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Roboto Medium"/>
      <p:regular r:id="rId39"/>
      <p:bold r:id="rId40"/>
      <p:italic r:id="rId41"/>
      <p:boldItalic r:id="rId42"/>
    </p:embeddedFont>
    <p:embeddedFont>
      <p:font typeface="Roboto"/>
      <p:regular r:id="rId43"/>
      <p:bold r:id="rId44"/>
      <p:italic r:id="rId45"/>
      <p:boldItalic r:id="rId46"/>
    </p:embeddedFont>
    <p:embeddedFont>
      <p:font typeface="Open Sans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7B3BD4E-5B9E-4088-9F62-7BDDFE98B596}">
  <a:tblStyle styleId="{57B3BD4E-5B9E-4088-9F62-7BDDFE98B5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edium-bold.fntdata"/><Relationship Id="rId42" Type="http://schemas.openxmlformats.org/officeDocument/2006/relationships/font" Target="fonts/RobotoMedium-boldItalic.fntdata"/><Relationship Id="rId41" Type="http://schemas.openxmlformats.org/officeDocument/2006/relationships/font" Target="fonts/RobotoMedium-italic.fntdata"/><Relationship Id="rId44" Type="http://schemas.openxmlformats.org/officeDocument/2006/relationships/font" Target="fonts/Roboto-bold.fntdata"/><Relationship Id="rId43" Type="http://schemas.openxmlformats.org/officeDocument/2006/relationships/font" Target="fonts/Roboto-regular.fntdata"/><Relationship Id="rId46" Type="http://schemas.openxmlformats.org/officeDocument/2006/relationships/font" Target="fonts/Roboto-boldItalic.fntdata"/><Relationship Id="rId45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-bold.fntdata"/><Relationship Id="rId47" Type="http://schemas.openxmlformats.org/officeDocument/2006/relationships/font" Target="fonts/OpenSans-regular.fntdata"/><Relationship Id="rId49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RobotoMedium-regular.fntdata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29ef704a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29ef704a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9ef704a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29ef704a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29ef704a2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29ef704a2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29ef704a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29ef704a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9ef704a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29ef704a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29ef704a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29ef704a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29ef704a2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29ef704a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29ef704a2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29ef704a2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29ef704a2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29ef704a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9ef704a2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29ef704a2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3b64c9ee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e3b64c9e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29ef704a2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29ef704a2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29ef704a2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29ef704a2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29ef704a2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29ef704a2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29ef704a2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29ef704a2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29ef704a2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29ef704a2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29ef704a2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29ef704a2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9ef704a2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29ef704a2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29ef704a2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29ef704a2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29ef704a2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29ef704a2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29ef704a2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29ef704a2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3b64c9e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e3b64c9e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29ef704a2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29ef704a2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29ef704a2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29ef704a2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29ef704a2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29ef704a2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29ef704a2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29ef704a2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e3b64c9e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e3b64c9e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9ef704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9ef704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29ef704a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29ef704a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29ef704a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29ef704a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9ef704a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29ef704a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9ef704a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29ef704a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  <a:defRPr b="1" sz="5200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5056744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ctr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ctr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42900" lvl="2" marL="1371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17500" lvl="3" marL="18288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790325" y="526388"/>
            <a:ext cx="7563300" cy="409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1572600" y="4300681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AFA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sz="3600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BF528 - Microarrays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Microarray Study Design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504" y="953475"/>
            <a:ext cx="4005018" cy="40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6142" y="1621135"/>
            <a:ext cx="711667" cy="401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7188" y="2254157"/>
            <a:ext cx="6730550" cy="83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58161" y="3318692"/>
            <a:ext cx="1627748" cy="36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1872" y="3924254"/>
            <a:ext cx="6700266" cy="40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1306" y="4595992"/>
            <a:ext cx="4941429" cy="401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22"/>
          <p:cNvCxnSpPr>
            <a:stCxn id="119" idx="2"/>
            <a:endCxn id="120" idx="0"/>
          </p:cNvCxnSpPr>
          <p:nvPr/>
        </p:nvCxnSpPr>
        <p:spPr>
          <a:xfrm>
            <a:off x="4572013" y="1362304"/>
            <a:ext cx="0" cy="25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22"/>
          <p:cNvCxnSpPr>
            <a:stCxn id="120" idx="2"/>
            <a:endCxn id="121" idx="0"/>
          </p:cNvCxnSpPr>
          <p:nvPr/>
        </p:nvCxnSpPr>
        <p:spPr>
          <a:xfrm>
            <a:off x="4571975" y="2022393"/>
            <a:ext cx="390600" cy="23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22"/>
          <p:cNvCxnSpPr>
            <a:stCxn id="121" idx="2"/>
            <a:endCxn id="122" idx="0"/>
          </p:cNvCxnSpPr>
          <p:nvPr/>
        </p:nvCxnSpPr>
        <p:spPr>
          <a:xfrm flipH="1">
            <a:off x="4572163" y="3086956"/>
            <a:ext cx="390300" cy="23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22"/>
          <p:cNvCxnSpPr>
            <a:stCxn id="122" idx="2"/>
            <a:endCxn id="123" idx="0"/>
          </p:cNvCxnSpPr>
          <p:nvPr/>
        </p:nvCxnSpPr>
        <p:spPr>
          <a:xfrm>
            <a:off x="4572035" y="3682095"/>
            <a:ext cx="0" cy="2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22"/>
          <p:cNvCxnSpPr>
            <a:stCxn id="123" idx="2"/>
            <a:endCxn id="124" idx="0"/>
          </p:cNvCxnSpPr>
          <p:nvPr/>
        </p:nvCxnSpPr>
        <p:spPr>
          <a:xfrm>
            <a:off x="4572005" y="4333083"/>
            <a:ext cx="0" cy="26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0" name="Google Shape;130;p22"/>
          <p:cNvSpPr txBox="1"/>
          <p:nvPr/>
        </p:nvSpPr>
        <p:spPr>
          <a:xfrm>
            <a:off x="3631675" y="585825"/>
            <a:ext cx="18807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Biological Question</a:t>
            </a:r>
            <a:endParaRPr/>
          </a:p>
        </p:txBody>
      </p:sp>
      <p:sp>
        <p:nvSpPr>
          <p:cNvPr id="131" name="Google Shape;131;p22"/>
          <p:cNvSpPr txBox="1"/>
          <p:nvPr/>
        </p:nvSpPr>
        <p:spPr>
          <a:xfrm>
            <a:off x="1597200" y="957188"/>
            <a:ext cx="9723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1. Setup</a:t>
            </a:r>
            <a:endParaRPr/>
          </a:p>
        </p:txBody>
      </p:sp>
      <p:sp>
        <p:nvSpPr>
          <p:cNvPr id="132" name="Google Shape;132;p22"/>
          <p:cNvSpPr txBox="1"/>
          <p:nvPr/>
        </p:nvSpPr>
        <p:spPr>
          <a:xfrm>
            <a:off x="0" y="2371050"/>
            <a:ext cx="15174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 Data pre-processing</a:t>
            </a:r>
            <a:endParaRPr/>
          </a:p>
        </p:txBody>
      </p:sp>
      <p:sp>
        <p:nvSpPr>
          <p:cNvPr id="133" name="Google Shape;133;p22"/>
          <p:cNvSpPr txBox="1"/>
          <p:nvPr/>
        </p:nvSpPr>
        <p:spPr>
          <a:xfrm>
            <a:off x="231525" y="3825950"/>
            <a:ext cx="10542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 Data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analysis</a:t>
            </a:r>
            <a:endParaRPr/>
          </a:p>
        </p:txBody>
      </p:sp>
      <p:sp>
        <p:nvSpPr>
          <p:cNvPr id="134" name="Google Shape;134;p22"/>
          <p:cNvSpPr txBox="1"/>
          <p:nvPr/>
        </p:nvSpPr>
        <p:spPr>
          <a:xfrm>
            <a:off x="376600" y="4567125"/>
            <a:ext cx="17247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 Interpretation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Types of Microarrays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Spotted arrays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High density oligonucleotide arrays</a:t>
            </a:r>
            <a:endParaRPr b="1"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88" y="2745075"/>
            <a:ext cx="8277225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Oligo Arrays (in situ)</a:t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11700" y="923876"/>
            <a:ext cx="8520600" cy="40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Also called </a:t>
            </a:r>
            <a:r>
              <a:rPr i="1" lang="en"/>
              <a:t>Affy arrays</a:t>
            </a:r>
            <a:r>
              <a:rPr lang="en"/>
              <a:t> (orig. Affymetrix)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Probe</a:t>
            </a:r>
            <a:r>
              <a:rPr lang="en"/>
              <a:t> - a unique, short cDNA sequence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Probes synthesized on the chip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Terminology: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probe </a:t>
            </a:r>
            <a:r>
              <a:rPr lang="en"/>
              <a:t>- an individual 25nt sequence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probe cell</a:t>
            </a:r>
            <a:r>
              <a:rPr lang="en"/>
              <a:t> - millions of copies of a probe placed together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probe set</a:t>
            </a:r>
            <a:r>
              <a:rPr lang="en"/>
              <a:t> - a set of unique probes for a given gene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Oligo Arrays (in situ)</a:t>
            </a:r>
            <a:endParaRPr/>
          </a:p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Each gene is represented by a set of probes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Probe sets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Unique to each gene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Multiple probe cells tiled across exons</a:t>
            </a:r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3152763"/>
            <a:ext cx="807720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Oligo Arrays (in situ)</a:t>
            </a:r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063" y="757800"/>
            <a:ext cx="5263878" cy="42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Oligo Arrays - Labeling &amp; Scanning</a:t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Sample cDNA tagged w/ fluorescent marker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Sample washed over flowcell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Unbound cDNA washed away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Luminescence quantified in a scanner</a:t>
            </a:r>
            <a:endParaRPr sz="2400"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5225" y="2978450"/>
            <a:ext cx="3653550" cy="21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Oligo Arrays - Older Technologies</a:t>
            </a:r>
            <a:endParaRPr/>
          </a:p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Affymetrix U133A &amp; B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Probe cells grouped together, led to biases and artifacts</a:t>
            </a:r>
            <a:endParaRPr/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925" y="2747525"/>
            <a:ext cx="1756150" cy="21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Oligo Arrays - Older Technologies</a:t>
            </a:r>
            <a:endParaRPr/>
          </a:p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Used </a:t>
            </a:r>
            <a:r>
              <a:rPr i="1" lang="en" sz="2400"/>
              <a:t>perfect match</a:t>
            </a:r>
            <a:r>
              <a:rPr lang="en" sz="2400"/>
              <a:t> and </a:t>
            </a:r>
            <a:r>
              <a:rPr i="1" lang="en" sz="2400"/>
              <a:t>mismatch probes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Mismatch probes contain...mismatch in probe sequence to account for non-specific binding</a:t>
            </a:r>
            <a:endParaRPr sz="2400"/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7250" y="2513900"/>
            <a:ext cx="5389500" cy="26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Oligo Arrays - Technology Update</a:t>
            </a:r>
            <a:endParaRPr/>
          </a:p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U133 Affy arrays designed against 2001 draft human genome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Mismatch probes didn’t work well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Genome reference improved, more genes needed to be profiled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Gene ST array created and current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Oligo Arrays - Current Technology</a:t>
            </a:r>
            <a:endParaRPr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Several chips:</a:t>
            </a:r>
            <a:endParaRPr/>
          </a:p>
          <a:p>
            <a:pPr indent="-419100" lvl="0" marL="457200" rtl="0" algn="l">
              <a:spcBef>
                <a:spcPts val="24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3’ IVT - gene expression, measures 3’ UTR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Gene - gene expression, tiled sequence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Exon - DNA sequence, exon sequences only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Tiling - DNA sequence, tiled across genome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93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This lecture was, in part, designed to be consistent with lecture material from Johns Hopkins University. Please see the link below for more information.</a:t>
            </a:r>
            <a:endParaRPr sz="2400">
              <a:solidFill>
                <a:srgbClr val="29293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http://www.ams.jhu.edu/~dan/550.435/notes/COURSENOTES435.pdf</a:t>
            </a:r>
            <a:endParaRPr sz="1600">
              <a:solidFill>
                <a:srgbClr val="29293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2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790325" y="526388"/>
            <a:ext cx="7563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Microarray Analysis Methods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Processing Steps</a:t>
            </a:r>
            <a:endParaRPr/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363" y="737625"/>
            <a:ext cx="6835271" cy="42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Normalization</a:t>
            </a:r>
            <a:endParaRPr/>
          </a:p>
        </p:txBody>
      </p:sp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Statistically adjust a set of expression matrices so they are comparable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Includes: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Background correction</a:t>
            </a:r>
            <a:r>
              <a:rPr lang="en"/>
              <a:t> - remove artifacts/noise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Data normalization</a:t>
            </a:r>
            <a:r>
              <a:rPr lang="en"/>
              <a:t> - adjust probe distributions across arrays to ensure comparability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Probe summarization</a:t>
            </a:r>
            <a:r>
              <a:rPr lang="en"/>
              <a:t> - combine probe intensities within probeset to gene-level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Normalization</a:t>
            </a:r>
            <a:endParaRPr/>
          </a:p>
        </p:txBody>
      </p:sp>
      <p:pic>
        <p:nvPicPr>
          <p:cNvPr id="216" name="Google Shape;2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00" y="802750"/>
            <a:ext cx="4267200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 Normalization Method: MAS5</a:t>
            </a:r>
            <a:endParaRPr/>
          </a:p>
        </p:txBody>
      </p:sp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Measured value = Noise + Probe Effects + Signal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Background correction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Intensity adjustment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Examine perfect/mismatch probe ratio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Calculate % present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AUC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good - usable with single chip, p-value for gene expression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bad - uses mismatch probes, very complicated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of the Art Normalization: RMA</a:t>
            </a:r>
            <a:endParaRPr/>
          </a:p>
        </p:txBody>
      </p:sp>
      <p:sp>
        <p:nvSpPr>
          <p:cNvPr id="228" name="Google Shape;228;p37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Robust Multi-array Average (RMA)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Background correction</a:t>
            </a:r>
            <a:r>
              <a:rPr lang="en" sz="2400"/>
              <a:t> - kernel density estimation based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Normalization</a:t>
            </a:r>
            <a:r>
              <a:rPr lang="en" sz="2400"/>
              <a:t> - quantile normalization across batch of arrays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Summarization</a:t>
            </a:r>
            <a:r>
              <a:rPr lang="en" sz="2400"/>
              <a:t> - linear additive model controlling for probe effects, gene expression, and error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RMA Normalization</a:t>
            </a:r>
            <a:endParaRPr/>
          </a:p>
        </p:txBody>
      </p:sp>
      <p:sp>
        <p:nvSpPr>
          <p:cNvPr id="234" name="Google Shape;234;p38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240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" y="721775"/>
            <a:ext cx="9067800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Quality Control - RNA Quality</a:t>
            </a:r>
            <a:endParaRPr/>
          </a:p>
        </p:txBody>
      </p:sp>
      <p:sp>
        <p:nvSpPr>
          <p:cNvPr id="241" name="Google Shape;241;p39"/>
          <p:cNvSpPr txBox="1"/>
          <p:nvPr>
            <p:ph idx="1" type="body"/>
          </p:nvPr>
        </p:nvSpPr>
        <p:spPr>
          <a:xfrm>
            <a:off x="311700" y="923875"/>
            <a:ext cx="4725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RIN - RNA Integrity Number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Ranges 0-9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RNA Degradation Plot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RNA degrades 5’ -&gt; 3’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Probe intensity tends to increase accordingly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Slope &gt;2 may indicate poor RNA quality</a:t>
            </a:r>
            <a:endParaRPr sz="2400"/>
          </a:p>
        </p:txBody>
      </p:sp>
      <p:pic>
        <p:nvPicPr>
          <p:cNvPr id="242" name="Google Shape;24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450" y="952162"/>
            <a:ext cx="3794850" cy="323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7425" y="4191350"/>
            <a:ext cx="5034875" cy="7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Quality Control - RLE</a:t>
            </a:r>
            <a:endParaRPr/>
          </a:p>
        </p:txBody>
      </p:sp>
      <p:sp>
        <p:nvSpPr>
          <p:cNvPr id="249" name="Google Shape;249;p40"/>
          <p:cNvSpPr txBox="1"/>
          <p:nvPr>
            <p:ph idx="1" type="body"/>
          </p:nvPr>
        </p:nvSpPr>
        <p:spPr>
          <a:xfrm>
            <a:off x="311700" y="923875"/>
            <a:ext cx="5259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R</a:t>
            </a:r>
            <a:r>
              <a:rPr lang="en" sz="2400"/>
              <a:t>elative </a:t>
            </a:r>
            <a:r>
              <a:rPr b="1" lang="en" sz="2400"/>
              <a:t>L</a:t>
            </a:r>
            <a:r>
              <a:rPr lang="en" sz="2400"/>
              <a:t>og </a:t>
            </a:r>
            <a:r>
              <a:rPr b="1" lang="en" sz="2400"/>
              <a:t>E</a:t>
            </a:r>
            <a:r>
              <a:rPr lang="en" sz="2400"/>
              <a:t>xpression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Subtract median intensity across all arrays from each probe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Median RLE != 0 -&gt; number of up/down genes not the same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Large IQR means many genes are differentially expressed</a:t>
            </a:r>
            <a:endParaRPr sz="2400"/>
          </a:p>
        </p:txBody>
      </p:sp>
      <p:pic>
        <p:nvPicPr>
          <p:cNvPr id="250" name="Google Shape;25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1300" y="1301735"/>
            <a:ext cx="3128850" cy="298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8375" y="4526825"/>
            <a:ext cx="354330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Quality Control - NUSE</a:t>
            </a:r>
            <a:endParaRPr/>
          </a:p>
        </p:txBody>
      </p:sp>
      <p:sp>
        <p:nvSpPr>
          <p:cNvPr id="257" name="Google Shape;257;p41"/>
          <p:cNvSpPr txBox="1"/>
          <p:nvPr>
            <p:ph idx="1" type="body"/>
          </p:nvPr>
        </p:nvSpPr>
        <p:spPr>
          <a:xfrm>
            <a:off x="311700" y="923875"/>
            <a:ext cx="5178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N</a:t>
            </a:r>
            <a:r>
              <a:rPr lang="en" sz="2400"/>
              <a:t>ormalized </a:t>
            </a:r>
            <a:r>
              <a:rPr b="1" lang="en" sz="2400"/>
              <a:t>U</a:t>
            </a:r>
            <a:r>
              <a:rPr lang="en" sz="2400"/>
              <a:t>nscaled </a:t>
            </a:r>
            <a:r>
              <a:rPr b="1" lang="en" sz="2400"/>
              <a:t>S</a:t>
            </a:r>
            <a:r>
              <a:rPr lang="en" sz="2400"/>
              <a:t>tandard </a:t>
            </a:r>
            <a:r>
              <a:rPr b="1" lang="en" sz="2400"/>
              <a:t>E</a:t>
            </a:r>
            <a:r>
              <a:rPr lang="en" sz="2400"/>
              <a:t>rror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Arrays w/ large IQR or median NUSE &gt; 1 may be poor quality</a:t>
            </a:r>
            <a:endParaRPr sz="2400"/>
          </a:p>
        </p:txBody>
      </p:sp>
      <p:pic>
        <p:nvPicPr>
          <p:cNvPr id="258" name="Google Shape;25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375" y="1291627"/>
            <a:ext cx="3128850" cy="3003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950" y="3342825"/>
            <a:ext cx="3648075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 Dogma of Biology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3469620"/>
            <a:ext cx="8520600" cy="11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2400"/>
              </a:spcAft>
              <a:buNone/>
            </a:pPr>
            <a:r>
              <a:rPr lang="en" sz="2400"/>
              <a:t>Microarrays are a tool that help figure out </a:t>
            </a:r>
            <a:r>
              <a:rPr b="1" lang="en" sz="2400"/>
              <a:t>why</a:t>
            </a:r>
            <a:r>
              <a:rPr lang="en" sz="2400"/>
              <a:t>, </a:t>
            </a:r>
            <a:r>
              <a:rPr b="1" lang="en" sz="2400"/>
              <a:t>when</a:t>
            </a:r>
            <a:r>
              <a:rPr lang="en" sz="2400"/>
              <a:t>, and </a:t>
            </a:r>
            <a:r>
              <a:rPr b="1" lang="en" sz="2400"/>
              <a:t>to what extent</a:t>
            </a:r>
            <a:r>
              <a:rPr lang="en" sz="2400"/>
              <a:t> genes are transcribed</a:t>
            </a:r>
            <a:endParaRPr sz="24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425" y="923875"/>
            <a:ext cx="5879150" cy="25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Quality Control - PCA</a:t>
            </a:r>
            <a:endParaRPr/>
          </a:p>
        </p:txBody>
      </p:sp>
      <p:sp>
        <p:nvSpPr>
          <p:cNvPr id="265" name="Google Shape;265;p42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Principal Component Analysis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Data dimensionality reduction technique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Identifies “directions of variance”</a:t>
            </a:r>
            <a:endParaRPr/>
          </a:p>
        </p:txBody>
      </p:sp>
      <p:pic>
        <p:nvPicPr>
          <p:cNvPr id="266" name="Google Shape;26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400" y="2750950"/>
            <a:ext cx="5793200" cy="239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Quality Control Rules of Thumb</a:t>
            </a:r>
            <a:endParaRPr/>
          </a:p>
        </p:txBody>
      </p:sp>
      <p:sp>
        <p:nvSpPr>
          <p:cNvPr id="272" name="Google Shape;272;p4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RLE, NUSE, RNA Degradation, and PCA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No single metric is indicative of poor quality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Flagged samples should be examined before omission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Make decisions based on multiple criteria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Rule of thumb - filter if all three:</a:t>
            </a:r>
            <a:br>
              <a:rPr lang="en"/>
            </a:br>
            <a:r>
              <a:rPr lang="en" sz="2400"/>
              <a:t>Median RLE &gt; 0.10,  Median NUSE &gt; 1.05, RIN &lt; 4.0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Correcting for Batch Effects</a:t>
            </a:r>
            <a:endParaRPr/>
          </a:p>
        </p:txBody>
      </p:sp>
      <p:sp>
        <p:nvSpPr>
          <p:cNvPr id="278" name="Google Shape;278;p4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Batch effects - variation in data due to technical effects: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Arrays processed on different days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The technician who ran the arrays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Sample collection site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Variance in reagent type/quality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Confounding - when batch effects are correlated with condition of interest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ComBat - R package to correct batch effects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Correcting for Batch Effects</a:t>
            </a:r>
            <a:endParaRPr/>
          </a:p>
        </p:txBody>
      </p:sp>
      <p:pic>
        <p:nvPicPr>
          <p:cNvPr id="284" name="Google Shape;28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75" y="746700"/>
            <a:ext cx="7497628" cy="423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Gene expression == mRNA abundance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Increased expression == </a:t>
            </a:r>
            <a:r>
              <a:rPr b="1" lang="en"/>
              <a:t>induced</a:t>
            </a:r>
            <a:r>
              <a:rPr lang="en"/>
              <a:t>, or</a:t>
            </a:r>
            <a:r>
              <a:rPr b="1" lang="en"/>
              <a:t> up-regulated</a:t>
            </a:r>
            <a:endParaRPr b="1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Decreased expression == </a:t>
            </a:r>
            <a:r>
              <a:rPr b="1" lang="en"/>
              <a:t>down-regulated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Difference in expression == </a:t>
            </a:r>
            <a:r>
              <a:rPr b="1" lang="en"/>
              <a:t>differential expression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Questions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Which genes are expressed in a given context?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Which genes are expressed differently between different contexts?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Which genes’ expression correlate with a variable of interest?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What do the (differentially) expressed genes tell us about the biological processes of the system?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Microarray?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“A collection of microscopic DNA spots attached to a solid surface”</a:t>
            </a:r>
            <a:endParaRPr/>
          </a:p>
          <a:p>
            <a:pPr indent="0" lvl="0" marL="0" rtl="0" algn="l"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2362950"/>
            <a:ext cx="57150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Microarray?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900" y="981275"/>
            <a:ext cx="6116200" cy="362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Microarray Experiments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2933861"/>
            <a:ext cx="8520600" cy="19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Data driven questions:</a:t>
            </a:r>
            <a:endParaRPr sz="2400"/>
          </a:p>
          <a:p>
            <a:pPr indent="-342900" lvl="0" marL="457200" rtl="0" algn="l">
              <a:spcBef>
                <a:spcPts val="24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Which genes are differentially expressed?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Which genes are co-expressed?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Given gene expression, can we predict a condition?</a:t>
            </a:r>
            <a:endParaRPr sz="1800"/>
          </a:p>
        </p:txBody>
      </p:sp>
      <p:graphicFrame>
        <p:nvGraphicFramePr>
          <p:cNvPr id="101" name="Google Shape;101;p20"/>
          <p:cNvGraphicFramePr/>
          <p:nvPr/>
        </p:nvGraphicFramePr>
        <p:xfrm>
          <a:off x="311700" y="169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{57B3BD4E-5B9E-4088-9F62-7BDDFE98B596}</a:tableStyleId>
              </a:tblPr>
              <a:tblGrid>
                <a:gridCol w="4260300"/>
                <a:gridCol w="4260300"/>
              </a:tblGrid>
              <a:tr h="1250050">
                <a:tc>
                  <a:txBody>
                    <a:bodyPr/>
                    <a:lstStyle/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Disease vs Normal tissue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Changes in expression over time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Before and after drug treatment</a:t>
                      </a:r>
                      <a:endParaRPr sz="24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Before and after toxin exposure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Different tumor subtypes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923870"/>
            <a:ext cx="8520600" cy="7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" sz="2400"/>
              <a:t>Experimental questions:</a:t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of Microarrays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923870"/>
            <a:ext cx="8520600" cy="8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2400"/>
              </a:spcAft>
              <a:buNone/>
            </a:pPr>
            <a:r>
              <a:rPr lang="en"/>
              <a:t>~100k publications in PubMed</a:t>
            </a:r>
            <a:endParaRPr sz="2400"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1877250"/>
            <a:ext cx="1492475" cy="30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/>
        </p:nvSpPr>
        <p:spPr>
          <a:xfrm>
            <a:off x="1945475" y="1877250"/>
            <a:ext cx="66738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Breast cancer prognosis tool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/>
        </p:nvSpPr>
        <p:spPr>
          <a:xfrm>
            <a:off x="1945475" y="2734350"/>
            <a:ext cx="6996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Breast cancer predicts chemotherapy response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1945475" y="3591450"/>
            <a:ext cx="6996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Colon cancer assay predicts risk of recurrence</a:t>
            </a: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1945475" y="4162875"/>
            <a:ext cx="6996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Prostate cancer assay predicts risk of progression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