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9144000"/>
  <p:notesSz cx="6858000" cy="9144000"/>
  <p:embeddedFontLst>
    <p:embeddedFont>
      <p:font typeface="Roboto Medium"/>
      <p:regular r:id="rId24"/>
      <p:bold r:id="rId25"/>
      <p:italic r:id="rId26"/>
      <p:boldItalic r:id="rId27"/>
    </p:embeddedFont>
    <p:embeddedFont>
      <p:font typeface="Roboto"/>
      <p:regular r:id="rId28"/>
      <p:bold r:id="rId29"/>
      <p:italic r:id="rId30"/>
      <p:boldItalic r:id="rId31"/>
    </p:embeddedFont>
    <p:embeddedFont>
      <p:font typeface="Roboto Mono"/>
      <p:regular r:id="rId32"/>
      <p:bold r:id="rId33"/>
      <p:italic r:id="rId34"/>
      <p:boldItalic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obotoMedium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Medium-italic.fntdata"/><Relationship Id="rId25" Type="http://schemas.openxmlformats.org/officeDocument/2006/relationships/font" Target="fonts/RobotoMedium-bold.fntdata"/><Relationship Id="rId28" Type="http://schemas.openxmlformats.org/officeDocument/2006/relationships/font" Target="fonts/Roboto-regular.fntdata"/><Relationship Id="rId27" Type="http://schemas.openxmlformats.org/officeDocument/2006/relationships/font" Target="fonts/Roboto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7.xml"/><Relationship Id="rId33" Type="http://schemas.openxmlformats.org/officeDocument/2006/relationships/font" Target="fonts/RobotoMono-bold.fntdata"/><Relationship Id="rId10" Type="http://schemas.openxmlformats.org/officeDocument/2006/relationships/slide" Target="slides/slide6.xml"/><Relationship Id="rId32" Type="http://schemas.openxmlformats.org/officeDocument/2006/relationships/font" Target="fonts/RobotoMono-regular.fntdata"/><Relationship Id="rId13" Type="http://schemas.openxmlformats.org/officeDocument/2006/relationships/slide" Target="slides/slide9.xml"/><Relationship Id="rId35" Type="http://schemas.openxmlformats.org/officeDocument/2006/relationships/font" Target="fonts/RobotoMono-boldItalic.fntdata"/><Relationship Id="rId12" Type="http://schemas.openxmlformats.org/officeDocument/2006/relationships/slide" Target="slides/slide8.xml"/><Relationship Id="rId34" Type="http://schemas.openxmlformats.org/officeDocument/2006/relationships/font" Target="fonts/RobotoMono-italic.fntdata"/><Relationship Id="rId15" Type="http://schemas.openxmlformats.org/officeDocument/2006/relationships/slide" Target="slides/slide11.xml"/><Relationship Id="rId37" Type="http://schemas.openxmlformats.org/officeDocument/2006/relationships/font" Target="fonts/OpenSans-bold.fntdata"/><Relationship Id="rId14" Type="http://schemas.openxmlformats.org/officeDocument/2006/relationships/slide" Target="slides/slide10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3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2.xml"/><Relationship Id="rId38" Type="http://schemas.openxmlformats.org/officeDocument/2006/relationships/font" Target="fonts/OpenSans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df0b78dc9_0_64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df0b78dc9_0_6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df0b78dc9_0_65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df0b78dc9_0_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df0b78dc9_0_10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df0b78dc9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df0b78dc9_0_10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df0b78dc9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df0b78dc9_0_18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df0b78dc9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2675B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projects are by default granted 50GB of backed-up spaced (/project/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PROJNAME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and 50GB of not-backed-up space (/projectnb/</a:t>
            </a:r>
            <a:r>
              <a:rPr i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PROJNAME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 These numbers can be increased for free to 200GB/800GB.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2675B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 groups can either purchase or “rent” additional storage.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2675B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§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users have a Home Directory with a 10GB quota.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df0b78dc9_0_14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df0b78dc9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df0b78dc9_0_14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df0b78dc9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df0b78dc9_0_65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df0b78dc9_0_6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df0b78dc9_0_11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df0b78dc9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df0b78dc9_0_279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df0b78dc9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df0b78dc9_0_3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df0b78dc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df0b78dc9_0_4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df0b78dc9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df0b78dc9_0_5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df0b78dc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df0b78dc9_0_6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df0b78dc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State-of-the-art data center in Holyoke, MA.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MGHPCC provides physical infrastructure (i.e. space, power, cooling), not computing systems.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Individual universities or consortiums provide their own computing and support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df0b78dc9_0_7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df0b78dc9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df0b78dc9_0_7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df0b78dc9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df0b78dc9_0_83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df0b78dc9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df0b78dc9_0_9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df0b78dc9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5200"/>
              <a:buFont typeface="Roboto"/>
              <a:buNone/>
              <a:defRPr b="1" sz="5200">
                <a:solidFill>
                  <a:srgbClr val="68001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9144000" cy="1275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6742325"/>
            <a:ext cx="9144000" cy="127500"/>
          </a:xfrm>
          <a:prstGeom prst="rect">
            <a:avLst/>
          </a:prstGeom>
          <a:solidFill>
            <a:srgbClr val="680018"/>
          </a:solidFill>
          <a:ln cap="flat" cmpd="sng" w="9525">
            <a:solidFill>
              <a:srgbClr val="6800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ctr"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ctr">
              <a:spcBef>
                <a:spcPts val="2400"/>
              </a:spcBef>
              <a:spcAft>
                <a:spcPts val="0"/>
              </a:spcAft>
              <a:buSzPts val="2400"/>
              <a:buChar char="○"/>
              <a:defRPr/>
            </a:lvl2pPr>
            <a:lvl3pPr indent="-342900" lvl="2" marL="1371600" algn="ctr">
              <a:spcBef>
                <a:spcPts val="2400"/>
              </a:spcBef>
              <a:spcAft>
                <a:spcPts val="0"/>
              </a:spcAft>
              <a:buSzPts val="1800"/>
              <a:buChar char="■"/>
              <a:defRPr/>
            </a:lvl3pPr>
            <a:lvl4pPr indent="-317500" lvl="3" marL="1828800" algn="ctr">
              <a:spcBef>
                <a:spcPts val="2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2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2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2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2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2400"/>
              </a:spcBef>
              <a:spcAft>
                <a:spcPts val="24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0" y="0"/>
            <a:ext cx="9144000" cy="807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019612"/>
            <a:ext cx="8520600" cy="49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42900" lvl="2" marL="1371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17500" lvl="3" marL="18288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0" y="0"/>
            <a:ext cx="9144000" cy="80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24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24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24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24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24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24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24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2400"/>
              </a:spcBef>
              <a:spcAft>
                <a:spcPts val="24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24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24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24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24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24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24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24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2400"/>
              </a:spcBef>
              <a:spcAft>
                <a:spcPts val="24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0" y="0"/>
            <a:ext cx="9144000" cy="80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24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24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24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24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24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24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24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2400"/>
              </a:spcBef>
              <a:spcAft>
                <a:spcPts val="24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790325" y="701850"/>
            <a:ext cx="7563300" cy="5454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10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2400"/>
              </a:spcBef>
              <a:spcAft>
                <a:spcPts val="0"/>
              </a:spcAft>
              <a:buSzPts val="2400"/>
              <a:buChar char="○"/>
              <a:defRPr/>
            </a:lvl2pPr>
            <a:lvl3pPr indent="-342900" lvl="2" marL="13716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/>
            </a:lvl3pPr>
            <a:lvl4pPr indent="-317500" lvl="3" marL="1828800">
              <a:spcBef>
                <a:spcPts val="24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24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24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24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24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2400"/>
              </a:spcBef>
              <a:spcAft>
                <a:spcPts val="24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1572600" y="5734242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AFAF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0" y="0"/>
            <a:ext cx="9144000" cy="80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3600"/>
              <a:buFont typeface="Roboto Medium"/>
              <a:buNone/>
              <a:defRPr sz="3600">
                <a:solidFill>
                  <a:srgbClr val="680018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1824"/>
            <a:ext cx="8520600" cy="4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●"/>
              <a:defRPr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■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foundations-in-computational-skills.readthedocs.io/en/latest/content/workshops/00_cli_basics/00_cli_basics.html" TargetMode="External"/><Relationship Id="rId4" Type="http://schemas.openxmlformats.org/officeDocument/2006/relationships/hyperlink" Target="http://foundations-in-computational-skills.readthedocs.io/en/latest/content/workshops/06_cluster_computing/06_cluster_computing.html" TargetMode="External"/><Relationship Id="rId5" Type="http://schemas.openxmlformats.org/officeDocument/2006/relationships/hyperlink" Target="https://foundations-in-computational-skills.readthedocs.io/en/latest/content/workshops/03_advanced_cli/index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BF528 - Applications in Translational Bioinformatics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Computational Skills Primer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0" y="0"/>
            <a:ext cx="9144000" cy="80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connect with SCC OnDemand</a:t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/>
          </a:blip>
          <a:srcRect b="10522" l="0" r="0" t="0"/>
          <a:stretch/>
        </p:blipFill>
        <p:spPr>
          <a:xfrm>
            <a:off x="1758575" y="1190175"/>
            <a:ext cx="5626850" cy="514127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790325" y="701850"/>
            <a:ext cx="75633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SCC OnDemand Demonstration: Connecting</a:t>
            </a:r>
            <a:endParaRPr/>
          </a:p>
        </p:txBody>
      </p:sp>
      <p:sp>
        <p:nvSpPr>
          <p:cNvPr id="134" name="Google Shape;134;p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0" y="0"/>
            <a:ext cx="9144000" cy="69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"/>
              <a:t>Navigation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311700" y="807200"/>
            <a:ext cx="8762100" cy="57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/>
              <a:t>Essential navigation commands:</a:t>
            </a:r>
            <a:endParaRPr/>
          </a:p>
          <a:p>
            <a:pPr indent="-419100" lvl="0" marL="457200" rtl="0" algn="l">
              <a:spcBef>
                <a:spcPts val="30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b="1" lang="en"/>
              <a:t>p</a:t>
            </a:r>
            <a:r>
              <a:rPr b="1" lang="en"/>
              <a:t>wd</a:t>
            </a:r>
            <a:r>
              <a:rPr lang="en"/>
              <a:t> - </a:t>
            </a:r>
            <a:r>
              <a:rPr lang="en" u="sng"/>
              <a:t>p</a:t>
            </a:r>
            <a:r>
              <a:rPr lang="en"/>
              <a:t>rint current </a:t>
            </a:r>
            <a:r>
              <a:rPr lang="en" u="sng"/>
              <a:t>w</a:t>
            </a:r>
            <a:r>
              <a:rPr lang="en"/>
              <a:t>orking </a:t>
            </a:r>
            <a:r>
              <a:rPr lang="en" u="sng"/>
              <a:t>d</a:t>
            </a:r>
            <a:r>
              <a:rPr lang="en"/>
              <a:t>irectory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b="1" lang="en"/>
              <a:t>l</a:t>
            </a:r>
            <a:r>
              <a:rPr b="1" lang="en"/>
              <a:t>s</a:t>
            </a:r>
            <a:r>
              <a:rPr lang="en"/>
              <a:t> - </a:t>
            </a:r>
            <a:r>
              <a:rPr lang="en" u="sng"/>
              <a:t>l</a:t>
            </a:r>
            <a:r>
              <a:rPr lang="en"/>
              <a:t>i</a:t>
            </a:r>
            <a:r>
              <a:rPr lang="en" u="sng"/>
              <a:t>s</a:t>
            </a:r>
            <a:r>
              <a:rPr lang="en"/>
              <a:t>t files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b="1" lang="en"/>
              <a:t>c</a:t>
            </a:r>
            <a:r>
              <a:rPr b="1" lang="en"/>
              <a:t>d</a:t>
            </a:r>
            <a:r>
              <a:rPr lang="en"/>
              <a:t> - </a:t>
            </a:r>
            <a:r>
              <a:rPr lang="en" u="sng"/>
              <a:t>c</a:t>
            </a:r>
            <a:r>
              <a:rPr lang="en"/>
              <a:t>hange </a:t>
            </a:r>
            <a:r>
              <a:rPr lang="en" u="sng"/>
              <a:t>d</a:t>
            </a:r>
            <a:r>
              <a:rPr lang="en"/>
              <a:t>irectory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“address” of a file/directory in linux is called a </a:t>
            </a:r>
            <a:r>
              <a:rPr b="1" lang="en"/>
              <a:t>path</a:t>
            </a:r>
            <a:r>
              <a:rPr lang="en"/>
              <a:t>:</a:t>
            </a:r>
            <a:endParaRPr/>
          </a:p>
          <a:p>
            <a:pPr indent="-419100" lvl="0" marL="457200" rtl="0" algn="l">
              <a:spcBef>
                <a:spcPts val="400"/>
              </a:spcBef>
              <a:spcAft>
                <a:spcPts val="0"/>
              </a:spcAft>
              <a:buSzPts val="3000"/>
              <a:buChar char="●"/>
            </a:pPr>
            <a:r>
              <a:rPr i="1" lang="en"/>
              <a:t>Absolute path</a:t>
            </a:r>
            <a:r>
              <a:rPr lang="en"/>
              <a:t> - starts with /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i="1" lang="en"/>
              <a:t>Relative path</a:t>
            </a:r>
            <a:r>
              <a:rPr lang="en"/>
              <a:t> - does not start with /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0" y="0"/>
            <a:ext cx="9144000" cy="70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of useful commands - Part I </a:t>
            </a:r>
            <a:endParaRPr/>
          </a:p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1095150" y="1741650"/>
            <a:ext cx="6953700" cy="33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Useful options for the “</a:t>
            </a: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ls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command: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DA2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◦</a:t>
            </a: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ls -a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List all files, including hidden files beginning with a period “</a:t>
            </a: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DA2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◦</a:t>
            </a: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ls -ld * 	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 details about a directory and not its contents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DA2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◦</a:t>
            </a: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ls -F     	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 an indicator character at the end of each name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DA2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◦</a:t>
            </a:r>
            <a:r>
              <a:rPr b="1" lang="en" sz="18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ls –l      	</a:t>
            </a:r>
            <a:r>
              <a:rPr lang="en" sz="1800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Simple long listing</a:t>
            </a:r>
            <a:endParaRPr sz="1800">
              <a:solidFill>
                <a:schemeClr val="dk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DA2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◦</a:t>
            </a: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ls –lR    	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Recursive long listing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DA2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◦</a:t>
            </a:r>
            <a:r>
              <a:rPr b="1" lang="en" sz="180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ls –lh    	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Give human readable file sizes</a:t>
            </a:r>
            <a:endParaRPr sz="1800">
              <a:solidFill>
                <a:srgbClr val="000000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DA2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◦</a:t>
            </a: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ls –lS    	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files by file size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DA2B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◦</a:t>
            </a: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ls –lt    	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Sort files by modification time (very useful!)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240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0" y="0"/>
            <a:ext cx="9144000" cy="6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Storage (GB)</a:t>
            </a:r>
            <a:endParaRPr/>
          </a:p>
        </p:txBody>
      </p:sp>
      <p:pic>
        <p:nvPicPr>
          <p:cNvPr id="152" name="Google Shape;152;p26"/>
          <p:cNvPicPr preferRelativeResize="0"/>
          <p:nvPr/>
        </p:nvPicPr>
        <p:blipFill rotWithShape="1">
          <a:blip r:embed="rId3">
            <a:alphaModFix/>
          </a:blip>
          <a:srcRect b="0" l="0" r="0" t="24081"/>
          <a:stretch/>
        </p:blipFill>
        <p:spPr>
          <a:xfrm>
            <a:off x="1872600" y="4680925"/>
            <a:ext cx="5398775" cy="19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 txBox="1"/>
          <p:nvPr/>
        </p:nvSpPr>
        <p:spPr>
          <a:xfrm>
            <a:off x="109350" y="783600"/>
            <a:ext cx="8925300" cy="41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b="1"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~/</a:t>
            </a:r>
            <a:r>
              <a:rPr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Home directory, your personal space (10 GB max)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b="1"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/project</a:t>
            </a:r>
            <a:r>
              <a:rPr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– Source code, files you can’t replace.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b="1"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/projectnb</a:t>
            </a:r>
            <a:r>
              <a:rPr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– Output files, downloaded data sets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Available from all head nodes (scc1, scc2, etc)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Restricted data (protected data, e.g. dbGaP)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b="1"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/restricted/project</a:t>
            </a:r>
            <a:r>
              <a:rPr i="1"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b="1"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/restricted/projectnb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Only accessible through scc4.bu.edu and compute nodes.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0" y="0"/>
            <a:ext cx="9144000" cy="80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Permissions</a:t>
            </a:r>
            <a:endParaRPr/>
          </a:p>
        </p:txBody>
      </p:sp>
      <p:sp>
        <p:nvSpPr>
          <p:cNvPr id="159" name="Google Shape;159;p27"/>
          <p:cNvSpPr txBox="1"/>
          <p:nvPr>
            <p:ph idx="1" type="body"/>
          </p:nvPr>
        </p:nvSpPr>
        <p:spPr>
          <a:xfrm>
            <a:off x="311700" y="1231823"/>
            <a:ext cx="8520600" cy="5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Files Access Control:</a:t>
            </a:r>
            <a:endParaRPr b="1"/>
          </a:p>
          <a:p>
            <a:pPr indent="-419100" lvl="0" marL="457200" rtl="0" algn="just">
              <a:spcBef>
                <a:spcPts val="5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Every file has an owner</a:t>
            </a:r>
            <a:endParaRPr/>
          </a:p>
          <a:p>
            <a:pPr indent="-419100" lvl="0" marL="457200" rtl="0" algn="just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Every file belongs to a group</a:t>
            </a:r>
            <a:endParaRPr/>
          </a:p>
          <a:p>
            <a:pPr indent="-419100" lvl="0" marL="457200" rtl="0" algn="just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Every file has “permissions” controlling access to it:</a:t>
            </a:r>
            <a:endParaRPr/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/>
              <a:t>r</a:t>
            </a:r>
            <a:r>
              <a:rPr lang="en"/>
              <a:t> - read</a:t>
            </a:r>
            <a:endParaRPr/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/>
              <a:t>w</a:t>
            </a:r>
            <a:r>
              <a:rPr lang="en"/>
              <a:t> - write</a:t>
            </a:r>
            <a:endParaRPr/>
          </a:p>
          <a:p>
            <a:pPr indent="-381000" lvl="1" marL="914400" rtl="0" algn="just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/>
              <a:t>x</a:t>
            </a:r>
            <a:r>
              <a:rPr lang="en"/>
              <a:t> - execute</a:t>
            </a:r>
            <a:endParaRPr/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[kkarri@scc4 ~]$ </a:t>
            </a:r>
            <a:r>
              <a:rPr b="1"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ls -l newdir</a:t>
            </a:r>
            <a:endParaRPr b="1" sz="1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drwxr-xr-x 3 kkarri waxmanlab 512 Jan 21 16:03 newdir</a:t>
            </a:r>
            <a:endParaRPr sz="1800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just">
              <a:spcBef>
                <a:spcPts val="1000"/>
              </a:spcBef>
              <a:spcAft>
                <a:spcPts val="24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0" y="0"/>
            <a:ext cx="9144000" cy="80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chmod</a:t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1700" y="1019597"/>
            <a:ext cx="8520600" cy="54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Change the permissions on the directory “newdir” so that members of your group can write to it: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7F7F7F"/>
                </a:solidFill>
                <a:latin typeface="Roboto Mono"/>
                <a:ea typeface="Roboto Mono"/>
                <a:cs typeface="Roboto Mono"/>
                <a:sym typeface="Roboto Mono"/>
              </a:rPr>
              <a:t>[kkarri@scc4 ~]$ </a:t>
            </a:r>
            <a:r>
              <a:rPr b="1" lang="en" sz="2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ls -l newdir</a:t>
            </a:r>
            <a:endParaRPr b="1" sz="2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4F81BD"/>
                </a:solidFill>
                <a:latin typeface="Roboto Mono"/>
                <a:ea typeface="Roboto Mono"/>
                <a:cs typeface="Roboto Mono"/>
                <a:sym typeface="Roboto Mono"/>
              </a:rPr>
              <a:t>d</a:t>
            </a:r>
            <a:r>
              <a:rPr lang="en" sz="2000">
                <a:solidFill>
                  <a:srgbClr val="4F81BD"/>
                </a:solidFill>
                <a:highlight>
                  <a:schemeClr val="accent1"/>
                </a:highlight>
                <a:latin typeface="Roboto Mono"/>
                <a:ea typeface="Roboto Mono"/>
                <a:cs typeface="Roboto Mono"/>
                <a:sym typeface="Roboto Mono"/>
              </a:rPr>
              <a:t>rwx</a:t>
            </a:r>
            <a:r>
              <a:rPr lang="en" sz="2000">
                <a:solidFill>
                  <a:srgbClr val="4F81BD"/>
                </a:solidFill>
                <a:highlight>
                  <a:schemeClr val="accent6"/>
                </a:highlight>
                <a:latin typeface="Roboto Mono"/>
                <a:ea typeface="Roboto Mono"/>
                <a:cs typeface="Roboto Mono"/>
                <a:sym typeface="Roboto Mono"/>
              </a:rPr>
              <a:t>r-x</a:t>
            </a:r>
            <a:r>
              <a:rPr lang="en" sz="2000">
                <a:solidFill>
                  <a:srgbClr val="4F81BD"/>
                </a:solidFill>
                <a:highlight>
                  <a:srgbClr val="D5A6BD"/>
                </a:highlight>
                <a:latin typeface="Roboto Mono"/>
                <a:ea typeface="Roboto Mono"/>
                <a:cs typeface="Roboto Mono"/>
                <a:sym typeface="Roboto Mono"/>
              </a:rPr>
              <a:t>r--</a:t>
            </a:r>
            <a:r>
              <a:rPr lang="en" sz="2000">
                <a:solidFill>
                  <a:srgbClr val="4F81BD"/>
                </a:solidFill>
                <a:latin typeface="Roboto Mono"/>
                <a:ea typeface="Roboto Mono"/>
                <a:cs typeface="Roboto Mono"/>
                <a:sym typeface="Roboto Mono"/>
              </a:rPr>
              <a:t> 3 kkarri waxmanlab 512 Jan 21 16:03 newdir</a:t>
            </a:r>
            <a:endParaRPr sz="2000">
              <a:solidFill>
                <a:srgbClr val="4F81B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4F81B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4F81B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4F81B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Members of my group don’t have access to this file, change that: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7F7F7F"/>
                </a:solidFill>
                <a:latin typeface="Roboto Mono"/>
                <a:ea typeface="Roboto Mono"/>
                <a:cs typeface="Roboto Mono"/>
                <a:sym typeface="Roboto Mono"/>
              </a:rPr>
              <a:t>[kkarri@scc4 ~]$ </a:t>
            </a:r>
            <a:r>
              <a:rPr b="1" lang="en" sz="2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chmod g+w </a:t>
            </a:r>
            <a:r>
              <a:rPr b="1" i="1" lang="en" sz="2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newdir</a:t>
            </a:r>
            <a:endParaRPr b="1" i="1" sz="2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7F7F7F"/>
                </a:solidFill>
                <a:latin typeface="Roboto Mono"/>
                <a:ea typeface="Roboto Mono"/>
                <a:cs typeface="Roboto Mono"/>
                <a:sym typeface="Roboto Mono"/>
              </a:rPr>
              <a:t>[kkarri@scc4 ~]$ </a:t>
            </a:r>
            <a:r>
              <a:rPr b="1" lang="en" sz="2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ls -l newdir</a:t>
            </a:r>
            <a:endParaRPr sz="2000">
              <a:solidFill>
                <a:srgbClr val="4F81B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4F81BD"/>
                </a:solidFill>
                <a:latin typeface="Roboto Mono"/>
                <a:ea typeface="Roboto Mono"/>
                <a:cs typeface="Roboto Mono"/>
                <a:sym typeface="Roboto Mono"/>
              </a:rPr>
              <a:t>d</a:t>
            </a:r>
            <a:r>
              <a:rPr lang="en" sz="2000">
                <a:solidFill>
                  <a:srgbClr val="4F81BD"/>
                </a:solidFill>
                <a:highlight>
                  <a:schemeClr val="accent1"/>
                </a:highlight>
                <a:latin typeface="Roboto Mono"/>
                <a:ea typeface="Roboto Mono"/>
                <a:cs typeface="Roboto Mono"/>
                <a:sym typeface="Roboto Mono"/>
              </a:rPr>
              <a:t>rwx</a:t>
            </a:r>
            <a:r>
              <a:rPr lang="en" sz="2000">
                <a:solidFill>
                  <a:srgbClr val="4F81BD"/>
                </a:solidFill>
                <a:highlight>
                  <a:schemeClr val="accent6"/>
                </a:highlight>
                <a:latin typeface="Roboto Mono"/>
                <a:ea typeface="Roboto Mono"/>
                <a:cs typeface="Roboto Mono"/>
                <a:sym typeface="Roboto Mono"/>
              </a:rPr>
              <a:t>rwx</a:t>
            </a:r>
            <a:r>
              <a:rPr lang="en" sz="2000">
                <a:solidFill>
                  <a:srgbClr val="4F81BD"/>
                </a:solidFill>
                <a:highlight>
                  <a:srgbClr val="D5A6BD"/>
                </a:highlight>
                <a:latin typeface="Roboto Mono"/>
                <a:ea typeface="Roboto Mono"/>
                <a:cs typeface="Roboto Mono"/>
                <a:sym typeface="Roboto Mono"/>
              </a:rPr>
              <a:t>r--</a:t>
            </a:r>
            <a:r>
              <a:rPr lang="en" sz="2000">
                <a:solidFill>
                  <a:srgbClr val="4F81BD"/>
                </a:solidFill>
                <a:latin typeface="Roboto Mono"/>
                <a:ea typeface="Roboto Mono"/>
                <a:cs typeface="Roboto Mono"/>
                <a:sym typeface="Roboto Mono"/>
              </a:rPr>
              <a:t> 3 kkarri waxmanlab 512 Jan 21 16:03 newdir</a:t>
            </a:r>
            <a:endParaRPr sz="2000">
              <a:solidFill>
                <a:srgbClr val="4F81BD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2675B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240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13" y="3333908"/>
            <a:ext cx="2350294" cy="542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28"/>
          <p:cNvCxnSpPr/>
          <p:nvPr/>
        </p:nvCxnSpPr>
        <p:spPr>
          <a:xfrm flipH="1">
            <a:off x="651500" y="2860358"/>
            <a:ext cx="110700" cy="60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" name="Google Shape;168;p28"/>
          <p:cNvCxnSpPr/>
          <p:nvPr/>
        </p:nvCxnSpPr>
        <p:spPr>
          <a:xfrm>
            <a:off x="1278200" y="2860358"/>
            <a:ext cx="322200" cy="47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9" name="Google Shape;169;p28"/>
          <p:cNvCxnSpPr/>
          <p:nvPr/>
        </p:nvCxnSpPr>
        <p:spPr>
          <a:xfrm>
            <a:off x="1747175" y="2879558"/>
            <a:ext cx="737400" cy="56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790325" y="701850"/>
            <a:ext cx="75633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SCC OnDemand Demonstration: Navigation</a:t>
            </a:r>
            <a:endParaRPr/>
          </a:p>
        </p:txBody>
      </p:sp>
      <p:sp>
        <p:nvSpPr>
          <p:cNvPr id="175" name="Google Shape;175;p2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0" y="0"/>
            <a:ext cx="9144000" cy="80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of useful commands</a:t>
            </a:r>
            <a:endParaRPr/>
          </a:p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1130675" y="1388150"/>
            <a:ext cx="4589100" cy="4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cp 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[file1] [file2]     copy file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mkdir 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[name]    	make directory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rmdir  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[name]   	remove (empty) directory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mv 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[file] [destination]  move/rename file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rm 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[file]            	remove (-r for recursive)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file 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[file]          	 identify file type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 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[file]          	page through file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head -n 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[file]  	  display first n lines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tail -n 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[file]   	   display last n lines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ln 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–s [file] [new]   create symbolic link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[file] [file2…]  display file(s)                         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tac 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[file] [file2…]  display file in reverse order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0" y="0"/>
            <a:ext cx="9144000" cy="80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Reading</a:t>
            </a:r>
            <a:endParaRPr/>
          </a:p>
        </p:txBody>
      </p:sp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311700" y="1019612"/>
            <a:ext cx="8520600" cy="49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Assignment:</a:t>
            </a:r>
            <a:r>
              <a:rPr lang="en"/>
              <a:t> familiarize yourself with the material on basic command line usage found here:</a:t>
            </a:r>
            <a:endParaRPr/>
          </a:p>
          <a:p>
            <a:pPr indent="0" lvl="0" marL="0" rtl="0" algn="ctr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Workshop 0. Basic Linux and Command Line Usage</a:t>
            </a:r>
            <a:endParaRPr sz="2400"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None/>
            </a:pPr>
            <a:r>
              <a:rPr lang="en" sz="2400"/>
              <a:t>For in-depth understanding of these concepts go through the following modules on cluster computing and advance command line text editors:</a:t>
            </a:r>
            <a:endParaRPr sz="2400"/>
          </a:p>
          <a:p>
            <a:pPr indent="-381000" lvl="0" marL="457200" rtl="0" algn="l">
              <a:spcBef>
                <a:spcPts val="240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4"/>
              </a:rPr>
              <a:t>Cluster Computing Tutorial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>
                <a:solidFill>
                  <a:schemeClr val="hlink"/>
                </a:solidFill>
                <a:hlinkClick r:id="rId5"/>
              </a:rPr>
              <a:t>Advanced CLI Tutorial</a:t>
            </a:r>
            <a:endParaRPr sz="2400"/>
          </a:p>
          <a:p>
            <a:pPr indent="0" lvl="0" marL="0" rtl="0" algn="l">
              <a:spcBef>
                <a:spcPts val="2400"/>
              </a:spcBef>
              <a:spcAft>
                <a:spcPts val="24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5877" l="19708" r="20224" t="8696"/>
          <a:stretch/>
        </p:blipFill>
        <p:spPr>
          <a:xfrm>
            <a:off x="475463" y="1426699"/>
            <a:ext cx="3012406" cy="262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32700" y="82023"/>
            <a:ext cx="89484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Open Sans"/>
                <a:ea typeface="Open Sans"/>
                <a:cs typeface="Open Sans"/>
                <a:sym typeface="Open Sans"/>
              </a:rPr>
              <a:t>Computer</a:t>
            </a: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 was born in the mind of man,</a:t>
            </a:r>
            <a:br>
              <a:rPr lang="en" sz="36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" sz="3600">
                <a:latin typeface="Open Sans"/>
                <a:ea typeface="Open Sans"/>
                <a:cs typeface="Open Sans"/>
                <a:sym typeface="Open Sans"/>
              </a:rPr>
              <a:t>not the other way around</a:t>
            </a:r>
            <a:r>
              <a:rPr lang="en" sz="3600">
                <a:latin typeface="Open Sans"/>
                <a:ea typeface="Open Sans"/>
                <a:cs typeface="Open Sans"/>
                <a:sym typeface="Open Sans"/>
              </a:rPr>
              <a:t>!!</a:t>
            </a:r>
            <a:endParaRPr sz="3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309725" y="5409700"/>
            <a:ext cx="87162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188050" y="3973800"/>
            <a:ext cx="8837700" cy="26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80018"/>
                </a:solidFill>
                <a:latin typeface="Open Sans"/>
                <a:ea typeface="Open Sans"/>
                <a:cs typeface="Open Sans"/>
                <a:sym typeface="Open Sans"/>
              </a:rPr>
              <a:t>Goal of this lecture:</a:t>
            </a:r>
            <a:endParaRPr b="1" sz="2400">
              <a:solidFill>
                <a:srgbClr val="68001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2400"/>
              <a:buFont typeface="Open Sans"/>
              <a:buChar char="-"/>
            </a:pPr>
            <a:r>
              <a:rPr lang="en" sz="2400">
                <a:solidFill>
                  <a:srgbClr val="680018"/>
                </a:solidFill>
                <a:latin typeface="Open Sans"/>
                <a:ea typeface="Open Sans"/>
                <a:cs typeface="Open Sans"/>
                <a:sym typeface="Open Sans"/>
              </a:rPr>
              <a:t>Overcome the fear of black screen (if you have one !!)</a:t>
            </a:r>
            <a:endParaRPr sz="2400">
              <a:solidFill>
                <a:srgbClr val="68001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2400"/>
              <a:buFont typeface="Open Sans"/>
              <a:buChar char="-"/>
            </a:pPr>
            <a:r>
              <a:rPr lang="en" sz="2400">
                <a:solidFill>
                  <a:srgbClr val="680018"/>
                </a:solidFill>
                <a:latin typeface="Open Sans"/>
                <a:ea typeface="Open Sans"/>
                <a:cs typeface="Open Sans"/>
                <a:sym typeface="Open Sans"/>
              </a:rPr>
              <a:t>Learn techniques for working on SCC you will need</a:t>
            </a:r>
            <a:endParaRPr sz="2400">
              <a:solidFill>
                <a:srgbClr val="68001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80018"/>
              </a:buClr>
              <a:buSzPts val="2400"/>
              <a:buFont typeface="Open Sans"/>
              <a:buChar char="-"/>
            </a:pPr>
            <a:r>
              <a:rPr lang="en" sz="2400">
                <a:solidFill>
                  <a:srgbClr val="680018"/>
                </a:solidFill>
                <a:latin typeface="Open Sans"/>
                <a:ea typeface="Open Sans"/>
                <a:cs typeface="Open Sans"/>
                <a:sym typeface="Open Sans"/>
              </a:rPr>
              <a:t>Introduce shared computing concepts you will use</a:t>
            </a:r>
            <a:endParaRPr sz="2400">
              <a:solidFill>
                <a:srgbClr val="68001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8001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 b="16403" l="7296" r="8058" t="6584"/>
          <a:stretch/>
        </p:blipFill>
        <p:spPr>
          <a:xfrm>
            <a:off x="4671865" y="1426716"/>
            <a:ext cx="3996666" cy="254709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>
            <a:off x="3567056" y="2460960"/>
            <a:ext cx="794400" cy="47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0" y="0"/>
            <a:ext cx="91440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Prerequisites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225600" y="848838"/>
            <a:ext cx="8692800" cy="36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Patience with self and with each other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Keep an open mind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Attitude of collaboration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It’s OK to not know - we will learn together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Rome ne s'est pas faite en un jour</a:t>
            </a:r>
            <a:r>
              <a:rPr lang="en"/>
              <a:t>  !!!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4213" y="4724683"/>
            <a:ext cx="1871663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0" y="0"/>
            <a:ext cx="9144000" cy="80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SCC ?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150400" y="1047400"/>
            <a:ext cx="8835900" cy="51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u="sng"/>
              <a:t>Shared</a:t>
            </a:r>
            <a:r>
              <a:rPr lang="en"/>
              <a:t> </a:t>
            </a:r>
            <a:r>
              <a:rPr lang="en" u="sng"/>
              <a:t>Computing</a:t>
            </a:r>
            <a:r>
              <a:rPr lang="en"/>
              <a:t> </a:t>
            </a:r>
            <a:r>
              <a:rPr lang="en" u="sng"/>
              <a:t>Cluster</a:t>
            </a:r>
            <a:r>
              <a:rPr lang="en"/>
              <a:t> (SCC)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SzPts val="3000"/>
              <a:buChar char="●"/>
            </a:pPr>
            <a:r>
              <a:rPr b="1" lang="en" sz="3000"/>
              <a:t>Shared:</a:t>
            </a:r>
            <a:r>
              <a:rPr lang="en" sz="3000"/>
              <a:t> Multi-user environment.</a:t>
            </a:r>
            <a:endParaRPr sz="3000"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 sz="3000"/>
              <a:t>Computing:</a:t>
            </a:r>
            <a:r>
              <a:rPr lang="en" sz="3000"/>
              <a:t> Calculation, file manipulation, etc</a:t>
            </a:r>
            <a:endParaRPr sz="3000"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 sz="3000"/>
              <a:t>Cluster:</a:t>
            </a:r>
            <a:r>
              <a:rPr lang="en" sz="3000"/>
              <a:t> Many individual computers connected together </a:t>
            </a:r>
            <a:r>
              <a:rPr lang="en"/>
              <a:t>working</a:t>
            </a:r>
            <a:r>
              <a:rPr lang="en" sz="3000"/>
              <a:t> </a:t>
            </a:r>
            <a:r>
              <a:rPr lang="en"/>
              <a:t>in coordination</a:t>
            </a:r>
            <a:endParaRPr sz="3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689" y="5060483"/>
            <a:ext cx="1124906" cy="112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9650" y="4927925"/>
            <a:ext cx="1764994" cy="1323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0487" y="4968925"/>
            <a:ext cx="1691644" cy="1262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0" y="0"/>
            <a:ext cx="9144000" cy="80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Massachusetts Green High Performance Computing Center</a:t>
            </a:r>
            <a:endParaRPr sz="2400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6226" y="1433057"/>
            <a:ext cx="4230948" cy="2497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600" y="1433050"/>
            <a:ext cx="3753725" cy="249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600" y="5082400"/>
            <a:ext cx="984468" cy="900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6050" y="4821234"/>
            <a:ext cx="1067944" cy="108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36950" y="4855899"/>
            <a:ext cx="1106667" cy="108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15150" y="4884800"/>
            <a:ext cx="1067944" cy="106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96400" y="4856233"/>
            <a:ext cx="791006" cy="1027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0" y="0"/>
            <a:ext cx="9144000" cy="80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Terminology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11700" y="1019600"/>
            <a:ext cx="8520600" cy="56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Cluster</a:t>
            </a:r>
            <a:r>
              <a:rPr lang="en"/>
              <a:t> - connected set of computers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Node</a:t>
            </a:r>
            <a:r>
              <a:rPr lang="en"/>
              <a:t> - a single computer (on a rack)</a:t>
            </a:r>
            <a:endParaRPr/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/>
              <a:t>Head/login node</a:t>
            </a:r>
            <a:r>
              <a:rPr lang="en"/>
              <a:t> - “gateway” computer to cluster</a:t>
            </a:r>
            <a:endParaRPr/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"/>
              <a:t>Compute node</a:t>
            </a:r>
            <a:r>
              <a:rPr lang="en"/>
              <a:t> - single computer where jobs run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t</a:t>
            </a:r>
            <a:r>
              <a:rPr b="1" lang="en"/>
              <a:t>erminal</a:t>
            </a:r>
            <a:r>
              <a:rPr lang="en"/>
              <a:t> - program used to interact with a computer using text commands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s</a:t>
            </a:r>
            <a:r>
              <a:rPr b="1" lang="en"/>
              <a:t>sh</a:t>
            </a:r>
            <a:r>
              <a:rPr lang="en"/>
              <a:t> - </a:t>
            </a:r>
            <a:r>
              <a:rPr lang="en" u="sng"/>
              <a:t>s</a:t>
            </a:r>
            <a:r>
              <a:rPr lang="en"/>
              <a:t>ecure </a:t>
            </a:r>
            <a:r>
              <a:rPr lang="en" u="sng"/>
              <a:t>sh</a:t>
            </a:r>
            <a:r>
              <a:rPr lang="en"/>
              <a:t>ell, how we connect to cluster</a:t>
            </a:r>
            <a:endParaRPr/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NB: both a noun and a verb, e.g. “use ssh to ssh into scc1…”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0" y="0"/>
            <a:ext cx="9144000" cy="80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SCC Architecture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175" y="1813350"/>
            <a:ext cx="8396800" cy="386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0" y="0"/>
            <a:ext cx="9144000" cy="80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use SCC? I have a laptop!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00800" y="1069600"/>
            <a:ext cx="8612700" cy="49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Collaborate on projects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Run code exceeding workstation capability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Secured Network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Fast and easy data sharing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Analyze protected data (e.g. dbGaP)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Run code that runs for long periods of time</a:t>
            </a:r>
            <a:endParaRPr/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Perform many computations in parallel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0" y="0"/>
            <a:ext cx="9144000" cy="80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to Access SCC</a:t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1700" y="1019612"/>
            <a:ext cx="8520600" cy="49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SSH</a:t>
            </a: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"/>
              <a:t>SCC OnDemand</a:t>
            </a:r>
            <a:endParaRPr b="1"/>
          </a:p>
          <a:p>
            <a:pPr indent="0" lvl="0" marL="0" rtl="0" algn="ctr">
              <a:spcBef>
                <a:spcPts val="2400"/>
              </a:spcBef>
              <a:spcAft>
                <a:spcPts val="2400"/>
              </a:spcAft>
              <a:buNone/>
            </a:pPr>
            <a:r>
              <a:rPr lang="en"/>
              <a:t>https://scc-ondemand.bu.edu</a:t>
            </a:r>
            <a:endParaRPr/>
          </a:p>
        </p:txBody>
      </p:sp>
      <p:sp>
        <p:nvSpPr>
          <p:cNvPr id="120" name="Google Shape;120;p2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450" y="1910525"/>
            <a:ext cx="8059000" cy="2862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