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5143500" cx="9144000"/>
  <p:notesSz cx="6858000" cy="9144000"/>
  <p:embeddedFontLst>
    <p:embeddedFont>
      <p:font typeface="Roboto Medium"/>
      <p:regular r:id="rId53"/>
      <p:bold r:id="rId54"/>
      <p:italic r:id="rId55"/>
      <p:boldItalic r:id="rId56"/>
    </p:embeddedFont>
    <p:embeddedFont>
      <p:font typeface="Roboto"/>
      <p:regular r:id="rId57"/>
      <p:bold r:id="rId58"/>
      <p:italic r:id="rId59"/>
      <p:boldItalic r:id="rId60"/>
    </p:embeddedFont>
    <p:embeddedFont>
      <p:font typeface="Roboto Mono"/>
      <p:regular r:id="rId61"/>
      <p:bold r:id="rId62"/>
      <p:italic r:id="rId63"/>
      <p:boldItalic r:id="rId64"/>
    </p:embeddedFont>
    <p:embeddedFont>
      <p:font typeface="Open Sans"/>
      <p:regular r:id="rId65"/>
      <p:bold r:id="rId66"/>
      <p:italic r:id="rId67"/>
      <p:boldItalic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6053570-AB41-487C-82DB-A2E8F33D555D}">
  <a:tblStyle styleId="{06053570-AB41-487C-82DB-A2E8F33D55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RobotoMono-bold.fntdata"/><Relationship Id="rId61" Type="http://schemas.openxmlformats.org/officeDocument/2006/relationships/font" Target="fonts/RobotoMono-regular.fntdata"/><Relationship Id="rId20" Type="http://schemas.openxmlformats.org/officeDocument/2006/relationships/slide" Target="slides/slide15.xml"/><Relationship Id="rId64" Type="http://schemas.openxmlformats.org/officeDocument/2006/relationships/font" Target="fonts/RobotoMono-boldItalic.fntdata"/><Relationship Id="rId63" Type="http://schemas.openxmlformats.org/officeDocument/2006/relationships/font" Target="fonts/RobotoMono-italic.fntdata"/><Relationship Id="rId22" Type="http://schemas.openxmlformats.org/officeDocument/2006/relationships/slide" Target="slides/slide17.xml"/><Relationship Id="rId66" Type="http://schemas.openxmlformats.org/officeDocument/2006/relationships/font" Target="fonts/OpenSans-bold.fntdata"/><Relationship Id="rId21" Type="http://schemas.openxmlformats.org/officeDocument/2006/relationships/slide" Target="slides/slide16.xml"/><Relationship Id="rId65" Type="http://schemas.openxmlformats.org/officeDocument/2006/relationships/font" Target="fonts/OpenSans-regular.fntdata"/><Relationship Id="rId24" Type="http://schemas.openxmlformats.org/officeDocument/2006/relationships/slide" Target="slides/slide19.xml"/><Relationship Id="rId68" Type="http://schemas.openxmlformats.org/officeDocument/2006/relationships/font" Target="fonts/OpenSans-boldItalic.fntdata"/><Relationship Id="rId23" Type="http://schemas.openxmlformats.org/officeDocument/2006/relationships/slide" Target="slides/slide18.xml"/><Relationship Id="rId67" Type="http://schemas.openxmlformats.org/officeDocument/2006/relationships/font" Target="fonts/OpenSans-italic.fntdata"/><Relationship Id="rId60" Type="http://schemas.openxmlformats.org/officeDocument/2006/relationships/font" Target="fonts/Roboto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RobotoMedium-regular.fntdata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RobotoMedium-italic.fntdata"/><Relationship Id="rId10" Type="http://schemas.openxmlformats.org/officeDocument/2006/relationships/slide" Target="slides/slide5.xml"/><Relationship Id="rId54" Type="http://schemas.openxmlformats.org/officeDocument/2006/relationships/font" Target="fonts/RobotoMedium-bold.fntdata"/><Relationship Id="rId13" Type="http://schemas.openxmlformats.org/officeDocument/2006/relationships/slide" Target="slides/slide8.xml"/><Relationship Id="rId57" Type="http://schemas.openxmlformats.org/officeDocument/2006/relationships/font" Target="fonts/Roboto-regular.fntdata"/><Relationship Id="rId12" Type="http://schemas.openxmlformats.org/officeDocument/2006/relationships/slide" Target="slides/slide7.xml"/><Relationship Id="rId56" Type="http://schemas.openxmlformats.org/officeDocument/2006/relationships/font" Target="fonts/RobotoMedium-boldItalic.fntdata"/><Relationship Id="rId15" Type="http://schemas.openxmlformats.org/officeDocument/2006/relationships/slide" Target="slides/slide10.xml"/><Relationship Id="rId59" Type="http://schemas.openxmlformats.org/officeDocument/2006/relationships/font" Target="fonts/Roboto-italic.fntdata"/><Relationship Id="rId14" Type="http://schemas.openxmlformats.org/officeDocument/2006/relationships/slide" Target="slides/slide9.xml"/><Relationship Id="rId58" Type="http://schemas.openxmlformats.org/officeDocument/2006/relationships/font" Target="fonts/Robot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2ed43a90_0_18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32ed43a90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2ed43a90_0_8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32ed43a9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2ed43a90_0_20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32ed43a90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2ed43a90_0_20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2ed43a90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2ed43a90_0_14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2ed43a90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f845426a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0f84542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2ed43a90_0_8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32ed43a9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2ed43a90_0_5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32ed43a9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32ed43a90_0_22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32ed43a90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2ed43a90_0_21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32ed43a90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fc1436e26_0_3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fc1436e2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2ed43a90_0_5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32ed43a9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0f845426a_0_24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0f845426a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0f845426a_0_25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0f845426a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32ed43a90_0_6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32ed43a9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fe9e112cb_0_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fe9e112c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0f845426a_0_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0f845426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0f845426a_0_1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0f845426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0f845426a_0_1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0f845426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2ed43a90_0_24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32ed43a90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32ed43a90_0_24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32ed43a90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2ed43a90_0_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32ed43a9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32ed43a90_0_9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32ed43a9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2ed43a90_0_9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32ed43a90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0524fecab_0_2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0524feca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0f845426a_0_3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0f845426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0f845426a_0_4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0f845426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0f845426a_0_5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0f845426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0f845426a_0_6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0f845426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0f845426a_0_6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0f845426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0f845426a_0_7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0f845426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0f845426a_0_8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0f845426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2ed43a90_0_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32ed43a9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0f845426a_0_9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0f845426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0f845426a_0_10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0f845426a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0f845426a_0_10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0f845426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0f845426a_0_11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0f845426a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32dd08956_0_6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32dd0895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0f845426a_0_18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0f845426a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0f845426a_0_19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0f845426a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0f845426a_0_23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0f845426a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2ed43a90_0_1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32ed43a9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2ed43a90_0_2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32ed43a9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2ed43a90_0_3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32ed43a9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2ed43a90_0_4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32ed43a9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2ed43a90_0_19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32ed43a90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  <a:defRPr b="1" sz="5200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5056744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ctr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ctr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l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42900" lvl="2" marL="1371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17500" lvl="3" marL="18288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790325" y="526388"/>
            <a:ext cx="7563300" cy="409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1572600" y="4300681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AFA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sz="3600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internationalgenome.org/wiki/Analysis/vcf4.0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genome.ucsc.edu/FAQ/FAQformat.html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bedtools.readthedocs.io/en/latest/content/bedtools-suite.html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BF528 - </a:t>
            </a:r>
            <a:r>
              <a:rPr lang="en"/>
              <a:t>Biological Data Formats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SAM/BAM/CRAM - body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Each line keeps an alignment.</a:t>
            </a:r>
            <a:endParaRPr sz="2400"/>
          </a:p>
          <a:p>
            <a:pPr indent="0" lvl="0" marL="0" rtl="0" algn="l">
              <a:spcBef>
                <a:spcPts val="2400"/>
              </a:spcBef>
              <a:spcAft>
                <a:spcPts val="2400"/>
              </a:spcAft>
              <a:buNone/>
            </a:pPr>
            <a:r>
              <a:rPr lang="en" sz="2400"/>
              <a:t>Each alignment has 11 mandatory fields:</a:t>
            </a:r>
            <a:endParaRPr sz="2400"/>
          </a:p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850" y="2550138"/>
            <a:ext cx="6715125" cy="2157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SAM/BAM/CRAM - flag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2400"/>
              </a:spcAft>
              <a:buNone/>
            </a:pPr>
            <a:r>
              <a:rPr lang="en" sz="2400"/>
              <a:t>The flag is the summation of the following binary attributes:</a:t>
            </a:r>
            <a:endParaRPr sz="2400"/>
          </a:p>
        </p:txBody>
      </p:sp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2" y="1981423"/>
            <a:ext cx="5241731" cy="302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5887300" y="1978800"/>
            <a:ext cx="2585100" cy="30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 flags: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Single end read mapped to + strand: 0 (no flags apply)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Single end read mapped to - strand: 16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Unmapped, paired end first mate read with unmapped mate: 69 = 1 + 4 + 8 + 64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4" name="Google Shape;134;p23"/>
          <p:cNvCxnSpPr/>
          <p:nvPr/>
        </p:nvCxnSpPr>
        <p:spPr>
          <a:xfrm rot="10800000">
            <a:off x="3080500" y="2434675"/>
            <a:ext cx="2841900" cy="142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" name="Google Shape;135;p23"/>
          <p:cNvCxnSpPr/>
          <p:nvPr/>
        </p:nvCxnSpPr>
        <p:spPr>
          <a:xfrm rot="10800000">
            <a:off x="3564800" y="3010225"/>
            <a:ext cx="2364600" cy="94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" name="Google Shape;136;p23"/>
          <p:cNvCxnSpPr/>
          <p:nvPr/>
        </p:nvCxnSpPr>
        <p:spPr>
          <a:xfrm rot="10800000">
            <a:off x="3565050" y="3204400"/>
            <a:ext cx="2378400" cy="86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" name="Google Shape;137;p23"/>
          <p:cNvCxnSpPr/>
          <p:nvPr/>
        </p:nvCxnSpPr>
        <p:spPr>
          <a:xfrm rot="10800000">
            <a:off x="3894450" y="3859250"/>
            <a:ext cx="2049000" cy="28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SAM/BAM/CRAM format</a:t>
            </a:r>
            <a:endParaRPr/>
          </a:p>
        </p:txBody>
      </p:sp>
      <p:sp>
        <p:nvSpPr>
          <p:cNvPr id="143" name="Google Shape;14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825" y="815523"/>
            <a:ext cx="8616175" cy="377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SAM/BAM/CRAM format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samtools view to see the content of a SAM/BAM/CRAM file.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Always sort and index them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samtools view -f (include) and -F (exclude) to filter by flags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Use samtools view -q to filter by quality. </a:t>
            </a:r>
            <a:endParaRPr sz="2400"/>
          </a:p>
        </p:txBody>
      </p:sp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Convert BAM to FASTQ</a:t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Some public datasets are provided in BAM format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Need </a:t>
            </a:r>
            <a:r>
              <a:rPr lang="en" sz="2400"/>
              <a:t>to extract the reads to process the raw data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BAM (usually) contains all information from FASTQ</a:t>
            </a:r>
            <a:endParaRPr sz="2400"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amtools:</a:t>
            </a:r>
            <a:endParaRPr/>
          </a:p>
          <a:p>
            <a:pPr indent="45720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samtools bam2fq [-nO] [-s &lt;outSE.fq&gt;] &lt;in.bam&gt;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2400"/>
              </a:spcBef>
              <a:spcAft>
                <a:spcPts val="240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format for keeping tables</a:t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311700" y="2059575"/>
            <a:ext cx="8520600" cy="29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F</a:t>
            </a:r>
            <a:r>
              <a:rPr lang="en" sz="2400"/>
              <a:t>ields (columns) separated by a character on each line:</a:t>
            </a:r>
            <a:endParaRPr sz="2400"/>
          </a:p>
          <a:p>
            <a:pPr indent="-342900" lvl="0" marL="457200" rtl="0" algn="l">
              <a:spcBef>
                <a:spcPts val="2400"/>
              </a:spcBef>
              <a:spcAft>
                <a:spcPts val="0"/>
              </a:spcAft>
              <a:buSzPts val="1800"/>
              <a:buChar char="-"/>
            </a:pPr>
            <a:r>
              <a:rPr lang="en" sz="1800" u="sng"/>
              <a:t>C</a:t>
            </a:r>
            <a:r>
              <a:rPr lang="en" sz="1800"/>
              <a:t>omma (or </a:t>
            </a:r>
            <a:r>
              <a:rPr lang="en" sz="1800" u="sng"/>
              <a:t>C</a:t>
            </a:r>
            <a:r>
              <a:rPr lang="en" sz="1800"/>
              <a:t>haracter) </a:t>
            </a:r>
            <a:r>
              <a:rPr lang="en" sz="1800" u="sng"/>
              <a:t>S</a:t>
            </a:r>
            <a:r>
              <a:rPr lang="en" sz="1800"/>
              <a:t>eparated </a:t>
            </a:r>
            <a:r>
              <a:rPr lang="en" sz="1800" u="sng"/>
              <a:t>V</a:t>
            </a:r>
            <a:r>
              <a:rPr lang="en" sz="1800"/>
              <a:t>ector (CSV)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 sz="1800" u="sng"/>
              <a:t>T</a:t>
            </a:r>
            <a:r>
              <a:rPr lang="en" sz="1800"/>
              <a:t>ab </a:t>
            </a:r>
            <a:r>
              <a:rPr lang="en" sz="1800" u="sng"/>
              <a:t>S</a:t>
            </a:r>
            <a:r>
              <a:rPr lang="en" sz="1800"/>
              <a:t>eparated </a:t>
            </a:r>
            <a:r>
              <a:rPr lang="en" sz="1800" u="sng"/>
              <a:t>V</a:t>
            </a:r>
            <a:r>
              <a:rPr lang="en" sz="1800"/>
              <a:t>ector (TSV)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Some </a:t>
            </a:r>
            <a:r>
              <a:rPr lang="en" sz="1800"/>
              <a:t>interpreters</a:t>
            </a:r>
            <a:r>
              <a:rPr lang="en" sz="1800"/>
              <a:t> take any space (space or tab) as a separator (such as </a:t>
            </a: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awk</a:t>
            </a:r>
            <a:r>
              <a:rPr lang="en" sz="1800"/>
              <a:t>, </a:t>
            </a: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cut</a:t>
            </a:r>
            <a:r>
              <a:rPr lang="en" sz="1800"/>
              <a:t>).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-"/>
            </a:pPr>
            <a:r>
              <a:rPr lang="en" sz="1800"/>
              <a:t>Some have column name as first row (header), some don’t</a:t>
            </a:r>
            <a:endParaRPr sz="1800"/>
          </a:p>
        </p:txBody>
      </p:sp>
      <p:sp>
        <p:nvSpPr>
          <p:cNvPr id="165" name="Google Shape;16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66" name="Google Shape;166;p27"/>
          <p:cNvGraphicFramePr/>
          <p:nvPr/>
        </p:nvGraphicFramePr>
        <p:xfrm>
          <a:off x="665550" y="1045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{06053570-AB41-487C-82DB-A2E8F33D555D}</a:tableStyleId>
              </a:tblPr>
              <a:tblGrid>
                <a:gridCol w="1953225"/>
                <a:gridCol w="1953225"/>
                <a:gridCol w="1953225"/>
                <a:gridCol w="1953225"/>
              </a:tblGrid>
              <a:tr h="46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field1</a:t>
                      </a:r>
                      <a:endParaRPr sz="1500"/>
                    </a:p>
                  </a:txBody>
                  <a:tcPr marT="68575" marB="6857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field2</a:t>
                      </a:r>
                      <a:endParaRPr sz="1500"/>
                    </a:p>
                  </a:txBody>
                  <a:tcPr marT="68575" marB="6857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field3</a:t>
                      </a:r>
                      <a:endParaRPr sz="1500"/>
                    </a:p>
                  </a:txBody>
                  <a:tcPr marT="68575" marB="6857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...</a:t>
                      </a:r>
                      <a:endParaRPr sz="1500"/>
                    </a:p>
                  </a:txBody>
                  <a:tcPr marT="68575" marB="68575" marR="91425" marL="91425"/>
                </a:tc>
              </a:tr>
              <a:tr h="46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...</a:t>
                      </a:r>
                      <a:endParaRPr sz="1500"/>
                    </a:p>
                  </a:txBody>
                  <a:tcPr marT="68575" marB="6857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...</a:t>
                      </a:r>
                      <a:endParaRPr sz="1500"/>
                    </a:p>
                  </a:txBody>
                  <a:tcPr marT="68575" marB="6857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...</a:t>
                      </a:r>
                      <a:endParaRPr sz="1500"/>
                    </a:p>
                  </a:txBody>
                  <a:tcPr marT="68575" marB="6857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...</a:t>
                      </a:r>
                      <a:endParaRPr sz="1500"/>
                    </a:p>
                  </a:txBody>
                  <a:tcPr marT="68575" marB="6857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Genomic variants</a:t>
            </a:r>
            <a:endParaRPr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Save them in VCF format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VCF: Variant Call Format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Current version: 4.0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http://www.internationalgenome.org/wiki/Analysis/vcf4.0/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Tab separated </a:t>
            </a:r>
            <a:endParaRPr/>
          </a:p>
        </p:txBody>
      </p:sp>
      <p:sp>
        <p:nvSpPr>
          <p:cNvPr id="173" name="Google Shape;17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VCF format - header</a:t>
            </a:r>
            <a:endParaRPr/>
          </a:p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311700" y="605475"/>
            <a:ext cx="8520600" cy="40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Mandatory header lines: information about the fields (columns) starting with ##INFO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Extra: filtering, metadata, tools, ...</a:t>
            </a:r>
            <a:endParaRPr sz="2400"/>
          </a:p>
        </p:txBody>
      </p:sp>
      <p:sp>
        <p:nvSpPr>
          <p:cNvPr id="180" name="Google Shape;18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2056444"/>
            <a:ext cx="6857998" cy="300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VCF format - body</a:t>
            </a:r>
            <a:endParaRPr/>
          </a:p>
        </p:txBody>
      </p:sp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REF and ALT fields contain nucleotides in case of SNP and indels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 case of large structural variants: </a:t>
            </a:r>
            <a:r>
              <a:rPr lang="en" sz="1600"/>
              <a:t>&lt;DEL&gt; &lt;INS&gt; &lt;DUP&gt; </a:t>
            </a:r>
            <a:r>
              <a:rPr lang="en" sz="1600"/>
              <a:t>&lt;INV&gt; </a:t>
            </a:r>
            <a:endParaRPr sz="1600"/>
          </a:p>
        </p:txBody>
      </p:sp>
      <p:sp>
        <p:nvSpPr>
          <p:cNvPr id="188" name="Google Shape;18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2502438"/>
            <a:ext cx="6857999" cy="2390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VCF format - example</a:t>
            </a:r>
            <a:endParaRPr/>
          </a:p>
        </p:txBody>
      </p:sp>
      <p:sp>
        <p:nvSpPr>
          <p:cNvPr id="195" name="Google Shape;19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763" y="714300"/>
            <a:ext cx="6502474" cy="434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Many</a:t>
            </a:r>
            <a:r>
              <a:rPr lang="en" sz="2400"/>
              <a:t> different types of data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Standard formats exist for many of them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Always use/extend standard formats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Don’t save data in non standard formats when standards are available - </a:t>
            </a:r>
            <a:r>
              <a:rPr b="1" lang="en" sz="2400"/>
              <a:t>No .xslx!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For complete list of formats see: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https://genome.ucsc.edu/FAQ/FAQformat.html</a:t>
            </a:r>
            <a:r>
              <a:rPr lang="en" sz="2400"/>
              <a:t> </a:t>
            </a:r>
            <a:endParaRPr b="1" sz="2400"/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Genomic regions</a:t>
            </a:r>
            <a:endParaRPr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311700" y="923876"/>
            <a:ext cx="8520600" cy="4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 region is defined by three required fields</a:t>
            </a:r>
            <a:endParaRPr sz="2100"/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SzPts val="2100"/>
              <a:buChar char="○"/>
            </a:pPr>
            <a:r>
              <a:rPr b="1" lang="en" sz="2100"/>
              <a:t>sequence name (e.g. chromosome)</a:t>
            </a:r>
            <a:endParaRPr b="1" sz="2100"/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SzPts val="2100"/>
              <a:buChar char="○"/>
            </a:pPr>
            <a:r>
              <a:rPr b="1" lang="en" sz="2100"/>
              <a:t>start coordinate</a:t>
            </a:r>
            <a:endParaRPr b="1" sz="2100"/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SzPts val="2100"/>
              <a:buChar char="○"/>
            </a:pPr>
            <a:r>
              <a:rPr b="1" lang="en" sz="2100"/>
              <a:t>end coordinate</a:t>
            </a:r>
            <a:endParaRPr b="1" sz="21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Define regions of interest: introns, exons, genes, etc.</a:t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Additional information saved as fields after the first three.</a:t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Three standard tab-separated formats: BED, GFF, GTF</a:t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1000"/>
              </a:spcAft>
              <a:buSzPts val="2100"/>
              <a:buChar char="●"/>
            </a:pPr>
            <a:r>
              <a:rPr lang="en" sz="2100"/>
              <a:t>No headers</a:t>
            </a:r>
            <a:endParaRPr sz="2100"/>
          </a:p>
        </p:txBody>
      </p:sp>
      <p:sp>
        <p:nvSpPr>
          <p:cNvPr id="203" name="Google Shape;20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BED format</a:t>
            </a:r>
            <a:endParaRPr/>
          </a:p>
        </p:txBody>
      </p:sp>
      <p:sp>
        <p:nvSpPr>
          <p:cNvPr id="209" name="Google Shape;209;p33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u="sng"/>
              <a:t>Mandatory fields:</a:t>
            </a:r>
            <a:endParaRPr sz="1800" u="sng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chrom - Name of the chromosome/scaffold/reference sequence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chromStart - 0-based starting position of the feature on chrom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chromEnd - Ending position of the feature in the chromosome or scaffold.</a:t>
            </a:r>
            <a:endParaRPr sz="18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The chromEnd base is not included in the display of the feature.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For example, the first 100 bases of a chromosome are defined as:</a:t>
            </a:r>
            <a:endParaRPr sz="1800"/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chromStart=0</a:t>
            </a:r>
            <a:endParaRPr sz="1800"/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chromEnd=100</a:t>
            </a:r>
            <a:endParaRPr sz="1800"/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span the bases numbered 0-99</a:t>
            </a:r>
            <a:endParaRPr sz="1800"/>
          </a:p>
        </p:txBody>
      </p:sp>
      <p:sp>
        <p:nvSpPr>
          <p:cNvPr id="210" name="Google Shape;21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BED format</a:t>
            </a:r>
            <a:endParaRPr/>
          </a:p>
        </p:txBody>
      </p:sp>
      <p:sp>
        <p:nvSpPr>
          <p:cNvPr id="216" name="Google Shape;216;p3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u="sng"/>
              <a:t>Optional </a:t>
            </a:r>
            <a:r>
              <a:rPr lang="en" sz="2400" u="sng"/>
              <a:t>fields:</a:t>
            </a:r>
            <a:endParaRPr sz="2400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4. Name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5. Score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6. Strand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7-12. Display options (thick starts and end, color, blocks…) to control the view on the genome browser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17" name="Google Shape;21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BED format</a:t>
            </a:r>
            <a:endParaRPr/>
          </a:p>
        </p:txBody>
      </p:sp>
      <p:sp>
        <p:nvSpPr>
          <p:cNvPr id="223" name="Google Shape;22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4" name="Google Shape;224;p35"/>
          <p:cNvPicPr preferRelativeResize="0"/>
          <p:nvPr/>
        </p:nvPicPr>
        <p:blipFill rotWithShape="1">
          <a:blip r:embed="rId3">
            <a:alphaModFix/>
          </a:blip>
          <a:srcRect b="0" l="0" r="3409" t="0"/>
          <a:stretch/>
        </p:blipFill>
        <p:spPr>
          <a:xfrm>
            <a:off x="1365800" y="908575"/>
            <a:ext cx="6277902" cy="393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BED file records are intervals</a:t>
            </a:r>
            <a:endParaRPr/>
          </a:p>
        </p:txBody>
      </p:sp>
      <p:sp>
        <p:nvSpPr>
          <p:cNvPr id="230" name="Google Shape;23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1" name="Google Shape;23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600" y="862723"/>
            <a:ext cx="7121076" cy="3800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36"/>
          <p:cNvCxnSpPr/>
          <p:nvPr/>
        </p:nvCxnSpPr>
        <p:spPr>
          <a:xfrm flipH="1" rot="10800000">
            <a:off x="3204950" y="3346500"/>
            <a:ext cx="304200" cy="18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3" name="Google Shape;233;p36"/>
          <p:cNvCxnSpPr/>
          <p:nvPr/>
        </p:nvCxnSpPr>
        <p:spPr>
          <a:xfrm flipH="1">
            <a:off x="4690825" y="3226175"/>
            <a:ext cx="332400" cy="4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4" name="Google Shape;234;p36"/>
          <p:cNvSpPr txBox="1"/>
          <p:nvPr/>
        </p:nvSpPr>
        <p:spPr>
          <a:xfrm>
            <a:off x="2575250" y="3346500"/>
            <a:ext cx="629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start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bedtools</a:t>
            </a:r>
            <a:endParaRPr/>
          </a:p>
        </p:txBody>
      </p:sp>
      <p:sp>
        <p:nvSpPr>
          <p:cNvPr id="240" name="Google Shape;240;p37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http://bedtools.readthedocs.io/</a:t>
            </a:r>
            <a:endParaRPr sz="2400"/>
          </a:p>
          <a:p>
            <a:pPr indent="-381000" lvl="0" marL="457200" rtl="0" algn="l">
              <a:spcBef>
                <a:spcPts val="240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sort (sort bed files)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Intersect (get intersections of bed files)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merge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coverage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overlap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substract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...</a:t>
            </a:r>
            <a:endParaRPr sz="2400"/>
          </a:p>
        </p:txBody>
      </p:sp>
      <p:sp>
        <p:nvSpPr>
          <p:cNvPr id="241" name="Google Shape;241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bedtools - intersect</a:t>
            </a:r>
            <a:endParaRPr/>
          </a:p>
        </p:txBody>
      </p:sp>
      <p:sp>
        <p:nvSpPr>
          <p:cNvPr id="247" name="Google Shape;247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8" name="Google Shape;248;p38"/>
          <p:cNvPicPr preferRelativeResize="0"/>
          <p:nvPr/>
        </p:nvPicPr>
        <p:blipFill rotWithShape="1">
          <a:blip r:embed="rId3">
            <a:alphaModFix/>
          </a:blip>
          <a:srcRect b="0" l="0" r="0" t="11095"/>
          <a:stretch/>
        </p:blipFill>
        <p:spPr>
          <a:xfrm>
            <a:off x="1891888" y="875875"/>
            <a:ext cx="5360224" cy="398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bedtools - merge</a:t>
            </a:r>
            <a:endParaRPr/>
          </a:p>
        </p:txBody>
      </p:sp>
      <p:sp>
        <p:nvSpPr>
          <p:cNvPr id="254" name="Google Shape;254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750" y="1495203"/>
            <a:ext cx="6236494" cy="2750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features</a:t>
            </a:r>
            <a:endParaRPr/>
          </a:p>
        </p:txBody>
      </p:sp>
      <p:sp>
        <p:nvSpPr>
          <p:cNvPr id="261" name="Google Shape;261;p40"/>
          <p:cNvSpPr txBox="1"/>
          <p:nvPr>
            <p:ph idx="1" type="body"/>
          </p:nvPr>
        </p:nvSpPr>
        <p:spPr>
          <a:xfrm>
            <a:off x="311700" y="6465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9 mandatory fields, tab separated</a:t>
            </a:r>
            <a:endParaRPr sz="2400">
              <a:solidFill>
                <a:srgbClr val="434343"/>
              </a:solidFill>
            </a:endParaRPr>
          </a:p>
          <a:p>
            <a:pPr indent="-336550" lvl="0" marL="622300" rtl="0" algn="l">
              <a:spcBef>
                <a:spcPts val="24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AutoNum type="arabicPeriod"/>
            </a:pPr>
            <a:r>
              <a:rPr b="1" lang="en" sz="1700">
                <a:solidFill>
                  <a:srgbClr val="434343"/>
                </a:solidFill>
              </a:rPr>
              <a:t>seqname</a:t>
            </a:r>
            <a:r>
              <a:rPr lang="en" sz="1700">
                <a:solidFill>
                  <a:srgbClr val="434343"/>
                </a:solidFill>
              </a:rPr>
              <a:t> - The name of the sequence. Must be a chromosome or scaffold.</a:t>
            </a:r>
            <a:endParaRPr sz="1700">
              <a:solidFill>
                <a:srgbClr val="434343"/>
              </a:solidFill>
            </a:endParaRPr>
          </a:p>
          <a:p>
            <a:pPr indent="-336550" lvl="0" marL="6223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AutoNum type="arabicPeriod"/>
            </a:pPr>
            <a:r>
              <a:rPr b="1" lang="en" sz="1700">
                <a:solidFill>
                  <a:srgbClr val="434343"/>
                </a:solidFill>
              </a:rPr>
              <a:t>source</a:t>
            </a:r>
            <a:r>
              <a:rPr lang="en" sz="1700">
                <a:solidFill>
                  <a:srgbClr val="434343"/>
                </a:solidFill>
              </a:rPr>
              <a:t> - The program that generated this feature.</a:t>
            </a:r>
            <a:endParaRPr sz="1700">
              <a:solidFill>
                <a:srgbClr val="434343"/>
              </a:solidFill>
            </a:endParaRPr>
          </a:p>
          <a:p>
            <a:pPr indent="-336550" lvl="0" marL="6223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AutoNum type="arabicPeriod"/>
            </a:pPr>
            <a:r>
              <a:rPr b="1" lang="en" sz="1700">
                <a:solidFill>
                  <a:srgbClr val="434343"/>
                </a:solidFill>
              </a:rPr>
              <a:t>feature</a:t>
            </a:r>
            <a:r>
              <a:rPr lang="en" sz="1700">
                <a:solidFill>
                  <a:srgbClr val="434343"/>
                </a:solidFill>
              </a:rPr>
              <a:t> - The name of this type of feature (e.g. gene, exon, etc). </a:t>
            </a:r>
            <a:endParaRPr sz="1700">
              <a:solidFill>
                <a:srgbClr val="434343"/>
              </a:solidFill>
            </a:endParaRPr>
          </a:p>
          <a:p>
            <a:pPr indent="-336550" lvl="0" marL="6223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AutoNum type="arabicPeriod"/>
            </a:pPr>
            <a:r>
              <a:rPr b="1" lang="en" sz="1700">
                <a:solidFill>
                  <a:srgbClr val="434343"/>
                </a:solidFill>
              </a:rPr>
              <a:t>start</a:t>
            </a:r>
            <a:r>
              <a:rPr lang="en" sz="1700">
                <a:solidFill>
                  <a:srgbClr val="434343"/>
                </a:solidFill>
              </a:rPr>
              <a:t> - The starting position of the feature in the sequence (1-based)</a:t>
            </a:r>
            <a:endParaRPr sz="1700">
              <a:solidFill>
                <a:srgbClr val="434343"/>
              </a:solidFill>
            </a:endParaRPr>
          </a:p>
          <a:p>
            <a:pPr indent="-336550" lvl="0" marL="6223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AutoNum type="arabicPeriod"/>
            </a:pPr>
            <a:r>
              <a:rPr b="1" lang="en" sz="1700">
                <a:solidFill>
                  <a:srgbClr val="434343"/>
                </a:solidFill>
              </a:rPr>
              <a:t>end</a:t>
            </a:r>
            <a:r>
              <a:rPr lang="en" sz="1700">
                <a:solidFill>
                  <a:srgbClr val="434343"/>
                </a:solidFill>
              </a:rPr>
              <a:t> - The ending position of the feature (inclusive).</a:t>
            </a:r>
            <a:endParaRPr sz="1700">
              <a:solidFill>
                <a:srgbClr val="434343"/>
              </a:solidFill>
            </a:endParaRPr>
          </a:p>
          <a:p>
            <a:pPr indent="-336550" lvl="0" marL="6223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AutoNum type="arabicPeriod"/>
            </a:pPr>
            <a:r>
              <a:rPr b="1" lang="en" sz="1700">
                <a:solidFill>
                  <a:srgbClr val="434343"/>
                </a:solidFill>
              </a:rPr>
              <a:t>score</a:t>
            </a:r>
            <a:r>
              <a:rPr lang="en" sz="1700">
                <a:solidFill>
                  <a:srgbClr val="434343"/>
                </a:solidFill>
              </a:rPr>
              <a:t> - A score between 0 and 1000. </a:t>
            </a:r>
            <a:endParaRPr sz="1700">
              <a:solidFill>
                <a:srgbClr val="434343"/>
              </a:solidFill>
            </a:endParaRPr>
          </a:p>
          <a:p>
            <a:pPr indent="-336550" lvl="0" marL="6223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AutoNum type="arabicPeriod"/>
            </a:pPr>
            <a:r>
              <a:rPr b="1" lang="en" sz="1700">
                <a:solidFill>
                  <a:srgbClr val="434343"/>
                </a:solidFill>
              </a:rPr>
              <a:t>strand</a:t>
            </a:r>
            <a:r>
              <a:rPr lang="en" sz="1700">
                <a:solidFill>
                  <a:srgbClr val="434343"/>
                </a:solidFill>
              </a:rPr>
              <a:t> - Valid entries include "+", "-", or "." (for don't know/don't care).</a:t>
            </a:r>
            <a:endParaRPr sz="1700">
              <a:solidFill>
                <a:srgbClr val="434343"/>
              </a:solidFill>
            </a:endParaRPr>
          </a:p>
          <a:p>
            <a:pPr indent="-336550" lvl="0" marL="6223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AutoNum type="arabicPeriod"/>
            </a:pPr>
            <a:r>
              <a:rPr b="1" lang="en" sz="1700">
                <a:solidFill>
                  <a:srgbClr val="434343"/>
                </a:solidFill>
              </a:rPr>
              <a:t>frame</a:t>
            </a:r>
            <a:r>
              <a:rPr lang="en" sz="1700">
                <a:solidFill>
                  <a:srgbClr val="434343"/>
                </a:solidFill>
              </a:rPr>
              <a:t> - If the feature is a coding exon, </a:t>
            </a:r>
            <a:r>
              <a:rPr i="1" lang="en" sz="1700">
                <a:solidFill>
                  <a:srgbClr val="434343"/>
                </a:solidFill>
              </a:rPr>
              <a:t>frame</a:t>
            </a:r>
            <a:r>
              <a:rPr lang="en" sz="1700">
                <a:solidFill>
                  <a:srgbClr val="434343"/>
                </a:solidFill>
              </a:rPr>
              <a:t> should be a number between 0-2 that represents the reading frame of the first base. If the feature is not a coding exon, the value should be ".".</a:t>
            </a:r>
            <a:endParaRPr sz="1700">
              <a:solidFill>
                <a:srgbClr val="434343"/>
              </a:solidFill>
            </a:endParaRPr>
          </a:p>
          <a:p>
            <a:pPr indent="-342900" lvl="0" marL="6223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b="1" lang="en" sz="1700">
                <a:solidFill>
                  <a:srgbClr val="434343"/>
                </a:solidFill>
              </a:rPr>
              <a:t>group</a:t>
            </a:r>
            <a:r>
              <a:rPr lang="en" sz="1700">
                <a:solidFill>
                  <a:srgbClr val="434343"/>
                </a:solidFill>
              </a:rPr>
              <a:t> - All lines with the same group are linked together into a single </a:t>
            </a:r>
            <a:r>
              <a:rPr lang="en" sz="1800">
                <a:solidFill>
                  <a:srgbClr val="434343"/>
                </a:solidFill>
              </a:rPr>
              <a:t>item.</a:t>
            </a:r>
            <a:endParaRPr sz="1800"/>
          </a:p>
        </p:txBody>
      </p:sp>
      <p:sp>
        <p:nvSpPr>
          <p:cNvPr id="262" name="Google Shape;262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Feature Format (GFF) format</a:t>
            </a:r>
            <a:endParaRPr/>
          </a:p>
        </p:txBody>
      </p:sp>
      <p:sp>
        <p:nvSpPr>
          <p:cNvPr id="268" name="Google Shape;26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9" name="Google Shape;26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50" y="1372575"/>
            <a:ext cx="9122981" cy="143756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1"/>
          <p:cNvSpPr txBox="1"/>
          <p:nvPr/>
        </p:nvSpPr>
        <p:spPr>
          <a:xfrm>
            <a:off x="163750" y="903000"/>
            <a:ext cx="55866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GFF2:</a:t>
            </a:r>
            <a:endParaRPr sz="2400"/>
          </a:p>
        </p:txBody>
      </p:sp>
      <p:pic>
        <p:nvPicPr>
          <p:cNvPr id="271" name="Google Shape;27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50" y="3491927"/>
            <a:ext cx="8922412" cy="140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1"/>
          <p:cNvSpPr txBox="1"/>
          <p:nvPr/>
        </p:nvSpPr>
        <p:spPr>
          <a:xfrm>
            <a:off x="163750" y="3022350"/>
            <a:ext cx="55866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GFF3: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Nucleotide/amino acids sequences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802993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Any sequence of nucleotides/amino acids is saved in FASTA format.</a:t>
            </a:r>
            <a:endParaRPr sz="2400"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&gt;sequence_header [comments]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sequence_line1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sequence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_line2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sequence_line3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Lower case letters means they have been masked.</a:t>
            </a:r>
            <a:endParaRPr sz="2400"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information</a:t>
            </a:r>
            <a:endParaRPr/>
          </a:p>
        </p:txBody>
      </p:sp>
      <p:sp>
        <p:nvSpPr>
          <p:cNvPr id="278" name="Google Shape;278;p42"/>
          <p:cNvSpPr txBox="1"/>
          <p:nvPr>
            <p:ph idx="1" type="body"/>
          </p:nvPr>
        </p:nvSpPr>
        <p:spPr>
          <a:xfrm>
            <a:off x="311700" y="764699"/>
            <a:ext cx="8520600" cy="42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marR="114300" rtl="0" algn="l"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en" sz="2400">
                <a:solidFill>
                  <a:srgbClr val="434343"/>
                </a:solidFill>
              </a:rPr>
              <a:t>GTF (Gene Transfer Format, GTF2.2)</a:t>
            </a:r>
            <a:endParaRPr sz="2400">
              <a:solidFill>
                <a:srgbClr val="434343"/>
              </a:solidFill>
            </a:endParaRPr>
          </a:p>
          <a:p>
            <a:pPr indent="-342900" lvl="0" marL="457200" marR="114300" rtl="0" algn="l"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>
                <a:solidFill>
                  <a:srgbClr val="434343"/>
                </a:solidFill>
              </a:rPr>
              <a:t>Extension to GFF2, backwards compatible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marR="1143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>
                <a:solidFill>
                  <a:srgbClr val="434343"/>
                </a:solidFill>
              </a:rPr>
              <a:t>First eight GTF fields are the same as GFF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marR="1143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i="1" lang="en" sz="1800">
                <a:solidFill>
                  <a:srgbClr val="434343"/>
                </a:solidFill>
              </a:rPr>
              <a:t>feature</a:t>
            </a:r>
            <a:r>
              <a:rPr lang="en" sz="1800">
                <a:solidFill>
                  <a:srgbClr val="434343"/>
                </a:solidFill>
              </a:rPr>
              <a:t> field is the same as GFF, has controlled vocabulary: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marR="1143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</a:pPr>
            <a:r>
              <a:rPr i="1" lang="en" sz="1800">
                <a:solidFill>
                  <a:srgbClr val="434343"/>
                </a:solidFill>
              </a:rPr>
              <a:t>gene, transcript, exon, CDS, 5UTR, 3UTR, inter, inter_CNS,</a:t>
            </a:r>
            <a:r>
              <a:rPr lang="en" sz="1800">
                <a:solidFill>
                  <a:srgbClr val="434343"/>
                </a:solidFill>
              </a:rPr>
              <a:t> and </a:t>
            </a:r>
            <a:r>
              <a:rPr i="1" lang="en" sz="1800">
                <a:solidFill>
                  <a:srgbClr val="434343"/>
                </a:solidFill>
              </a:rPr>
              <a:t>intron_CNS</a:t>
            </a:r>
            <a:r>
              <a:rPr lang="en" sz="1800">
                <a:solidFill>
                  <a:srgbClr val="434343"/>
                </a:solidFill>
              </a:rPr>
              <a:t>, etc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marR="1143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i="1" lang="en" sz="1800">
                <a:solidFill>
                  <a:srgbClr val="434343"/>
                </a:solidFill>
              </a:rPr>
              <a:t>group</a:t>
            </a:r>
            <a:r>
              <a:rPr lang="en" sz="1800">
                <a:solidFill>
                  <a:srgbClr val="434343"/>
                </a:solidFill>
              </a:rPr>
              <a:t> field expanded into a list of </a:t>
            </a:r>
            <a:r>
              <a:rPr i="1" lang="en" sz="1800">
                <a:solidFill>
                  <a:srgbClr val="434343"/>
                </a:solidFill>
              </a:rPr>
              <a:t>attributes </a:t>
            </a:r>
            <a:r>
              <a:rPr lang="en" sz="1800">
                <a:solidFill>
                  <a:srgbClr val="434343"/>
                </a:solidFill>
              </a:rPr>
              <a:t>(i.e. key/value pairs)</a:t>
            </a:r>
            <a:endParaRPr sz="1800">
              <a:solidFill>
                <a:srgbClr val="434343"/>
              </a:solidFill>
            </a:endParaRPr>
          </a:p>
          <a:p>
            <a:pPr indent="0" lvl="0" marL="139700" marR="114300" rtl="0" algn="l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</a:rPr>
              <a:t>The attribute list must begin with the one mandatory attribute:</a:t>
            </a:r>
            <a:endParaRPr sz="1800">
              <a:solidFill>
                <a:srgbClr val="434343"/>
              </a:solidFill>
            </a:endParaRPr>
          </a:p>
          <a:p>
            <a:pPr indent="-228600" lvl="0" marL="5969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434343"/>
                </a:solidFill>
              </a:rPr>
              <a:t>gene_id </a:t>
            </a:r>
            <a:r>
              <a:rPr b="1" i="1" lang="en" sz="1800">
                <a:solidFill>
                  <a:srgbClr val="434343"/>
                </a:solidFill>
              </a:rPr>
              <a:t>value</a:t>
            </a:r>
            <a:r>
              <a:rPr lang="en" sz="1800">
                <a:solidFill>
                  <a:srgbClr val="434343"/>
                </a:solidFill>
              </a:rPr>
              <a:t> - A globally unique identifier for the genomic source of the sequence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279" name="Google Shape;27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GTF</a:t>
            </a:r>
            <a:endParaRPr/>
          </a:p>
        </p:txBody>
      </p:sp>
      <p:sp>
        <p:nvSpPr>
          <p:cNvPr id="285" name="Google Shape;285;p43"/>
          <p:cNvSpPr txBox="1"/>
          <p:nvPr>
            <p:ph idx="1" type="body"/>
          </p:nvPr>
        </p:nvSpPr>
        <p:spPr>
          <a:xfrm>
            <a:off x="311700" y="758517"/>
            <a:ext cx="8520600" cy="12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##description: evidence-based annotation of the human genome (GRCh38), version 27 (Ensembl 90)</a:t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##provider: GENCODE</a:t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##contact: gencode-help@sanger.ac.uk</a:t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##format: gtf</a:t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##date: 2017-08-01</a:t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chr1    HAVANA  gene    923928  944581  .       +       .       gene_id "ENSG00000187634.11"; gene_type "protein_coding"; gene_name "SAMD11"; level 2; havana_gene "OTTHUMG00000040719.10";</a:t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6" name="Google Shape;286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43"/>
          <p:cNvSpPr txBox="1"/>
          <p:nvPr/>
        </p:nvSpPr>
        <p:spPr>
          <a:xfrm>
            <a:off x="309300" y="2040725"/>
            <a:ext cx="8525400" cy="29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seqname: 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c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hr1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HAVANA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eature: 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gene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start: 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923928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end: 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944581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score: . (no score)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strand: +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frame: . (not coding feature)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attributes: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gene_id: 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ENSG00000187634.11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gene_type:  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protein_coding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gene_name: 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SAMD11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level: 2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havana_gene: 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OTTHUMG00000040719.10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GFF/</a:t>
            </a:r>
            <a:r>
              <a:rPr lang="en"/>
              <a:t>GTF encodes relationships</a:t>
            </a:r>
            <a:endParaRPr/>
          </a:p>
        </p:txBody>
      </p:sp>
      <p:sp>
        <p:nvSpPr>
          <p:cNvPr id="293" name="Google Shape;293;p44"/>
          <p:cNvSpPr txBox="1"/>
          <p:nvPr>
            <p:ph idx="1" type="body"/>
          </p:nvPr>
        </p:nvSpPr>
        <p:spPr>
          <a:xfrm>
            <a:off x="311700" y="1883423"/>
            <a:ext cx="8520600" cy="31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##description: evidence-based annotation of the human genome (GRCh38), version 27 (Ensembl 90)</a:t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##provider: GENCODE</a:t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##contact: gencode-help@sanger.ac.uk</a:t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##format: gtf</a:t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##date: 2017-08-01</a:t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chr1    HAVANA  </a:t>
            </a:r>
            <a:r>
              <a:rPr b="1"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gene</a:t>
            </a: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923928  944581  .       +       .       gene_id "</a:t>
            </a:r>
            <a:r>
              <a:rPr b="1"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ENSG00000187634.11</a:t>
            </a: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"; gene_type "protein_coding"; gene_name "SAMD11"; level 2; havana_gene "OTTHUMG00000040719.10";</a:t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chr1    HAVANA  </a:t>
            </a:r>
            <a:r>
              <a:rPr b="1"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transcript</a:t>
            </a: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923928  939291  .       +       .       gene_id "ENSG00000187634.11"; transcript_id "</a:t>
            </a:r>
            <a:r>
              <a:rPr b="1"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ENST00000420190.6</a:t>
            </a: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"; gene_type "protein_coding"; gene_name "SAMD11"; transcript_type "protein_coding"; transcript_name "SAMD11-203";</a:t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chr1    HAVANA  </a:t>
            </a:r>
            <a:r>
              <a:rPr b="1"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exon</a:t>
            </a: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923928  924948  .       +       .       gene_id "ENSG00000187634.11"; transcript_id "ENST00000420190.6"; gene_type "protein_coding"; gene_name "SAMD11"; transcript_type "protein_coding"; transcript_name "SAMD11-203"; exon_number 1; exon_id "</a:t>
            </a:r>
            <a:r>
              <a:rPr b="1"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ENSE00001637883.2</a:t>
            </a: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";</a:t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chr1    HAVANA  </a:t>
            </a:r>
            <a:r>
              <a:rPr b="1"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CDS</a:t>
            </a:r>
            <a:r>
              <a:rPr lang="en" sz="10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924432  924948  .       +       0       gene_id "ENSG00000187634.11"; transcript_id "ENST00000420190.6"; gene_type "protein_coding"; gene_name "SAMD11"; transcript_type "protein_coding"; transcript_name "SAMD11-203"; exon_number 1; exon_id "ENSE00001637883.2";</a:t>
            </a:r>
            <a:endParaRPr sz="10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4" name="Google Shape;294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5" name="Google Shape;295;p44"/>
          <p:cNvCxnSpPr/>
          <p:nvPr/>
        </p:nvCxnSpPr>
        <p:spPr>
          <a:xfrm flipH="1" rot="10800000">
            <a:off x="6349600" y="2895200"/>
            <a:ext cx="21300" cy="320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6" name="Google Shape;296;p44"/>
          <p:cNvCxnSpPr/>
          <p:nvPr/>
        </p:nvCxnSpPr>
        <p:spPr>
          <a:xfrm rot="10800000">
            <a:off x="2133025" y="3506850"/>
            <a:ext cx="7200" cy="426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7" name="Google Shape;297;p44"/>
          <p:cNvCxnSpPr/>
          <p:nvPr/>
        </p:nvCxnSpPr>
        <p:spPr>
          <a:xfrm rot="10800000">
            <a:off x="6534475" y="4253575"/>
            <a:ext cx="0" cy="440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8" name="Google Shape;298;p44"/>
          <p:cNvSpPr txBox="1"/>
          <p:nvPr/>
        </p:nvSpPr>
        <p:spPr>
          <a:xfrm>
            <a:off x="334200" y="711050"/>
            <a:ext cx="85041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Features are hierarchical, e.g.: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gene has 1 or more transcripts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transcript has 1 or more exons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 exon is a coding sequence (CDS)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Relationships encoded in attributes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304" name="Google Shape;304;p45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000"/>
              <a:t>Align reads to the reference, sort and index, call SNPs, extract the SNPs on chromosome Y overlapping with all the Alu elements.</a:t>
            </a:r>
            <a:endParaRPr sz="4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highlight>
                <a:srgbClr val="00FF00"/>
              </a:highlight>
            </a:endParaRPr>
          </a:p>
        </p:txBody>
      </p:sp>
      <p:sp>
        <p:nvSpPr>
          <p:cNvPr id="305" name="Google Shape;305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311" name="Google Shape;311;p46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000"/>
              <a:t>A</a:t>
            </a:r>
            <a:r>
              <a:rPr lang="en" sz="4000"/>
              <a:t>lign </a:t>
            </a:r>
            <a:r>
              <a:rPr lang="en" sz="4000">
                <a:highlight>
                  <a:srgbClr val="FFFF00"/>
                </a:highlight>
              </a:rPr>
              <a:t>reads</a:t>
            </a:r>
            <a:r>
              <a:rPr lang="en" sz="4000"/>
              <a:t> to the reference, sort and index, call SNPs, extract the SNPs on chromosome Y overlapping with all the Alu elements.</a:t>
            </a:r>
            <a:endParaRPr sz="4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highlight>
                <a:srgbClr val="00FF00"/>
              </a:highlight>
            </a:endParaRPr>
          </a:p>
        </p:txBody>
      </p:sp>
      <p:sp>
        <p:nvSpPr>
          <p:cNvPr id="312" name="Google Shape;312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46"/>
          <p:cNvSpPr txBox="1"/>
          <p:nvPr/>
        </p:nvSpPr>
        <p:spPr>
          <a:xfrm>
            <a:off x="2891400" y="1830731"/>
            <a:ext cx="3632400" cy="5121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FASTQ format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4" name="Google Shape;314;p46"/>
          <p:cNvCxnSpPr/>
          <p:nvPr/>
        </p:nvCxnSpPr>
        <p:spPr>
          <a:xfrm>
            <a:off x="2528150" y="1525613"/>
            <a:ext cx="682800" cy="425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320" name="Google Shape;320;p47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000"/>
              <a:t>A</a:t>
            </a:r>
            <a:r>
              <a:rPr lang="en" sz="4000"/>
              <a:t>lign reads to the </a:t>
            </a:r>
            <a:r>
              <a:rPr lang="en" sz="4000">
                <a:highlight>
                  <a:srgbClr val="FFFF00"/>
                </a:highlight>
              </a:rPr>
              <a:t>reference</a:t>
            </a:r>
            <a:r>
              <a:rPr lang="en" sz="4000"/>
              <a:t>, sort and index, call SNPs, extract the SNPs on chromosome Y overlapping with all the Alu elements.</a:t>
            </a:r>
            <a:endParaRPr sz="4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highlight>
                <a:srgbClr val="00FF00"/>
              </a:highlight>
            </a:endParaRPr>
          </a:p>
        </p:txBody>
      </p:sp>
      <p:sp>
        <p:nvSpPr>
          <p:cNvPr id="321" name="Google Shape;321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47"/>
          <p:cNvSpPr txBox="1"/>
          <p:nvPr/>
        </p:nvSpPr>
        <p:spPr>
          <a:xfrm>
            <a:off x="2586275" y="1885219"/>
            <a:ext cx="3632400" cy="5121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FASTA format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23" name="Google Shape;323;p47"/>
          <p:cNvCxnSpPr/>
          <p:nvPr/>
        </p:nvCxnSpPr>
        <p:spPr>
          <a:xfrm flipH="1">
            <a:off x="5143600" y="1394850"/>
            <a:ext cx="246900" cy="588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329" name="Google Shape;329;p48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000"/>
              <a:t>A</a:t>
            </a:r>
            <a:r>
              <a:rPr lang="en" sz="4000"/>
              <a:t>lign reads to the reference, </a:t>
            </a:r>
            <a:r>
              <a:rPr lang="en" sz="4000">
                <a:highlight>
                  <a:srgbClr val="FFFF00"/>
                </a:highlight>
              </a:rPr>
              <a:t>sort and index</a:t>
            </a:r>
            <a:r>
              <a:rPr lang="en" sz="4000"/>
              <a:t>, call SNPs, extract the SNPs on chromosome Y overlapping with all the Alu elements.</a:t>
            </a:r>
            <a:endParaRPr sz="4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highlight>
                <a:srgbClr val="00FF00"/>
              </a:highlight>
            </a:endParaRPr>
          </a:p>
        </p:txBody>
      </p:sp>
      <p:sp>
        <p:nvSpPr>
          <p:cNvPr id="330" name="Google Shape;330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48"/>
          <p:cNvSpPr txBox="1"/>
          <p:nvPr/>
        </p:nvSpPr>
        <p:spPr>
          <a:xfrm>
            <a:off x="2658925" y="2537456"/>
            <a:ext cx="3632400" cy="5121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save in BAM </a:t>
            </a: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format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32" name="Google Shape;332;p48"/>
          <p:cNvCxnSpPr/>
          <p:nvPr/>
        </p:nvCxnSpPr>
        <p:spPr>
          <a:xfrm>
            <a:off x="1656375" y="2015981"/>
            <a:ext cx="1264200" cy="664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Exaple</a:t>
            </a:r>
            <a:endParaRPr/>
          </a:p>
        </p:txBody>
      </p:sp>
      <p:sp>
        <p:nvSpPr>
          <p:cNvPr id="338" name="Google Shape;338;p49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000"/>
              <a:t>A</a:t>
            </a:r>
            <a:r>
              <a:rPr lang="en" sz="4000"/>
              <a:t>lign reads to the reference, sort and index, call SNPs, extract the </a:t>
            </a:r>
            <a:r>
              <a:rPr lang="en" sz="4000">
                <a:highlight>
                  <a:srgbClr val="FFFF00"/>
                </a:highlight>
              </a:rPr>
              <a:t>SNPs </a:t>
            </a:r>
            <a:r>
              <a:rPr lang="en" sz="4000"/>
              <a:t>on chromosome Y overlapping with all the Alu elements.</a:t>
            </a:r>
            <a:endParaRPr sz="4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highlight>
                <a:srgbClr val="00FF00"/>
              </a:highlight>
            </a:endParaRPr>
          </a:p>
        </p:txBody>
      </p:sp>
      <p:sp>
        <p:nvSpPr>
          <p:cNvPr id="339" name="Google Shape;339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49"/>
          <p:cNvSpPr txBox="1"/>
          <p:nvPr/>
        </p:nvSpPr>
        <p:spPr>
          <a:xfrm>
            <a:off x="2658925" y="2537456"/>
            <a:ext cx="3632400" cy="5121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VCF format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41" name="Google Shape;341;p49"/>
          <p:cNvCxnSpPr/>
          <p:nvPr/>
        </p:nvCxnSpPr>
        <p:spPr>
          <a:xfrm>
            <a:off x="1627325" y="2440988"/>
            <a:ext cx="1380300" cy="272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347" name="Google Shape;347;p50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000"/>
              <a:t>A</a:t>
            </a:r>
            <a:r>
              <a:rPr lang="en" sz="4000"/>
              <a:t>lign reads to the reference, sort and index, call SNPs, extract the SNPs on chromosome Y overlapping with all the </a:t>
            </a:r>
            <a:r>
              <a:rPr lang="en" sz="4000">
                <a:highlight>
                  <a:srgbClr val="FFFF00"/>
                </a:highlight>
              </a:rPr>
              <a:t>Alu elements</a:t>
            </a:r>
            <a:r>
              <a:rPr lang="en" sz="4000"/>
              <a:t>.</a:t>
            </a:r>
            <a:endParaRPr sz="4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highlight>
                <a:srgbClr val="00FF00"/>
              </a:highlight>
            </a:endParaRPr>
          </a:p>
        </p:txBody>
      </p:sp>
      <p:sp>
        <p:nvSpPr>
          <p:cNvPr id="348" name="Google Shape;348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9" name="Google Shape;349;p50"/>
          <p:cNvSpPr txBox="1"/>
          <p:nvPr/>
        </p:nvSpPr>
        <p:spPr>
          <a:xfrm>
            <a:off x="2875475" y="4300150"/>
            <a:ext cx="3936300" cy="5121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Read from GTF/GFF/BED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0" name="Google Shape;350;p50"/>
          <p:cNvCxnSpPr/>
          <p:nvPr/>
        </p:nvCxnSpPr>
        <p:spPr>
          <a:xfrm flipH="1">
            <a:off x="5074050" y="3875175"/>
            <a:ext cx="962700" cy="372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356" name="Google Shape;356;p5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00FF00"/>
                </a:highlight>
              </a:rPr>
              <a:t>A</a:t>
            </a:r>
            <a:r>
              <a:rPr lang="en" sz="4000">
                <a:highlight>
                  <a:srgbClr val="00FF00"/>
                </a:highlight>
              </a:rPr>
              <a:t>lign</a:t>
            </a:r>
            <a:r>
              <a:rPr lang="en" sz="4000"/>
              <a:t> reads to the reference, sort and index, call SNPs, extract the SNPs on chromosome Y overlapping with all the Alu elements.</a:t>
            </a:r>
            <a:endParaRPr sz="4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highlight>
                <a:srgbClr val="00FF00"/>
              </a:highlight>
            </a:endParaRPr>
          </a:p>
        </p:txBody>
      </p:sp>
      <p:sp>
        <p:nvSpPr>
          <p:cNvPr id="357" name="Google Shape;357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51"/>
          <p:cNvSpPr txBox="1"/>
          <p:nvPr/>
        </p:nvSpPr>
        <p:spPr>
          <a:xfrm>
            <a:off x="2150400" y="1720144"/>
            <a:ext cx="3632400" cy="5121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BWA/BOWTIE2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9" name="Google Shape;359;p51"/>
          <p:cNvCxnSpPr/>
          <p:nvPr/>
        </p:nvCxnSpPr>
        <p:spPr>
          <a:xfrm>
            <a:off x="1569200" y="1394850"/>
            <a:ext cx="857100" cy="436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FASTA format</a:t>
            </a:r>
            <a:endParaRPr/>
          </a:p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0213" y="1067775"/>
            <a:ext cx="574357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365" name="Google Shape;365;p52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000"/>
              <a:t>Align reads to the reference, </a:t>
            </a:r>
            <a:r>
              <a:rPr lang="en" sz="4000">
                <a:highlight>
                  <a:srgbClr val="00FF00"/>
                </a:highlight>
              </a:rPr>
              <a:t>sort and index</a:t>
            </a:r>
            <a:r>
              <a:rPr lang="en" sz="4000"/>
              <a:t>, call SNPs, extract the SNPs on chromosome Y overlapping with all the Alu elements.</a:t>
            </a:r>
            <a:endParaRPr sz="4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highlight>
                <a:srgbClr val="00FF00"/>
              </a:highlight>
            </a:endParaRPr>
          </a:p>
        </p:txBody>
      </p:sp>
      <p:sp>
        <p:nvSpPr>
          <p:cNvPr id="366" name="Google Shape;366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7" name="Google Shape;367;p52"/>
          <p:cNvSpPr txBox="1"/>
          <p:nvPr/>
        </p:nvSpPr>
        <p:spPr>
          <a:xfrm>
            <a:off x="2077775" y="2585738"/>
            <a:ext cx="3632400" cy="5121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samtools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8" name="Google Shape;368;p52"/>
          <p:cNvCxnSpPr/>
          <p:nvPr/>
        </p:nvCxnSpPr>
        <p:spPr>
          <a:xfrm>
            <a:off x="2353800" y="1972406"/>
            <a:ext cx="595500" cy="784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374" name="Google Shape;374;p53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000"/>
              <a:t>Align reads to the reference, sort and index, </a:t>
            </a:r>
            <a:r>
              <a:rPr lang="en" sz="4000">
                <a:highlight>
                  <a:srgbClr val="00FF00"/>
                </a:highlight>
              </a:rPr>
              <a:t>call SNPs</a:t>
            </a:r>
            <a:r>
              <a:rPr lang="en" sz="4000"/>
              <a:t>, extract the SNPs on chromosome Y overlapping with all the Alu elements.</a:t>
            </a:r>
            <a:endParaRPr sz="4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highlight>
                <a:srgbClr val="00FF00"/>
              </a:highlight>
            </a:endParaRPr>
          </a:p>
        </p:txBody>
      </p:sp>
      <p:sp>
        <p:nvSpPr>
          <p:cNvPr id="375" name="Google Shape;375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6" name="Google Shape;376;p53"/>
          <p:cNvSpPr txBox="1"/>
          <p:nvPr/>
        </p:nvSpPr>
        <p:spPr>
          <a:xfrm>
            <a:off x="4358900" y="2607544"/>
            <a:ext cx="3632400" cy="5121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amtools / GATK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77" name="Google Shape;377;p53"/>
          <p:cNvCxnSpPr/>
          <p:nvPr/>
        </p:nvCxnSpPr>
        <p:spPr>
          <a:xfrm>
            <a:off x="4358900" y="1939725"/>
            <a:ext cx="595500" cy="784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383" name="Google Shape;383;p5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000"/>
              <a:t>Align reads to the reference, sort and index, call SNPs, </a:t>
            </a:r>
            <a:r>
              <a:rPr lang="en" sz="4000">
                <a:highlight>
                  <a:srgbClr val="00FF00"/>
                </a:highlight>
              </a:rPr>
              <a:t>extract </a:t>
            </a:r>
            <a:r>
              <a:rPr lang="en" sz="4000"/>
              <a:t>the SNPs on chromosome Y overlapping with all the Alu elements.</a:t>
            </a:r>
            <a:endParaRPr sz="4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highlight>
                <a:srgbClr val="00FF00"/>
              </a:highlight>
            </a:endParaRPr>
          </a:p>
        </p:txBody>
      </p:sp>
      <p:sp>
        <p:nvSpPr>
          <p:cNvPr id="384" name="Google Shape;384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5" name="Google Shape;385;p54"/>
          <p:cNvSpPr txBox="1"/>
          <p:nvPr/>
        </p:nvSpPr>
        <p:spPr>
          <a:xfrm>
            <a:off x="3995650" y="2771025"/>
            <a:ext cx="3632400" cy="5121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samtools view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86" name="Google Shape;386;p54"/>
          <p:cNvCxnSpPr/>
          <p:nvPr/>
        </p:nvCxnSpPr>
        <p:spPr>
          <a:xfrm flipH="1">
            <a:off x="4620400" y="2005088"/>
            <a:ext cx="871800" cy="937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392" name="Google Shape;392;p55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000"/>
              <a:t>Align reads to the reference, sort and index, call SNPs, extract the SNPs on chromosome Y </a:t>
            </a:r>
            <a:r>
              <a:rPr lang="en" sz="4000">
                <a:highlight>
                  <a:srgbClr val="00FF00"/>
                </a:highlight>
              </a:rPr>
              <a:t>overlapping </a:t>
            </a:r>
            <a:r>
              <a:rPr lang="en" sz="4000"/>
              <a:t>with all the Alu elements.</a:t>
            </a:r>
            <a:endParaRPr sz="4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highlight>
                <a:srgbClr val="00FF00"/>
              </a:highlight>
            </a:endParaRPr>
          </a:p>
        </p:txBody>
      </p:sp>
      <p:sp>
        <p:nvSpPr>
          <p:cNvPr id="393" name="Google Shape;393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4" name="Google Shape;394;p55"/>
          <p:cNvSpPr txBox="1"/>
          <p:nvPr/>
        </p:nvSpPr>
        <p:spPr>
          <a:xfrm>
            <a:off x="3084625" y="4193806"/>
            <a:ext cx="3632400" cy="512100"/>
          </a:xfrm>
          <a:prstGeom prst="rect">
            <a:avLst/>
          </a:prstGeom>
          <a:solidFill>
            <a:srgbClr val="00FF00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bedtools intersect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95" name="Google Shape;395;p55"/>
          <p:cNvCxnSpPr/>
          <p:nvPr/>
        </p:nvCxnSpPr>
        <p:spPr>
          <a:xfrm>
            <a:off x="3302575" y="3820156"/>
            <a:ext cx="290700" cy="566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401" name="Google Shape;401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02" name="Google Shape;402;p56"/>
          <p:cNvGraphicFramePr/>
          <p:nvPr/>
        </p:nvGraphicFramePr>
        <p:xfrm>
          <a:off x="149000" y="9290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{06053570-AB41-487C-82DB-A2E8F33D555D}</a:tableStyleId>
              </a:tblPr>
              <a:tblGrid>
                <a:gridCol w="2783525"/>
                <a:gridCol w="3694500"/>
                <a:gridCol w="2367975"/>
              </a:tblGrid>
              <a:tr h="39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format</a:t>
                      </a:r>
                      <a:endParaRPr b="1" sz="18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data</a:t>
                      </a:r>
                      <a:endParaRPr b="1"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tool(s)</a:t>
                      </a:r>
                      <a:endParaRPr b="1" sz="18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4CCCC"/>
                    </a:solidFill>
                  </a:tcPr>
                </a:tc>
              </a:tr>
              <a:tr h="46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FASTA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sequence of nucleotides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amtools faidx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</a:tr>
              <a:tr h="45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FASTQ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sequenced reads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</a:tr>
              <a:tr h="45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SAM/BAM/CRAM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aligned reads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samtools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</a:tr>
              <a:tr h="45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VCF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variant calls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vcftools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bedtools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</a:tr>
              <a:tr h="45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BED / BED-PE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genomic regions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bedtools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</a:tr>
              <a:tr h="45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GFF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general features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</a:tr>
              <a:tr h="45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GTF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 features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408" name="Google Shape;408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09" name="Google Shape;409;p57"/>
          <p:cNvGraphicFramePr/>
          <p:nvPr/>
        </p:nvGraphicFramePr>
        <p:xfrm>
          <a:off x="149000" y="9290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{06053570-AB41-487C-82DB-A2E8F33D555D}</a:tableStyleId>
              </a:tblPr>
              <a:tblGrid>
                <a:gridCol w="2783525"/>
                <a:gridCol w="3694500"/>
                <a:gridCol w="2367975"/>
              </a:tblGrid>
              <a:tr h="39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format</a:t>
                      </a:r>
                      <a:endParaRPr b="1" sz="18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data</a:t>
                      </a:r>
                      <a:endParaRPr b="1"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tool(s)</a:t>
                      </a:r>
                      <a:endParaRPr b="1" sz="18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4CCCC"/>
                    </a:solidFill>
                  </a:tcPr>
                </a:tc>
              </a:tr>
              <a:tr h="46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FASTA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sequence of nucleotides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samtools faidx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</a:tr>
              <a:tr h="45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FASTQ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sequenced reads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</a:tr>
              <a:tr h="45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SAM/BAM/CRAM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aligned reads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samtools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</a:tr>
              <a:tr h="45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VCF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variant calls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vcftools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bedtools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</a:tr>
              <a:tr h="45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BED / BED-PE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genomic regions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bedtools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</a:tr>
              <a:tr h="45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GFF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general features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</a:tr>
              <a:tr h="45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GTF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 features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410" name="Google Shape;410;p57"/>
          <p:cNvSpPr txBox="1"/>
          <p:nvPr/>
        </p:nvSpPr>
        <p:spPr>
          <a:xfrm>
            <a:off x="130775" y="1362150"/>
            <a:ext cx="8890500" cy="1388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57"/>
          <p:cNvSpPr/>
          <p:nvPr/>
        </p:nvSpPr>
        <p:spPr>
          <a:xfrm>
            <a:off x="2079250" y="3105713"/>
            <a:ext cx="4547772" cy="1362204"/>
          </a:xfrm>
          <a:prstGeom prst="cloud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Contains sequences of ACTG</a:t>
            </a:r>
            <a:endParaRPr sz="2400"/>
          </a:p>
        </p:txBody>
      </p:sp>
      <p:cxnSp>
        <p:nvCxnSpPr>
          <p:cNvPr id="412" name="Google Shape;412;p57"/>
          <p:cNvCxnSpPr/>
          <p:nvPr/>
        </p:nvCxnSpPr>
        <p:spPr>
          <a:xfrm flipH="1">
            <a:off x="5201725" y="2157656"/>
            <a:ext cx="2063100" cy="1285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oval"/>
            <a:tailEnd len="med" w="med" type="stealth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418" name="Google Shape;418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19" name="Google Shape;419;p58"/>
          <p:cNvGraphicFramePr/>
          <p:nvPr/>
        </p:nvGraphicFramePr>
        <p:xfrm>
          <a:off x="149000" y="9290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{06053570-AB41-487C-82DB-A2E8F33D555D}</a:tableStyleId>
              </a:tblPr>
              <a:tblGrid>
                <a:gridCol w="2783525"/>
                <a:gridCol w="3694500"/>
                <a:gridCol w="2367975"/>
              </a:tblGrid>
              <a:tr h="39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format</a:t>
                      </a:r>
                      <a:endParaRPr b="1" sz="18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data</a:t>
                      </a:r>
                      <a:endParaRPr b="1"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tool(s)</a:t>
                      </a:r>
                      <a:endParaRPr b="1" sz="18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4CCCC"/>
                    </a:solidFill>
                  </a:tcPr>
                </a:tc>
              </a:tr>
              <a:tr h="46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FASTA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sequence of nucleotides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samtools faidx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</a:tr>
              <a:tr h="45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FASTQ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sequenced reads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</a:tr>
              <a:tr h="45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SAM/BAM/CRAM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aligned reads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samtools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FFF2CC"/>
                    </a:solidFill>
                  </a:tcPr>
                </a:tc>
              </a:tr>
              <a:tr h="45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VCF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variant calls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vcftools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bedtools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</a:tr>
              <a:tr h="45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BED / BED-PE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genomic regions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bedtools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</a:tr>
              <a:tr h="45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GFF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general features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</a:tr>
              <a:tr h="45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GTF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 features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1500">
                        <a:solidFill>
                          <a:srgbClr val="66666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420" name="Google Shape;420;p58"/>
          <p:cNvSpPr txBox="1"/>
          <p:nvPr/>
        </p:nvSpPr>
        <p:spPr>
          <a:xfrm>
            <a:off x="149000" y="2296875"/>
            <a:ext cx="8890500" cy="24357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58"/>
          <p:cNvSpPr/>
          <p:nvPr/>
        </p:nvSpPr>
        <p:spPr>
          <a:xfrm>
            <a:off x="3096325" y="929063"/>
            <a:ext cx="4547772" cy="1362204"/>
          </a:xfrm>
          <a:prstGeom prst="cloud">
            <a:avLst/>
          </a:prstGeom>
          <a:solidFill>
            <a:schemeClr val="lt2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Contains positions: chromosome, start and end</a:t>
            </a:r>
            <a:endParaRPr sz="2400"/>
          </a:p>
        </p:txBody>
      </p:sp>
      <p:cxnSp>
        <p:nvCxnSpPr>
          <p:cNvPr id="422" name="Google Shape;422;p58"/>
          <p:cNvCxnSpPr/>
          <p:nvPr/>
        </p:nvCxnSpPr>
        <p:spPr>
          <a:xfrm flipH="1" rot="10800000">
            <a:off x="1438425" y="1863525"/>
            <a:ext cx="2412000" cy="11877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oval"/>
            <a:tailEnd len="med" w="med" type="stealth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- data formats</a:t>
            </a:r>
            <a:endParaRPr/>
          </a:p>
        </p:txBody>
      </p:sp>
      <p:sp>
        <p:nvSpPr>
          <p:cNvPr id="428" name="Google Shape;428;p59"/>
          <p:cNvSpPr txBox="1"/>
          <p:nvPr>
            <p:ph idx="1" type="body"/>
          </p:nvPr>
        </p:nvSpPr>
        <p:spPr>
          <a:xfrm>
            <a:off x="311700" y="605393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Always use standard data formats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view/edit the data with standard tools.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Cite the tools you used, along with the </a:t>
            </a:r>
            <a:r>
              <a:rPr i="1" lang="en" sz="2400" u="sng"/>
              <a:t>version</a:t>
            </a:r>
            <a:r>
              <a:rPr lang="en" sz="2400"/>
              <a:t>, to make your work reusable.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If you find a bug: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Make sure it’s a bug!</a:t>
            </a:r>
            <a:endParaRPr/>
          </a:p>
          <a:p>
            <a:pPr indent="-381000" lvl="1" marL="914400" rtl="0" algn="l">
              <a:spcBef>
                <a:spcPts val="1000"/>
              </a:spcBef>
              <a:spcAft>
                <a:spcPts val="1000"/>
              </a:spcAft>
              <a:buSzPts val="2400"/>
              <a:buChar char="-"/>
            </a:pPr>
            <a:r>
              <a:rPr lang="en"/>
              <a:t>If it’s actually a bug, politely report it to the author</a:t>
            </a:r>
            <a:endParaRPr sz="2400"/>
          </a:p>
        </p:txBody>
      </p:sp>
      <p:sp>
        <p:nvSpPr>
          <p:cNvPr id="429" name="Google Shape;429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Sequencing reads: FASTQ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Each read/read pair should have an unique name.</a:t>
            </a:r>
            <a:endParaRPr sz="2400"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lang="en" sz="2400"/>
              <a:t>A read has the sequence and the quality of each nucleotide sequences.</a:t>
            </a:r>
            <a:endParaRPr sz="2400"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@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read_name [comments]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sequences_nucleotides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+read_name [comments]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q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uality_of_each_nucleotide_in_ASCII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 format: single end</a:t>
            </a:r>
            <a:endParaRPr/>
          </a:p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567700"/>
            <a:ext cx="4256400" cy="2363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Roboto Mono"/>
                <a:ea typeface="Roboto Mono"/>
                <a:cs typeface="Roboto Mono"/>
                <a:sym typeface="Roboto Mono"/>
              </a:rPr>
              <a:t>@SRR1997469.1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1 length=36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CAGTCTTCTTAGAAATATCCACTTCGGAATAAAAGA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Roboto Mono"/>
                <a:ea typeface="Roboto Mono"/>
                <a:cs typeface="Roboto Mono"/>
                <a:sym typeface="Roboto Mono"/>
              </a:rPr>
              <a:t>+SRR1997469.1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1 length=36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BBBBBFFFFF&lt;FFFFFFFFFFFFFBFFFFFFFFFFF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Roboto Mono"/>
                <a:ea typeface="Roboto Mono"/>
                <a:cs typeface="Roboto Mono"/>
                <a:sym typeface="Roboto Mono"/>
              </a:rPr>
              <a:t>@SRR1997469.2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2 length=36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ACAGTTGAACGATCCTTTACAGANAGNAGNCTNGTA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Roboto Mono"/>
                <a:ea typeface="Roboto Mono"/>
                <a:cs typeface="Roboto Mono"/>
                <a:sym typeface="Roboto Mono"/>
              </a:rPr>
              <a:t>+SRR1997469.2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2 length=36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&lt;BBBBFFFBBF&lt;BFF/&lt;FFFFFF#############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288950" y="1264988"/>
            <a:ext cx="42669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fastq_SRR1997469.fastq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 format: paired end/mates</a:t>
            </a:r>
            <a:endParaRPr/>
          </a:p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567600"/>
            <a:ext cx="4244100" cy="2347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 Mono"/>
                <a:ea typeface="Roboto Mono"/>
                <a:cs typeface="Roboto Mono"/>
                <a:sym typeface="Roboto Mono"/>
              </a:rPr>
              <a:t>@SRR1997469.1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1 length=36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CAGTCTTCTTAGAAATATCCACTTCGGAATAAAAGA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 Mono"/>
                <a:ea typeface="Roboto Mono"/>
                <a:cs typeface="Roboto Mono"/>
                <a:sym typeface="Roboto Mono"/>
              </a:rPr>
              <a:t>+SRR1997469.1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1 length=36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BBBBBFFFFF&lt;FFFFFFFFFFFFFBFFFFFFFFFFF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 Mono"/>
                <a:ea typeface="Roboto Mono"/>
                <a:cs typeface="Roboto Mono"/>
                <a:sym typeface="Roboto Mono"/>
              </a:rPr>
              <a:t>@SRR1997469.2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2 length=36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ACAGTTGAACGATCCTTTACAGANAGNAGNCTNGTA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 Mono"/>
                <a:ea typeface="Roboto Mono"/>
                <a:cs typeface="Roboto Mono"/>
                <a:sym typeface="Roboto Mono"/>
              </a:rPr>
              <a:t>+SRR1997469.2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2 length=36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&lt;BBBBFFFBBF&lt;BFF/&lt;FFFFFF#############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4655100" y="1567600"/>
            <a:ext cx="4244100" cy="2347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 Mono"/>
                <a:ea typeface="Roboto Mono"/>
                <a:cs typeface="Roboto Mono"/>
                <a:sym typeface="Roboto Mono"/>
              </a:rPr>
              <a:t>@SRR1997469.1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1 length=36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AGATAAGATGGTAATCTTTGATGGAGAACATTAAGA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 Mono"/>
                <a:ea typeface="Roboto Mono"/>
                <a:cs typeface="Roboto Mono"/>
                <a:sym typeface="Roboto Mono"/>
              </a:rPr>
              <a:t>+SRR1997469.1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1 length=36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BBBBBFFFFFFFFFFFFFFFFFFFFFFFFFFFFFFF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 Mono"/>
                <a:ea typeface="Roboto Mono"/>
                <a:cs typeface="Roboto Mono"/>
                <a:sym typeface="Roboto Mono"/>
              </a:rPr>
              <a:t>@SRR1997469.2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2 length=36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ACTGGGAANCCTTCTGTCTAGCCTTATATGAAAAAA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 Mono"/>
                <a:ea typeface="Roboto Mono"/>
                <a:cs typeface="Roboto Mono"/>
                <a:sym typeface="Roboto Mono"/>
              </a:rPr>
              <a:t>+SRR1997469.2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2 length=36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BBB/BFFB#BB/FFFF/FFFFFFBBFFFFFFFFFBF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288950" y="1264988"/>
            <a:ext cx="42669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fastq_SRR1997469</a:t>
            </a:r>
            <a:r>
              <a:rPr b="1" lang="en">
                <a:solidFill>
                  <a:srgbClr val="FF0000"/>
                </a:solidFill>
              </a:rPr>
              <a:t>_1</a:t>
            </a:r>
            <a:r>
              <a:rPr lang="en"/>
              <a:t>.fastq </a:t>
            </a: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4632350" y="1264988"/>
            <a:ext cx="42669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fastq_SRR1997469</a:t>
            </a:r>
            <a:r>
              <a:rPr b="1" lang="en">
                <a:solidFill>
                  <a:srgbClr val="FF0000"/>
                </a:solidFill>
              </a:rPr>
              <a:t>_2</a:t>
            </a:r>
            <a:r>
              <a:rPr lang="en"/>
              <a:t>.fastq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alignments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Alignments are kept in SAM format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SAM is sorted and compressed into BAM or CRAM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One line per alignment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samtools to view, sort, merge, concatenate, index, get statistics, … on alignment files.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24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SAM/BAM/CRAM - header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923875"/>
            <a:ext cx="8520600" cy="39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The </a:t>
            </a:r>
            <a:r>
              <a:rPr b="1" lang="en" sz="2400" u="sng"/>
              <a:t>header</a:t>
            </a:r>
            <a:r>
              <a:rPr lang="en" sz="2400"/>
              <a:t> lines start with @</a:t>
            </a:r>
            <a:endParaRPr sz="2400"/>
          </a:p>
          <a:p>
            <a:pPr indent="-381000" lvl="0" marL="914400" rtl="0" algn="l">
              <a:spcBef>
                <a:spcPts val="2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@HD → header definition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@SQ → a sequence in the reference file you used, followed by how long it was and it’s comment (from the reference file)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@RG → read groups you assigned while mapping the reads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@PG → programs used to obtain this bam, in order</a:t>
            </a:r>
            <a:endParaRPr sz="2400"/>
          </a:p>
          <a:p>
            <a:pPr indent="0" lvl="0" marL="0" rtl="0" algn="l">
              <a:spcBef>
                <a:spcPts val="2400"/>
              </a:spcBef>
              <a:spcAft>
                <a:spcPts val="24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