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 Medium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Medium-regular.fntdata"/><Relationship Id="rId41" Type="http://schemas.openxmlformats.org/officeDocument/2006/relationships/slide" Target="slides/slide36.xml"/><Relationship Id="rId44" Type="http://schemas.openxmlformats.org/officeDocument/2006/relationships/font" Target="fonts/RobotoMedium-italic.fntdata"/><Relationship Id="rId43" Type="http://schemas.openxmlformats.org/officeDocument/2006/relationships/font" Target="fonts/RobotoMedium-bold.fntdata"/><Relationship Id="rId46" Type="http://schemas.openxmlformats.org/officeDocument/2006/relationships/font" Target="fonts/Roboto-regular.fntdata"/><Relationship Id="rId45" Type="http://schemas.openxmlformats.org/officeDocument/2006/relationships/font" Target="fonts/Roboto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found in all organisms</a:t>
            </a:r>
            <a:endParaRPr/>
          </a:p>
          <a:p>
            <a:pPr indent="-29845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 of self-replicating systems</a:t>
            </a:r>
            <a:endParaRPr/>
          </a:p>
          <a:p>
            <a:pPr indent="-2984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readily isolated</a:t>
            </a:r>
            <a:endParaRPr/>
          </a:p>
          <a:p>
            <a:pPr indent="-2984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highly conserved</a:t>
            </a:r>
            <a:endParaRPr/>
          </a:p>
          <a:p>
            <a:pPr indent="-29845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Probably because it is critical to cell function</a:t>
            </a:r>
            <a:endParaRPr/>
          </a:p>
          <a:p>
            <a:pPr indent="-2984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 low rate of horizontal gene transfer and recombination</a:t>
            </a:r>
            <a:endParaRPr/>
          </a:p>
          <a:p>
            <a:pPr indent="-2984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sufficient genetic information to differentiate closely-related organisms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relatively small (~1.5 kb), it has a high enough level of sequence conservation between microbial species to permit reliable alignments, and it possesses sufficient variation to infer evolutionary relationships.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 “hot” in the 1990s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“Comparative analysis of molecular sequences has become a powerful approach to determining evolutionary relationships.”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“To determine relationships covering the entire spectrum of extant living systems, one optimally needs a molecule of appropriately broad distribution…ribosomal RNA [fits this requirement].”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“It is a component of all self-replicating systems; it is readily isolated; and its sequence changes but slowly with time – permitting the detection of relatedness among very distant species.”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c17a696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c17a696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5efbbb81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5efbbb81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microbiome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Harvest gDNA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Amplify 16S rRNA gene (or region)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Taxonomic Classification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analysis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diversity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diversity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Over/under representation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5efbbb81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55efbbb8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5efbbb818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55efbbb81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anyone guess what the Root represents in this context?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Branch length is some measure of time (differs depending on context)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in this example, monkey is the most distant evolutionarily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separation from an internal node represents a speciation event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guess which is the most recent speciation event?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we’re looking at genes instead of species (gene paralogs for example), what would each branch separation indicate?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efbbb81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efbbb81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5efbbb81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5efbbb81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efbbb8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efbbb8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efbbb81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efbbb81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5efbbb81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5efbbb81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800"/>
              <a:buFont typeface="Roboto Medium"/>
              <a:buNone/>
              <a:defRPr b="0" i="0" sz="48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hyperlink" Target="https://socratic.org/questions/what-are-alpha-beta-and-gamma-diversity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hyperlink" Target="http://ib.bioninja.com.au/options/option-c-ecology-and-conser/c4-conservation-of-biodiver/biodiversity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newscenter.lbl.gov/2016/05/13/national-microbiome-initiative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mothur.org/" TargetMode="External"/><Relationship Id="rId4" Type="http://schemas.openxmlformats.org/officeDocument/2006/relationships/hyperlink" Target="http://qiime.org/" TargetMode="External"/><Relationship Id="rId5" Type="http://schemas.openxmlformats.org/officeDocument/2006/relationships/hyperlink" Target="https://bitbucket.org/biobakery/biobakery/wiki/Home" TargetMode="External"/><Relationship Id="rId6" Type="http://schemas.openxmlformats.org/officeDocument/2006/relationships/hyperlink" Target="http://clovr.org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greengenes.secondgenome.com/" TargetMode="External"/><Relationship Id="rId4" Type="http://schemas.openxmlformats.org/officeDocument/2006/relationships/hyperlink" Target="https://www.mg-rast.org/" TargetMode="External"/><Relationship Id="rId5" Type="http://schemas.openxmlformats.org/officeDocument/2006/relationships/hyperlink" Target="https://www.ncbi.nlm.nih.gov/taxonomy" TargetMode="External"/><Relationship Id="rId6" Type="http://schemas.openxmlformats.org/officeDocument/2006/relationships/hyperlink" Target="http://rdp.cme.msu.edu/" TargetMode="External"/><Relationship Id="rId7" Type="http://schemas.openxmlformats.org/officeDocument/2006/relationships/hyperlink" Target="http://www.arb-silva.de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fund.nih.gov/hmp/" TargetMode="External"/><Relationship Id="rId4" Type="http://schemas.openxmlformats.org/officeDocument/2006/relationships/hyperlink" Target="https://commonfund.nih.gov/hmp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</a:pPr>
            <a: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  <a:t>Microbiome:</a:t>
            </a:r>
            <a:b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  <a:t>16S rRNA Sequencing</a:t>
            </a:r>
            <a:endParaRPr b="1" i="0" sz="5200" u="none" cap="none" strike="noStrike">
              <a:solidFill>
                <a:srgbClr val="6800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Why rRNA?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11700" y="3395923"/>
            <a:ext cx="85206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(Almost) all known life is driven by proteins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Translation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requires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ribosomes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ribosomal RNA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rRNA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encode ribosomes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425" y="770146"/>
            <a:ext cx="5879150" cy="25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/>
          <p:nvPr/>
        </p:nvSpPr>
        <p:spPr>
          <a:xfrm>
            <a:off x="4495800" y="1223075"/>
            <a:ext cx="1400100" cy="176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rRNA?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Highly conserved</a:t>
            </a:r>
            <a:endParaRPr b="0" i="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"/>
              <a:t>Relatively short (~1.5 kb)</a:t>
            </a:r>
            <a:endParaRPr/>
          </a:p>
          <a:p>
            <a:pPr indent="-3810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/>
              <a:t>Short = cheap</a:t>
            </a:r>
            <a:endParaRPr/>
          </a:p>
          <a:p>
            <a:pPr indent="-4191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Generally different between species</a:t>
            </a:r>
            <a:endParaRPr/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smaller (variable) regions == cheap</a:t>
            </a:r>
            <a:endParaRPr/>
          </a:p>
        </p:txBody>
      </p:sp>
      <p:sp>
        <p:nvSpPr>
          <p:cNvPr id="165" name="Google Shape;165;p32"/>
          <p:cNvSpPr txBox="1"/>
          <p:nvPr/>
        </p:nvSpPr>
        <p:spPr>
          <a:xfrm>
            <a:off x="1" y="4663068"/>
            <a:ext cx="9144000" cy="4804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Woese &amp; Fox (</a:t>
            </a:r>
            <a:r>
              <a:rPr b="1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1977</a:t>
            </a: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). Phylogenetic structure of the prokaryotic domain: the primary kingdoms. </a:t>
            </a:r>
            <a:r>
              <a:rPr b="0" i="1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PNAS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Lane, Pace, Olsen, Stahl, Sogin, &amp; Pace (</a:t>
            </a:r>
            <a:r>
              <a:rPr b="1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1985</a:t>
            </a: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). Rapid determination of 16S ribosomal RNA sequence for phylogenetic analyses. </a:t>
            </a:r>
            <a:r>
              <a:rPr b="0" i="1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PNAS</a:t>
            </a:r>
            <a:endParaRPr b="0" i="0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Phylogenetics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612" y="1140500"/>
            <a:ext cx="6426786" cy="354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rRNA Genes as a Marker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77" name="Google Shape;1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124" y="687675"/>
            <a:ext cx="6426784" cy="3549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4"/>
          <p:cNvGrpSpPr/>
          <p:nvPr/>
        </p:nvGrpSpPr>
        <p:grpSpPr>
          <a:xfrm>
            <a:off x="512922" y="687676"/>
            <a:ext cx="4992529" cy="464849"/>
            <a:chOff x="512922" y="687676"/>
            <a:chExt cx="4992529" cy="464849"/>
          </a:xfrm>
        </p:grpSpPr>
        <p:sp>
          <p:nvSpPr>
            <p:cNvPr id="179" name="Google Shape;179;p34"/>
            <p:cNvSpPr/>
            <p:nvPr/>
          </p:nvSpPr>
          <p:spPr>
            <a:xfrm>
              <a:off x="2105025" y="687676"/>
              <a:ext cx="3400426" cy="464849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4"/>
            <p:cNvSpPr txBox="1"/>
            <p:nvPr/>
          </p:nvSpPr>
          <p:spPr>
            <a:xfrm>
              <a:off x="512922" y="690860"/>
              <a:ext cx="1592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7030A0"/>
                  </a:solidFill>
                  <a:latin typeface="Open Sans"/>
                  <a:ea typeface="Open Sans"/>
                  <a:cs typeface="Open Sans"/>
                  <a:sym typeface="Open Sans"/>
                </a:rPr>
                <a:t>16S rRNA</a:t>
              </a:r>
              <a:endParaRPr b="1" i="0" sz="24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1" name="Google Shape;181;p34"/>
          <p:cNvGrpSpPr/>
          <p:nvPr/>
        </p:nvGrpSpPr>
        <p:grpSpPr>
          <a:xfrm>
            <a:off x="5798711" y="687676"/>
            <a:ext cx="2984767" cy="464849"/>
            <a:chOff x="5798711" y="687676"/>
            <a:chExt cx="2984767" cy="464849"/>
          </a:xfrm>
        </p:grpSpPr>
        <p:sp>
          <p:nvSpPr>
            <p:cNvPr id="182" name="Google Shape;182;p34"/>
            <p:cNvSpPr/>
            <p:nvPr/>
          </p:nvSpPr>
          <p:spPr>
            <a:xfrm>
              <a:off x="5798711" y="687676"/>
              <a:ext cx="1392664" cy="464849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944C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4"/>
            <p:cNvSpPr txBox="1"/>
            <p:nvPr/>
          </p:nvSpPr>
          <p:spPr>
            <a:xfrm>
              <a:off x="7191375" y="690860"/>
              <a:ext cx="1592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944C38"/>
                  </a:solidFill>
                  <a:latin typeface="Open Sans"/>
                  <a:ea typeface="Open Sans"/>
                  <a:cs typeface="Open Sans"/>
                  <a:sym typeface="Open Sans"/>
                </a:rPr>
                <a:t>18S rRNA</a:t>
              </a:r>
              <a:endParaRPr b="1" i="0" sz="2400" u="none" cap="none" strike="noStrike">
                <a:solidFill>
                  <a:srgbClr val="944C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4" name="Google Shape;184;p34"/>
          <p:cNvSpPr txBox="1"/>
          <p:nvPr/>
        </p:nvSpPr>
        <p:spPr>
          <a:xfrm>
            <a:off x="0" y="4663068"/>
            <a:ext cx="9144000" cy="4804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Woese, Kandler, &amp; Wheelis (</a:t>
            </a:r>
            <a:r>
              <a:rPr b="1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1990</a:t>
            </a: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). Towards a natural system of organisms: proposal for the domains Archaea, Bacteria, and Eucarya. </a:t>
            </a:r>
            <a:r>
              <a:rPr b="0" i="1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PNAS</a:t>
            </a:r>
            <a:endParaRPr b="0" i="1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4237412"/>
            <a:ext cx="85206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Woese used rRNA to classify life into three domains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Archaea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Fungi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Viruses</a:t>
            </a:r>
            <a:endParaRPr b="0" i="0" sz="3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734350" y="932274"/>
            <a:ext cx="1691005" cy="1564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3871913" y="3006828"/>
            <a:ext cx="1400175" cy="609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3422650" y="861060"/>
            <a:ext cx="2298600" cy="2826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5721350" y="1418280"/>
            <a:ext cx="37968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5721350" y="3040674"/>
            <a:ext cx="37968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18S rRNA Sequencing</a:t>
            </a:r>
            <a:endParaRPr b="0" i="0" sz="2400" u="none" cap="none" strike="noStrike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0" y="923646"/>
            <a:ext cx="34227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Metagenomic/</a:t>
            </a:r>
            <a:endParaRPr/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Whole Genome Shotgun</a:t>
            </a:r>
            <a:endParaRPr/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Sequencing</a:t>
            </a:r>
            <a:endParaRPr b="0" i="0" sz="2400" u="none" cap="none" strike="noStrike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3422650" y="861060"/>
            <a:ext cx="2298600" cy="374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PCR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923868"/>
            <a:ext cx="4470000" cy="3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PCR: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olymerase </a:t>
            </a:r>
            <a:r>
              <a:rPr b="1" i="0" lang="en" sz="20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hain </a:t>
            </a:r>
            <a:r>
              <a:rPr b="1" i="0" lang="en" sz="20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eaction</a:t>
            </a:r>
            <a:endParaRPr sz="2000"/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“Molecular photocopying”</a:t>
            </a:r>
            <a:endParaRPr/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Technique to amplify/copy small segments of DNA</a:t>
            </a:r>
            <a:b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do you know you discovered something important?</a:t>
            </a:r>
            <a:endParaRPr sz="2000"/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Win Nobel Prize</a:t>
            </a:r>
            <a:endParaRPr/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people stop citing your work</a:t>
            </a:r>
            <a:endParaRPr/>
          </a:p>
          <a:p>
            <a:pPr indent="-2286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b="79182" l="61439" r="0" t="5571"/>
          <a:stretch/>
        </p:blipFill>
        <p:spPr>
          <a:xfrm>
            <a:off x="5016375" y="1309125"/>
            <a:ext cx="3926499" cy="8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/>
          <p:nvPr/>
        </p:nvSpPr>
        <p:spPr>
          <a:xfrm>
            <a:off x="4888350" y="770200"/>
            <a:ext cx="1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Forward primer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36"/>
          <p:cNvSpPr txBox="1"/>
          <p:nvPr/>
        </p:nvSpPr>
        <p:spPr>
          <a:xfrm>
            <a:off x="6703575" y="2326363"/>
            <a:ext cx="1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Reverse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primer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5101075" y="2621550"/>
            <a:ext cx="384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Primers and sequence between are copied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Each time process repeats, the number of copies doubles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9" name="Google Shape;209;p36"/>
          <p:cNvCxnSpPr/>
          <p:nvPr/>
        </p:nvCxnSpPr>
        <p:spPr>
          <a:xfrm flipH="1">
            <a:off x="5656650" y="1139300"/>
            <a:ext cx="750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6"/>
          <p:cNvCxnSpPr/>
          <p:nvPr/>
        </p:nvCxnSpPr>
        <p:spPr>
          <a:xfrm flipH="1" rot="10800000">
            <a:off x="7471875" y="2095975"/>
            <a:ext cx="75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6"/>
          <p:cNvCxnSpPr/>
          <p:nvPr/>
        </p:nvCxnSpPr>
        <p:spPr>
          <a:xfrm rot="10800000">
            <a:off x="6515350" y="1892800"/>
            <a:ext cx="15000" cy="7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2" name="Google Shape;21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396" y="3466025"/>
            <a:ext cx="3056469" cy="14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2628700" y="4866600"/>
            <a:ext cx="644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https://www.khanacademy.org/science/ap-biology/gene-expression-and-regulation/biotechnology/a/polymerase-chain-reaction-pcr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16S rRNA Gene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Variable regions of the 16S ribosomal RNA. Secondary structure of the 16S rRNA of Escherichia coli, as generated using the xrna program (see Further information). For our analysis, six R fragments of ~250 nucleotides were designed according to the known V regions (Supplementary information S2 (box)). In red, fragment R1 including regions V1 and V2; in orange, fragment R2 including region V3; in yellow, fragment R3 including region V4; in green, fragment R4 including regions V5 and V6; in blue, fragment R5 including regions V7 and V8; and in purple, fragment R6 including region V9." id="219" name="Google Shape;219;p37"/>
          <p:cNvPicPr preferRelativeResize="0"/>
          <p:nvPr/>
        </p:nvPicPr>
        <p:blipFill rotWithShape="1">
          <a:blip r:embed="rId3">
            <a:alphaModFix/>
          </a:blip>
          <a:srcRect b="2934" l="0" r="0" t="0"/>
          <a:stretch/>
        </p:blipFill>
        <p:spPr>
          <a:xfrm>
            <a:off x="124646" y="767525"/>
            <a:ext cx="3239733" cy="42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1991202" y="3876020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AC98C9"/>
                </a:solidFill>
                <a:latin typeface="Open Sans"/>
                <a:ea typeface="Open Sans"/>
                <a:cs typeface="Open Sans"/>
                <a:sym typeface="Open Sans"/>
              </a:rPr>
              <a:t>V9</a:t>
            </a:r>
            <a:endParaRPr b="1" i="0" sz="1600" u="none" cap="none" strike="noStrike">
              <a:solidFill>
                <a:srgbClr val="AC98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2720909" y="1516169"/>
            <a:ext cx="8386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3CFEC"/>
                </a:solidFill>
                <a:latin typeface="Open Sans"/>
                <a:ea typeface="Open Sans"/>
                <a:cs typeface="Open Sans"/>
                <a:sym typeface="Open Sans"/>
              </a:rPr>
              <a:t>V7&amp;V8</a:t>
            </a:r>
            <a:endParaRPr b="1" i="0" sz="1600" u="none" cap="none" strike="noStrike">
              <a:solidFill>
                <a:srgbClr val="83CFE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1369878" y="853738"/>
            <a:ext cx="8386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9BC98F"/>
                </a:solidFill>
                <a:latin typeface="Open Sans"/>
                <a:ea typeface="Open Sans"/>
                <a:cs typeface="Open Sans"/>
                <a:sym typeface="Open Sans"/>
              </a:rPr>
              <a:t>V5&amp;V6</a:t>
            </a:r>
            <a:endParaRPr b="1" i="0" sz="1600" u="none" cap="none" strike="noStrike">
              <a:solidFill>
                <a:srgbClr val="9BC9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250205" y="1177615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EE664"/>
                </a:solidFill>
                <a:latin typeface="Open Sans"/>
                <a:ea typeface="Open Sans"/>
                <a:cs typeface="Open Sans"/>
                <a:sym typeface="Open Sans"/>
              </a:rPr>
              <a:t>V4</a:t>
            </a:r>
            <a:endParaRPr b="1" i="0" sz="1600" u="none" cap="none" strike="noStrike">
              <a:solidFill>
                <a:srgbClr val="FEE6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32838" y="2453938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EC35F"/>
                </a:solidFill>
                <a:latin typeface="Open Sans"/>
                <a:ea typeface="Open Sans"/>
                <a:cs typeface="Open Sans"/>
                <a:sym typeface="Open Sans"/>
              </a:rPr>
              <a:t>V3</a:t>
            </a:r>
            <a:endParaRPr b="1" i="0" sz="1600" u="none" cap="none" strike="noStrike">
              <a:solidFill>
                <a:srgbClr val="FEC3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1424210" y="4642668"/>
            <a:ext cx="83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69382"/>
                </a:solidFill>
                <a:latin typeface="Open Sans"/>
                <a:ea typeface="Open Sans"/>
                <a:cs typeface="Open Sans"/>
                <a:sym typeface="Open Sans"/>
              </a:rPr>
              <a:t>V1&amp;V2</a:t>
            </a:r>
            <a:endParaRPr b="1" i="0" sz="1600" u="none" cap="none" strike="noStrike">
              <a:solidFill>
                <a:srgbClr val="F693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489018" y="769620"/>
            <a:ext cx="5343282" cy="42138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Ribosomal RNA </a:t>
            </a:r>
            <a:r>
              <a:rPr b="1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</a:t>
            </a:r>
            <a:endParaRPr sz="26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Encodes the 30S small subunit</a:t>
            </a:r>
            <a:endParaRPr b="0" i="0" sz="2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 </a:t>
            </a:r>
            <a:r>
              <a:rPr lang="en" sz="2400"/>
              <a:t>universal/constant regions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" sz="2200"/>
              <a:t>Used to create primers</a:t>
            </a:r>
            <a:endParaRPr sz="22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 variable interstitial regions</a:t>
            </a:r>
            <a:endParaRPr sz="24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Used as signatures to determine phylogeny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Choose which region(s) to sequence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Constant Regions</a:t>
            </a: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2203"/>
            <a:ext cx="9143999" cy="3779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/>
          <p:nvPr/>
        </p:nvSpPr>
        <p:spPr>
          <a:xfrm>
            <a:off x="1227725" y="4579525"/>
            <a:ext cx="683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https://www.lcsciences.com/discovery/applications/genomics/16s-mobile/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16S rRNA Sequencing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Sanger sequencing (only for single isolate)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High-throughput sequencing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Sequence PCR product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Sample contains many different species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Very few (50-100k) reads required to identify species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Compare with 30-80M for typical human RNA-Seq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16S rRNA Sequencing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45" name="Google Shape;245;p40"/>
          <p:cNvGrpSpPr/>
          <p:nvPr/>
        </p:nvGrpSpPr>
        <p:grpSpPr>
          <a:xfrm>
            <a:off x="378875" y="1893100"/>
            <a:ext cx="1365782" cy="1836504"/>
            <a:chOff x="635051" y="1589680"/>
            <a:chExt cx="1472700" cy="1980272"/>
          </a:xfrm>
        </p:grpSpPr>
        <p:sp>
          <p:nvSpPr>
            <p:cNvPr id="246" name="Google Shape;246;p40"/>
            <p:cNvSpPr txBox="1"/>
            <p:nvPr/>
          </p:nvSpPr>
          <p:spPr>
            <a:xfrm>
              <a:off x="635051" y="1589680"/>
              <a:ext cx="147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Sample</a:t>
              </a:r>
              <a:endPara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47" name="Google Shape;247;p40"/>
            <p:cNvGrpSpPr/>
            <p:nvPr/>
          </p:nvGrpSpPr>
          <p:grpSpPr>
            <a:xfrm>
              <a:off x="635122" y="2223817"/>
              <a:ext cx="1472622" cy="1346135"/>
              <a:chOff x="614627" y="2223817"/>
              <a:chExt cx="1472622" cy="1346135"/>
            </a:xfrm>
          </p:grpSpPr>
          <p:grpSp>
            <p:nvGrpSpPr>
              <p:cNvPr id="248" name="Google Shape;248;p40"/>
              <p:cNvGrpSpPr/>
              <p:nvPr/>
            </p:nvGrpSpPr>
            <p:grpSpPr>
              <a:xfrm rot="-8038680">
                <a:off x="1525078" y="2272941"/>
                <a:ext cx="400050" cy="620485"/>
                <a:chOff x="522514" y="3331029"/>
                <a:chExt cx="400050" cy="620485"/>
              </a:xfrm>
            </p:grpSpPr>
            <p:sp>
              <p:nvSpPr>
                <p:cNvPr id="249" name="Google Shape;249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9999"/>
                </a:solidFill>
                <a:ln cap="flat" cmpd="sng" w="254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" name="Google Shape;251;p40"/>
              <p:cNvGrpSpPr/>
              <p:nvPr/>
            </p:nvGrpSpPr>
            <p:grpSpPr>
              <a:xfrm rot="7349326">
                <a:off x="1199403" y="2342247"/>
                <a:ext cx="400050" cy="620485"/>
                <a:chOff x="522514" y="3331029"/>
                <a:chExt cx="400050" cy="620485"/>
              </a:xfrm>
            </p:grpSpPr>
            <p:sp>
              <p:nvSpPr>
                <p:cNvPr id="252" name="Google Shape;252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CCCCFF"/>
                </a:solidFill>
                <a:ln cap="flat" cmpd="sng" w="254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" name="Google Shape;254;p40"/>
              <p:cNvGrpSpPr/>
              <p:nvPr/>
            </p:nvGrpSpPr>
            <p:grpSpPr>
              <a:xfrm rot="1800000">
                <a:off x="742950" y="2478377"/>
                <a:ext cx="400050" cy="620485"/>
                <a:chOff x="522514" y="3331029"/>
                <a:chExt cx="400050" cy="620485"/>
              </a:xfrm>
            </p:grpSpPr>
            <p:sp>
              <p:nvSpPr>
                <p:cNvPr id="255" name="Google Shape;255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EEDD8"/>
                </a:solidFill>
                <a:ln cap="flat" cmpd="sng" w="254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7" name="Google Shape;257;p40"/>
              <p:cNvGrpSpPr/>
              <p:nvPr/>
            </p:nvGrpSpPr>
            <p:grpSpPr>
              <a:xfrm rot="900000">
                <a:off x="1026099" y="2741776"/>
                <a:ext cx="400050" cy="620485"/>
                <a:chOff x="522514" y="3331029"/>
                <a:chExt cx="400050" cy="620485"/>
              </a:xfrm>
            </p:grpSpPr>
            <p:sp>
              <p:nvSpPr>
                <p:cNvPr id="258" name="Google Shape;258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BAF8FF"/>
                </a:solidFill>
                <a:ln cap="flat" cmpd="sng" w="254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0" name="Google Shape;260;p40"/>
              <p:cNvGrpSpPr/>
              <p:nvPr/>
            </p:nvGrpSpPr>
            <p:grpSpPr>
              <a:xfrm rot="-9900000">
                <a:off x="1454488" y="2530789"/>
                <a:ext cx="400050" cy="620485"/>
                <a:chOff x="522514" y="3331029"/>
                <a:chExt cx="400050" cy="620485"/>
              </a:xfrm>
            </p:grpSpPr>
            <p:sp>
              <p:nvSpPr>
                <p:cNvPr id="261" name="Google Shape;261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FED9"/>
                </a:solidFill>
                <a:ln cap="flat" cmpd="sng" w="25400">
                  <a:solidFill>
                    <a:srgbClr val="DAF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AF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3" name="Google Shape;263;p40"/>
              <p:cNvGrpSpPr/>
              <p:nvPr/>
            </p:nvGrpSpPr>
            <p:grpSpPr>
              <a:xfrm rot="-1989027">
                <a:off x="1357090" y="2890582"/>
                <a:ext cx="400050" cy="620485"/>
                <a:chOff x="522514" y="3331029"/>
                <a:chExt cx="400050" cy="620485"/>
              </a:xfrm>
            </p:grpSpPr>
            <p:sp>
              <p:nvSpPr>
                <p:cNvPr id="264" name="Google Shape;264;p40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9FFCC"/>
                </a:solidFill>
                <a:ln cap="flat" cmpd="sng" w="254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40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66" name="Google Shape;266;p40"/>
          <p:cNvGrpSpPr/>
          <p:nvPr/>
        </p:nvGrpSpPr>
        <p:grpSpPr>
          <a:xfrm>
            <a:off x="6318162" y="928175"/>
            <a:ext cx="2411535" cy="3831180"/>
            <a:chOff x="6399931" y="641696"/>
            <a:chExt cx="2600318" cy="4131098"/>
          </a:xfrm>
        </p:grpSpPr>
        <p:grpSp>
          <p:nvGrpSpPr>
            <p:cNvPr id="267" name="Google Shape;267;p40"/>
            <p:cNvGrpSpPr/>
            <p:nvPr/>
          </p:nvGrpSpPr>
          <p:grpSpPr>
            <a:xfrm>
              <a:off x="6530994" y="641696"/>
              <a:ext cx="2469256" cy="2093641"/>
              <a:chOff x="6848873" y="629844"/>
              <a:chExt cx="2469256" cy="2093641"/>
            </a:xfrm>
          </p:grpSpPr>
          <p:sp>
            <p:nvSpPr>
              <p:cNvPr id="268" name="Google Shape;268;p40"/>
              <p:cNvSpPr txBox="1"/>
              <p:nvPr/>
            </p:nvSpPr>
            <p:spPr>
              <a:xfrm>
                <a:off x="6872828" y="629844"/>
                <a:ext cx="24453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Taxonomic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Classification</a:t>
                </a:r>
                <a:endParaRPr b="1" i="0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269" name="Google Shape;269;p4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848873" y="1460847"/>
                <a:ext cx="2286000" cy="12626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0" name="Google Shape;270;p40"/>
            <p:cNvGrpSpPr/>
            <p:nvPr/>
          </p:nvGrpSpPr>
          <p:grpSpPr>
            <a:xfrm>
              <a:off x="6399931" y="2842365"/>
              <a:ext cx="2548159" cy="1930429"/>
              <a:chOff x="6399931" y="2842365"/>
              <a:chExt cx="2548159" cy="1930429"/>
            </a:xfrm>
          </p:grpSpPr>
          <p:sp>
            <p:nvSpPr>
              <p:cNvPr id="271" name="Google Shape;271;p40"/>
              <p:cNvSpPr txBox="1"/>
              <p:nvPr/>
            </p:nvSpPr>
            <p:spPr>
              <a:xfrm>
                <a:off x="6740090" y="2842365"/>
                <a:ext cx="22080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Population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Analysis</a:t>
                </a:r>
                <a:endParaRPr b="1" i="0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2" name="Google Shape;272;p40"/>
              <p:cNvSpPr txBox="1"/>
              <p:nvPr/>
            </p:nvSpPr>
            <p:spPr>
              <a:xfrm>
                <a:off x="6399931" y="3566333"/>
                <a:ext cx="2548126" cy="1206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b="0" i="0" lang="en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Alpha diversity</a:t>
                </a:r>
                <a:endParaRPr/>
              </a:p>
              <a:p>
                <a:pPr indent="-285750" lvl="0" marL="2857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b="0" i="0" lang="en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Beta diversity</a:t>
                </a:r>
                <a:endParaRPr/>
              </a:p>
              <a:p>
                <a:pPr indent="-285750" lvl="0" marL="2857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b="0" i="0" lang="en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Over/under-representation</a:t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273" name="Google Shape;273;p40"/>
          <p:cNvGrpSpPr/>
          <p:nvPr/>
        </p:nvGrpSpPr>
        <p:grpSpPr>
          <a:xfrm>
            <a:off x="4659737" y="716199"/>
            <a:ext cx="4280857" cy="4193582"/>
            <a:chOff x="4619750" y="413130"/>
            <a:chExt cx="4410527" cy="4521870"/>
          </a:xfrm>
        </p:grpSpPr>
        <p:sp>
          <p:nvSpPr>
            <p:cNvPr id="274" name="Google Shape;274;p40"/>
            <p:cNvSpPr/>
            <p:nvPr/>
          </p:nvSpPr>
          <p:spPr>
            <a:xfrm>
              <a:off x="6200977" y="641700"/>
              <a:ext cx="2829300" cy="42933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 txBox="1"/>
            <p:nvPr/>
          </p:nvSpPr>
          <p:spPr>
            <a:xfrm>
              <a:off x="4619750" y="413130"/>
              <a:ext cx="14670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FFC000"/>
                  </a:solidFill>
                  <a:latin typeface="Open Sans"/>
                  <a:ea typeface="Open Sans"/>
                  <a:cs typeface="Open Sans"/>
                  <a:sym typeface="Open Sans"/>
                </a:rPr>
                <a:t>Survey: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800" u="none" cap="none" strike="noStrike">
                  <a:solidFill>
                    <a:srgbClr val="FFC000"/>
                  </a:solidFill>
                  <a:latin typeface="Open Sans"/>
                  <a:ea typeface="Open Sans"/>
                  <a:cs typeface="Open Sans"/>
                  <a:sym typeface="Open Sans"/>
                </a:rPr>
                <a:t>Who’s there?</a:t>
              </a:r>
              <a:endParaRPr b="0" i="1" sz="1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6" name="Google Shape;276;p40"/>
          <p:cNvGrpSpPr/>
          <p:nvPr/>
        </p:nvGrpSpPr>
        <p:grpSpPr>
          <a:xfrm>
            <a:off x="1744652" y="1512031"/>
            <a:ext cx="4572212" cy="2544044"/>
            <a:chOff x="2107745" y="1271258"/>
            <a:chExt cx="4930140" cy="2743200"/>
          </a:xfrm>
        </p:grpSpPr>
        <p:sp>
          <p:nvSpPr>
            <p:cNvPr id="277" name="Google Shape;277;p40"/>
            <p:cNvSpPr/>
            <p:nvPr/>
          </p:nvSpPr>
          <p:spPr>
            <a:xfrm>
              <a:off x="3201215" y="1271258"/>
              <a:ext cx="2743200" cy="27432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16S rRNA</a:t>
              </a:r>
              <a:endPara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Sequencing</a:t>
              </a:r>
              <a:endParaRPr/>
            </a:p>
          </p:txBody>
        </p:sp>
        <p:cxnSp>
          <p:nvCxnSpPr>
            <p:cNvPr id="278" name="Google Shape;278;p40"/>
            <p:cNvCxnSpPr/>
            <p:nvPr/>
          </p:nvCxnSpPr>
          <p:spPr>
            <a:xfrm>
              <a:off x="2107745" y="264285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9" name="Google Shape;279;p40"/>
            <p:cNvCxnSpPr/>
            <p:nvPr/>
          </p:nvCxnSpPr>
          <p:spPr>
            <a:xfrm>
              <a:off x="6032045" y="264285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Microbiome</a:t>
            </a:r>
            <a:r>
              <a:rPr lang="en"/>
              <a:t>: the microorganisms that live in an environment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Includes:</a:t>
            </a:r>
            <a:endParaRPr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○"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endParaRPr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○"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Archaea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Fungi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Viruses</a:t>
            </a:r>
            <a:endParaRPr b="0" i="0" sz="3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Basic Workflow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056" y="732222"/>
            <a:ext cx="7571887" cy="429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Preprocessing &amp; </a:t>
            </a:r>
            <a:r>
              <a:rPr lang="en"/>
              <a:t>Alignment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1" name="Google Shape;291;p4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Quality Assessment &amp; Trimming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Remove adapters, PCR primers, and low-quality bases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Demultiplex using barcodes, discard reads without a barcode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read (pair) is an rRNA sequence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Collapse to unique reads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Align against rRNA database (e.g. Silva)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Cluster sequences by similarity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rRNA </a:t>
            </a:r>
            <a:r>
              <a:rPr lang="en"/>
              <a:t>Sequence Encodes Relatedness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0" y="4663068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Michel, Anita L., et al. 2007. “Bovine Tuberculosis in African Buffaloes: Observations Regarding Mycobacterium Bovis Shedding into Water and Exposure to Environmental Mycobacteria.” </a:t>
            </a:r>
            <a:r>
              <a:rPr i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BMC Veterinary Research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3 (September): 23.</a:t>
            </a:r>
            <a:endParaRPr i="1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8800"/>
            <a:ext cx="8839200" cy="344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Phylogenetic Tree Terminology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04" name="Google Shape;3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608" y="740809"/>
            <a:ext cx="6817093" cy="4264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44"/>
          <p:cNvCxnSpPr/>
          <p:nvPr/>
        </p:nvCxnSpPr>
        <p:spPr>
          <a:xfrm rot="10800000">
            <a:off x="388208" y="3725030"/>
            <a:ext cx="62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44"/>
          <p:cNvSpPr/>
          <p:nvPr/>
        </p:nvSpPr>
        <p:spPr>
          <a:xfrm>
            <a:off x="4572000" y="2693096"/>
            <a:ext cx="313200" cy="180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1033397" y="740809"/>
            <a:ext cx="313200" cy="180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7941501" y="920974"/>
            <a:ext cx="300600" cy="1095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8351925" y="1314943"/>
            <a:ext cx="77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7853819" y="2332263"/>
            <a:ext cx="77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</a:rPr>
              <a:t>Taxon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</a:rPr>
              <a:t>(OTU)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7902455" y="3087973"/>
            <a:ext cx="89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1199311" y="2743445"/>
            <a:ext cx="97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(lineage)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187496" y="3349547"/>
            <a:ext cx="8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2644684" y="4697937"/>
            <a:ext cx="236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 Length (time)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2898646" y="2855483"/>
            <a:ext cx="1331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Node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(shared ancestor)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4"/>
          <p:cNvSpPr/>
          <p:nvPr/>
        </p:nvSpPr>
        <p:spPr>
          <a:xfrm>
            <a:off x="2670695" y="3146205"/>
            <a:ext cx="303000" cy="240900"/>
          </a:xfrm>
          <a:prstGeom prst="ellipse">
            <a:avLst/>
          </a:prstGeom>
          <a:noFill/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3047491" y="3977051"/>
            <a:ext cx="236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3" name="Google Shape;323;p4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OTU: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perational </a:t>
            </a:r>
            <a:r>
              <a:rPr b="1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axonom</a:t>
            </a:r>
            <a:r>
              <a:rPr lang="en" sz="2400"/>
              <a:t>ic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nit (also “phylotype”)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group of sequences clustered together based purely on similarity and an arbitrary threshold (e.g. 90% identical, 95%...)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May or may not be equivalent to taxonomical entities (species, genera, </a:t>
            </a:r>
            <a:r>
              <a:rPr b="0" i="1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cluster based on similarity to a reference database or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novo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(compared to each other)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also cluster </a:t>
            </a:r>
            <a:r>
              <a:rPr b="0" i="1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novo</a:t>
            </a: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then assign taxonomy</a:t>
            </a:r>
            <a:endParaRPr/>
          </a:p>
        </p:txBody>
      </p:sp>
      <p:pic>
        <p:nvPicPr>
          <p:cNvPr id="324" name="Google Shape;324;p45"/>
          <p:cNvPicPr preferRelativeResize="0"/>
          <p:nvPr/>
        </p:nvPicPr>
        <p:blipFill rotWithShape="1">
          <a:blip r:embed="rId3">
            <a:alphaModFix/>
          </a:blip>
          <a:srcRect b="31616" l="62244" r="0" t="45335"/>
          <a:stretch/>
        </p:blipFill>
        <p:spPr>
          <a:xfrm>
            <a:off x="6285156" y="4152900"/>
            <a:ext cx="2858844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(Linnaean) Taxonomy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923868"/>
            <a:ext cx="1964775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Domain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Kingdom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Phylum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Order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Family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Genus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Species</a:t>
            </a:r>
            <a:endParaRPr b="1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4943475" y="919068"/>
            <a:ext cx="3781425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Proteobacteria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Gammaproteobacteria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Enterobacteriales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Enterobacteriaceae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Escherichia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1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Escherichia coli</a:t>
            </a:r>
            <a:endParaRPr b="0" i="1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2276475" y="919068"/>
            <a:ext cx="26670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Eukaryota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Animalia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Chordata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Mammalia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Primates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Hominidae</a:t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Homo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1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Homo sapiens</a:t>
            </a:r>
            <a:endParaRPr b="0" i="1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Taxonomic Resolution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8" name="Google Shape;338;p47"/>
          <p:cNvSpPr txBox="1"/>
          <p:nvPr>
            <p:ph idx="1" type="body"/>
          </p:nvPr>
        </p:nvSpPr>
        <p:spPr>
          <a:xfrm>
            <a:off x="311700" y="923868"/>
            <a:ext cx="1964775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Domain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Kingdom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Phylum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Order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Family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Genus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Species</a:t>
            </a:r>
            <a:endParaRPr b="1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47"/>
          <p:cNvSpPr txBox="1"/>
          <p:nvPr/>
        </p:nvSpPr>
        <p:spPr>
          <a:xfrm>
            <a:off x="2655700" y="926275"/>
            <a:ext cx="6006900" cy="3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16S/18S rRNA does not yield species-level information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b="1" i="0" lang="en" sz="26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genus</a:t>
            </a: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-level, at best, but usually higher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Closely-related species have a high sequence similarity across the 16S gene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Typically don’t sequence the whole gene, just 1(+) variable regions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47"/>
          <p:cNvSpPr/>
          <p:nvPr/>
        </p:nvSpPr>
        <p:spPr>
          <a:xfrm>
            <a:off x="338963" y="3741419"/>
            <a:ext cx="1299338" cy="47815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Population Measurements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6" name="Google Shape;346;p48"/>
          <p:cNvSpPr txBox="1"/>
          <p:nvPr>
            <p:ph idx="1" type="body"/>
          </p:nvPr>
        </p:nvSpPr>
        <p:spPr>
          <a:xfrm>
            <a:off x="311700" y="923868"/>
            <a:ext cx="8520600" cy="401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Alpha Diversity: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/>
              <a:t>Diversity w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ithin a sample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Beta Diversity: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/>
              <a:t>Diversity b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etween samples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Evenness: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Distribution of taxa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Richness:</a:t>
            </a: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Number of taxa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and Beta Diversity</a:t>
            </a:r>
            <a:endParaRPr/>
          </a:p>
        </p:txBody>
      </p:sp>
      <p:pic>
        <p:nvPicPr>
          <p:cNvPr id="352" name="Google Shape;3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88" y="826275"/>
            <a:ext cx="6888223" cy="3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9"/>
          <p:cNvSpPr txBox="1"/>
          <p:nvPr/>
        </p:nvSpPr>
        <p:spPr>
          <a:xfrm>
            <a:off x="104100" y="4778700"/>
            <a:ext cx="8935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https://socratic.org/questions/what-are-alpha-beta-and-gamma-diversity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Evenness vs Richness</a:t>
            </a:r>
            <a:endParaRPr/>
          </a:p>
        </p:txBody>
      </p:sp>
      <p:pic>
        <p:nvPicPr>
          <p:cNvPr id="359" name="Google Shape;3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50" y="756275"/>
            <a:ext cx="8372475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0"/>
          <p:cNvSpPr txBox="1"/>
          <p:nvPr/>
        </p:nvSpPr>
        <p:spPr>
          <a:xfrm>
            <a:off x="797538" y="4585325"/>
            <a:ext cx="754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http://ib.bioninja.com.au/options/option-c-ecology-and-conser/c4-conservation-of-biodiver/biodiversity.html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Earth Environment Has A Microbiome</a:t>
            </a:r>
            <a:endParaRPr/>
          </a:p>
        </p:txBody>
      </p:sp>
      <p:pic>
        <p:nvPicPr>
          <p:cNvPr id="107" name="Google Shape;1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972" y="749150"/>
            <a:ext cx="3894055" cy="39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/>
        </p:nvSpPr>
        <p:spPr>
          <a:xfrm>
            <a:off x="1964850" y="4668000"/>
            <a:ext cx="5214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https://newscenter.lbl.gov/2016/05/13/national-microbiome-initiative/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Richness: Rarefaction Curves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6" name="Google Shape;366;p51"/>
          <p:cNvSpPr txBox="1"/>
          <p:nvPr>
            <p:ph idx="1" type="body"/>
          </p:nvPr>
        </p:nvSpPr>
        <p:spPr>
          <a:xfrm>
            <a:off x="311700" y="923875"/>
            <a:ext cx="39417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Cutoffs: What percent sequence identi</a:t>
            </a:r>
            <a:r>
              <a:rPr lang="en" sz="2400"/>
              <a:t>t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 should you use?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Will depend on the error rate,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1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 Opens large image" id="367" name="Google Shape;367;p51"/>
          <p:cNvPicPr preferRelativeResize="0"/>
          <p:nvPr/>
        </p:nvPicPr>
        <p:blipFill rotWithShape="1">
          <a:blip r:embed="rId3">
            <a:alphaModFix/>
          </a:blip>
          <a:srcRect b="0" l="0" r="0" t="55069"/>
          <a:stretch/>
        </p:blipFill>
        <p:spPr>
          <a:xfrm>
            <a:off x="4603375" y="946550"/>
            <a:ext cx="3675662" cy="297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1"/>
          <p:cNvPicPr preferRelativeResize="0"/>
          <p:nvPr/>
        </p:nvPicPr>
        <p:blipFill rotWithShape="1">
          <a:blip r:embed="rId4">
            <a:alphaModFix/>
          </a:blip>
          <a:srcRect b="31616" l="62244" r="0" t="45335"/>
          <a:stretch/>
        </p:blipFill>
        <p:spPr>
          <a:xfrm>
            <a:off x="5183858" y="3936401"/>
            <a:ext cx="3273642" cy="1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Things to Keep in Mind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4" name="Google Shape;374;p5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Sequencing platform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Error rate, biases, read length, noise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Choice of variable region(s)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Amplification process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Error rate, biases, choice of primer, DNA template concentration, PCR cycle number, introduction of chimeras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Coverage/Depth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Software Packages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0" name="Google Shape;380;p5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mothur</a:t>
            </a: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(your project)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QIIME</a:t>
            </a: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(“chime”)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bioBakery</a:t>
            </a: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 (PICRUSt)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CloVR</a:t>
            </a: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*Not currently on the SCC, except for specific projects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Taxonomy Databases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6" name="Google Shape;386;p5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Greengenes</a:t>
            </a:r>
            <a:r>
              <a:rPr lang="en" sz="2800"/>
              <a:t> - 16S rRNA database (older)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MG-RAST</a:t>
            </a:r>
            <a:r>
              <a:rPr lang="en" sz="2800"/>
              <a:t> - Metagenomic database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NCBI</a:t>
            </a:r>
            <a:r>
              <a:rPr lang="en" sz="2800"/>
              <a:t> - Microbial genome &amp; gene database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RDP</a:t>
            </a:r>
            <a:r>
              <a:rPr lang="en" sz="2800"/>
              <a:t> - 16S &amp; 18S Ribosomal Database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SILVA</a:t>
            </a:r>
            <a:r>
              <a:rPr lang="en" sz="2800"/>
              <a:t> - 16S/18S/23S/28S rRNA Database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*A different database may give you different taxonomic results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Notes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311700" y="810651"/>
            <a:ext cx="8520600" cy="4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 analysis is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qualitative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Surveying who is there</a:t>
            </a:r>
            <a:endParaRPr/>
          </a:p>
          <a:p>
            <a:pPr indent="0" lvl="0" marL="76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PCR depends on the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priori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knowledge assumption of universal primers</a:t>
            </a:r>
            <a:endParaRPr/>
          </a:p>
          <a:p>
            <a:pPr indent="-342900" lvl="1" marL="8763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May yield an altered/incomplete estimation of diversity</a:t>
            </a:r>
            <a:endParaRPr/>
          </a:p>
          <a:p>
            <a:pPr indent="-342900" lvl="1" marL="8763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Also, uneven primer annealing, uneven amplification, </a:t>
            </a:r>
            <a:r>
              <a:rPr b="0" i="1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/>
          </a:p>
          <a:p>
            <a:pPr indent="0" lvl="0" marL="76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converting either to binary data (presence/absence) or normalizing (relative abundance)</a:t>
            </a:r>
            <a:endParaRPr/>
          </a:p>
          <a:p>
            <a:pPr indent="-342900" lvl="1" marL="8763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sure you are using the appropriate statistical/analysis tools for binary and normalized data!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Notes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8" name="Google Shape;398;p5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Taxonomic classification will depend on</a:t>
            </a:r>
            <a:endParaRPr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resolution which variable region of the 16S rRNA gene is used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primers used for PCR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Which database is used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Which software package is used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cutoff is used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Sequence coverage/depth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Sequencing platform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species composition in the community being analyzed</a:t>
            </a:r>
            <a:endParaRPr sz="1800"/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you perform the analysis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Considerations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4" name="Google Shape;404;p5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Define the question as precisely as possible.</a:t>
            </a:r>
            <a:endParaRPr sz="1800"/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controls do you need?</a:t>
            </a:r>
            <a:endParaRPr sz="1400"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sequencing platform will you use?</a:t>
            </a:r>
            <a:endParaRPr sz="1800"/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Illumina is the typical platform (right now)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region of the 16S rRNA gene will you amplify?</a:t>
            </a:r>
            <a:endParaRPr sz="1800"/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V4 usually yields genus-level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reads do you need per sample?</a:t>
            </a:r>
            <a:endParaRPr sz="1800"/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Coverage/Depth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are hidden technical issues?</a:t>
            </a:r>
            <a:endParaRPr sz="1800"/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Example: Chimeras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analysis tool will you use? How will you display your data? How will you compare your results with other published studies?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Human Microbiome Project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Launched 2008, Finished (phase 1) 2012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Second phase is ongoing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Championed culture-independent methods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Whole Genome Sequencing</a:t>
            </a:r>
            <a:endParaRPr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Created reference genomes!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the first study to survey microbiomes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Just the first to survey the </a:t>
            </a:r>
            <a:r>
              <a:rPr b="0" i="1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microbiome large-scale</a:t>
            </a:r>
            <a:endParaRPr b="0" i="0" sz="2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6568440" y="4663068"/>
            <a:ext cx="2575560" cy="4804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https://hmpdacc.org/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https://commonfund.nih.gov/hmp/</a:t>
            </a:r>
            <a:endParaRPr b="0" i="0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Body Microenvironments</a:t>
            </a:r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450" y="958950"/>
            <a:ext cx="4701400" cy="380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262175" y="958950"/>
            <a:ext cx="3999900" cy="17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Different microbes colonize different body areas</a:t>
            </a:r>
            <a:endParaRPr sz="2400"/>
          </a:p>
        </p:txBody>
      </p:sp>
      <p:sp>
        <p:nvSpPr>
          <p:cNvPr id="123" name="Google Shape;123;p26"/>
          <p:cNvSpPr txBox="1"/>
          <p:nvPr/>
        </p:nvSpPr>
        <p:spPr>
          <a:xfrm>
            <a:off x="4778150" y="4668000"/>
            <a:ext cx="4076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(Credit: Darryl Leja, NHGRI)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gure 1" id="124" name="Google Shape;124;p26"/>
          <p:cNvPicPr preferRelativeResize="0"/>
          <p:nvPr/>
        </p:nvPicPr>
        <p:blipFill rotWithShape="1">
          <a:blip r:embed="rId4">
            <a:alphaModFix/>
          </a:blip>
          <a:srcRect b="56836" l="56120" r="13037" t="2020"/>
          <a:stretch/>
        </p:blipFill>
        <p:spPr>
          <a:xfrm>
            <a:off x="1171500" y="2662655"/>
            <a:ext cx="2181225" cy="19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Human Microbiome Composition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311700" y="923875"/>
            <a:ext cx="29013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Lots of variation between individuals</a:t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7675" y="716195"/>
            <a:ext cx="5075928" cy="37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0" y="4833875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Human Microbiome Project Consortium. (</a:t>
            </a:r>
            <a:r>
              <a:rPr b="1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2012</a:t>
            </a:r>
            <a:r>
              <a:rPr b="0" i="0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). Structure, function and diversity of the healthy human microbiome. </a:t>
            </a:r>
            <a:r>
              <a:rPr b="0" i="1" lang="en" sz="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Nature</a:t>
            </a:r>
            <a:endParaRPr b="0" i="0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all microbes are bad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Still trying to understand microbe-microbe and microbe-host interactions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/>
              <a:t>Earlier</a:t>
            </a: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approaches rely on </a:t>
            </a:r>
            <a:r>
              <a:rPr b="1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isolating</a:t>
            </a: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microbes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are unable to culture many microbial species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Need to directly sequence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Studying the </a:t>
            </a: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Want to understand </a:t>
            </a:r>
            <a:r>
              <a:rPr lang="en"/>
              <a:t>community: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Structure</a:t>
            </a:r>
            <a:r>
              <a:rPr lang="en"/>
              <a:t>: species diversity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/>
              <a:t>“Who is there?”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/>
              <a:t>Studied with 16S ribosomal RNA (rRNA) Sequencing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b="1" lang="en"/>
              <a:t>F</a:t>
            </a:r>
            <a:r>
              <a:rPr b="1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unction</a:t>
            </a:r>
            <a:r>
              <a:rPr lang="en" sz="3000"/>
              <a:t>: genes + metabolic pathways</a:t>
            </a:r>
            <a:endParaRPr sz="30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/>
              <a:t>“What can/do they all do?”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/>
              <a:t>Studied with metagenomics approaches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Ribosomal RNA</a:t>
            </a:r>
            <a:endParaRPr/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11700" y="8035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Essential molecules for life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Every organism has them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Form 60% of ribosomal mass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Life is organized by which subunits present: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Prokaryotes: 5S, 23S, </a:t>
            </a:r>
            <a:r>
              <a:rPr b="1" lang="en"/>
              <a:t>16S</a:t>
            </a:r>
            <a:endParaRPr b="1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Eukaryotes: 5S, 5.8S, 28S, and </a:t>
            </a:r>
            <a:r>
              <a:rPr b="1" lang="en"/>
              <a:t>18S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 = “Svedberg”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Svedberg = unit of molecular size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