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Roboto Medium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RobotoMono-bold.fntdata"/><Relationship Id="rId45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-boldItalic.fntdata"/><Relationship Id="rId47" Type="http://schemas.openxmlformats.org/officeDocument/2006/relationships/font" Target="fonts/RobotoMono-italic.fntdata"/><Relationship Id="rId49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RobotoMedium-regular.fntdata"/><Relationship Id="rId36" Type="http://schemas.openxmlformats.org/officeDocument/2006/relationships/slide" Target="slides/slide32.xml"/><Relationship Id="rId39" Type="http://schemas.openxmlformats.org/officeDocument/2006/relationships/font" Target="fonts/RobotoMedium-italic.fntdata"/><Relationship Id="rId38" Type="http://schemas.openxmlformats.org/officeDocument/2006/relationships/font" Target="fonts/RobotoMedium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4cf9806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4cf9806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65fe1b8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65fe1b8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4d8c19f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4d8c19f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4d8c19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4d8c19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4d8c19f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4d8c19f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4d8c19f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4d8c19f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4d8c19f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4d8c19f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4d8c19ff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e4d8c19ff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4cf980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4cf980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4cf980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4cf980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3b64c9e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3b64c9e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4cf9806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4cf9806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4cf9806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4cf9806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4cf9806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4cf9806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4cf9806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4cf9806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4cf9806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4cf9806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4cf9806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4cf9806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4cf9806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4cf980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f65fe1b8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f65fe1b8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4cf9806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4cf9806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4cf9806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4cf9806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65fe1b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65fe1b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4cf98067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4cf98067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f65fe1b8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f65fe1b8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f65fe1b8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f65fe1b8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4cf9806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4cf9806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4d0c5c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4d0c5c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4d0c5c2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4d0c5c2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9ef704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9ef704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65fe1b8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65fe1b8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f65fe1b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f65fe1b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enohub.com/recommended-sequencing-coverage-by-application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n.wikipedia.org/wiki/FASTQ_format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ncbi.nlm.nih.gov/sra" TargetMode="External"/><Relationship Id="rId4" Type="http://schemas.openxmlformats.org/officeDocument/2006/relationships/hyperlink" Target="https://basespace.illumina.com/home/index" TargetMode="External"/><Relationship Id="rId9" Type="http://schemas.openxmlformats.org/officeDocument/2006/relationships/hyperlink" Target="https://igor.sbgenomics.com/" TargetMode="External"/><Relationship Id="rId5" Type="http://schemas.openxmlformats.org/officeDocument/2006/relationships/hyperlink" Target="https://console.cloud.google.com/genomics/" TargetMode="External"/><Relationship Id="rId6" Type="http://schemas.openxmlformats.org/officeDocument/2006/relationships/hyperlink" Target="http://jimb.stanford.edu/giab/" TargetMode="External"/><Relationship Id="rId7" Type="http://schemas.openxmlformats.org/officeDocument/2006/relationships/hyperlink" Target="https://discover.repositive.io/datasets/" TargetMode="External"/><Relationship Id="rId8" Type="http://schemas.openxmlformats.org/officeDocument/2006/relationships/hyperlink" Target="https://portal.gdc.cancer.gov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fCd6B5HRaZ8" TargetMode="External"/><Relationship Id="rId4" Type="http://schemas.openxmlformats.org/officeDocument/2006/relationships/hyperlink" Target="http://www.youtube.com/watch?v=fCd6B5HRaZ8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BF528 - </a:t>
            </a:r>
            <a:r>
              <a:rPr lang="en" sz="4400"/>
              <a:t>2nd (Next) Generation Sequencing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Illumina Sequencing Properties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923875"/>
            <a:ext cx="6820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Sequencing occurs on a </a:t>
            </a:r>
            <a:r>
              <a:rPr b="1" lang="en" sz="2400"/>
              <a:t>flow cell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flow cell has 1 to 8 </a:t>
            </a:r>
            <a:r>
              <a:rPr b="1" lang="en" sz="2400"/>
              <a:t>lanes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Number of reads for overall flow cell varies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Length of reads is fixed (e.g. 250 bp)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format: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Single end</a:t>
            </a:r>
            <a:r>
              <a:rPr lang="en" sz="2400"/>
              <a:t> - one read per molecule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Paired end</a:t>
            </a:r>
            <a:r>
              <a:rPr lang="en" sz="2400"/>
              <a:t> - two reads per molecule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Multiplexing</a:t>
            </a:r>
            <a:r>
              <a:rPr lang="en" sz="2400"/>
              <a:t>: sequence many samples at once using molecular barcodes</a:t>
            </a:r>
            <a:endParaRPr sz="2400"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436" y="764563"/>
            <a:ext cx="1699078" cy="37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7103425" y="4504075"/>
            <a:ext cx="1757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NovaSeq Flowcell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Courtesy of Illumina, Inc.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Sequencing Library Generation Workflow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702156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Sequencing Library</a:t>
            </a:r>
            <a:r>
              <a:rPr lang="en" sz="2400"/>
              <a:t>: DNA prepared for sequencing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Workflow: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Extract RNA/DNA from sample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If RNA, reverse transcribe to cDNA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Size select using gel cut or random shearing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PCR amplify DNA if concentration is low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Add sequencing adapters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If multiplexing, use barcoded adapters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Pool samples, load across flow lanes for sequencing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Typically only perform 1, sequencing cores do the rest</a:t>
            </a:r>
            <a:endParaRPr sz="2400"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Fragment Length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220975" y="605400"/>
            <a:ext cx="4519200" cy="3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Illumina sequencers can only sequence DNA fragments up to ~300nt long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DNA must be </a:t>
            </a:r>
            <a:r>
              <a:rPr i="1" lang="en" sz="2000"/>
              <a:t>size-selected</a:t>
            </a:r>
            <a:r>
              <a:rPr lang="en" sz="2000"/>
              <a:t>, by one of: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Gel cut (old method):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1800"/>
              <a:t>~200-300nt band cut, purified, prepared for sequencing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1800"/>
              <a:t>Fragment length follows a normal distribution around target cut size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SPRI Beads (current method)</a:t>
            </a:r>
            <a:endParaRPr sz="2000"/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475" y="3332275"/>
            <a:ext cx="3842800" cy="15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600" y="757800"/>
            <a:ext cx="3918686" cy="2422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4"/>
          <p:cNvCxnSpPr>
            <a:endCxn id="149" idx="1"/>
          </p:cNvCxnSpPr>
          <p:nvPr/>
        </p:nvCxnSpPr>
        <p:spPr>
          <a:xfrm flipH="1" rot="10800000">
            <a:off x="3348400" y="1968838"/>
            <a:ext cx="1525200" cy="75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4"/>
          <p:cNvCxnSpPr>
            <a:endCxn id="148" idx="1"/>
          </p:cNvCxnSpPr>
          <p:nvPr/>
        </p:nvCxnSpPr>
        <p:spPr>
          <a:xfrm flipH="1" rot="10800000">
            <a:off x="4259075" y="4094800"/>
            <a:ext cx="539400" cy="5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Single End vs Paired End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605400"/>
            <a:ext cx="3999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400"/>
              <a:t>Single End</a:t>
            </a:r>
            <a:endParaRPr sz="2400"/>
          </a:p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4832400" y="605400"/>
            <a:ext cx="3999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400"/>
              <a:t>Paired End</a:t>
            </a:r>
            <a:endParaRPr sz="2400"/>
          </a:p>
        </p:txBody>
      </p:sp>
      <p:cxnSp>
        <p:nvCxnSpPr>
          <p:cNvPr id="160" name="Google Shape;160;p25"/>
          <p:cNvCxnSpPr/>
          <p:nvPr/>
        </p:nvCxnSpPr>
        <p:spPr>
          <a:xfrm>
            <a:off x="4572000" y="1143000"/>
            <a:ext cx="0" cy="3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38" y="1349513"/>
            <a:ext cx="3070633" cy="3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195" y="1349525"/>
            <a:ext cx="3020294" cy="34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Number of Reads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923876"/>
            <a:ext cx="8520600" cy="4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sequencing run generates a # of total reads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# of reads/sample ~= # total reads/number of samples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# of reads for one sample: </a:t>
            </a:r>
            <a:r>
              <a:rPr b="1" lang="en" sz="2400"/>
              <a:t>library size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Choose target library size based on: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Desired </a:t>
            </a:r>
            <a:r>
              <a:rPr b="1" lang="en"/>
              <a:t>depth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Desired </a:t>
            </a:r>
            <a:r>
              <a:rPr b="1" lang="en"/>
              <a:t>coverage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For more see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https://genohub.com/recommended-sequencing-coverage-by-application/</a:t>
            </a:r>
            <a:r>
              <a:rPr lang="en" sz="1600"/>
              <a:t> </a:t>
            </a:r>
            <a:endParaRPr sz="1600"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Concept: Read Mapping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Question:</a:t>
            </a:r>
            <a:br>
              <a:rPr lang="en" sz="2400"/>
            </a:br>
            <a:r>
              <a:rPr lang="en" sz="2400"/>
              <a:t>“Given a read and a reference sequence, where, if anywhere, in the reference does the read sequence occur?”</a:t>
            </a:r>
            <a:endParaRPr sz="2400"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E.g. chr3:2,358,092-2,358,193</a:t>
            </a:r>
            <a:endParaRPr sz="2400"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 sz="2400"/>
              <a:t>More on this next lecture</a:t>
            </a:r>
            <a:endParaRPr sz="2400"/>
          </a:p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Mapped Read Terminology</a:t>
            </a:r>
            <a:endParaRPr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125" y="923875"/>
            <a:ext cx="6539753" cy="373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8"/>
          <p:cNvCxnSpPr>
            <a:stCxn id="185" idx="3"/>
          </p:cNvCxnSpPr>
          <p:nvPr/>
        </p:nvCxnSpPr>
        <p:spPr>
          <a:xfrm>
            <a:off x="1211200" y="2461875"/>
            <a:ext cx="1555500" cy="63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8"/>
          <p:cNvSpPr txBox="1"/>
          <p:nvPr/>
        </p:nvSpPr>
        <p:spPr>
          <a:xfrm>
            <a:off x="155800" y="1959225"/>
            <a:ext cx="10554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Mapped or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Aligned reads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155800" y="844300"/>
            <a:ext cx="1055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Genome Locus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7" name="Google Shape;187;p28"/>
          <p:cNvCxnSpPr>
            <a:stCxn id="186" idx="3"/>
          </p:cNvCxnSpPr>
          <p:nvPr/>
        </p:nvCxnSpPr>
        <p:spPr>
          <a:xfrm flipH="1" rot="10800000">
            <a:off x="1211200" y="1133800"/>
            <a:ext cx="1798800" cy="13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8"/>
          <p:cNvSpPr txBox="1"/>
          <p:nvPr/>
        </p:nvSpPr>
        <p:spPr>
          <a:xfrm>
            <a:off x="7766375" y="3044175"/>
            <a:ext cx="13503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Coverage: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fraction of genomic locus covered by at least one read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9" name="Google Shape;189;p28"/>
          <p:cNvCxnSpPr>
            <a:stCxn id="188" idx="1"/>
            <a:endCxn id="190" idx="1"/>
          </p:cNvCxnSpPr>
          <p:nvPr/>
        </p:nvCxnSpPr>
        <p:spPr>
          <a:xfrm rot="10800000">
            <a:off x="5332175" y="2657175"/>
            <a:ext cx="2434200" cy="109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8"/>
          <p:cNvCxnSpPr>
            <a:stCxn id="185" idx="3"/>
          </p:cNvCxnSpPr>
          <p:nvPr/>
        </p:nvCxnSpPr>
        <p:spPr>
          <a:xfrm>
            <a:off x="1211200" y="2461875"/>
            <a:ext cx="1607400" cy="33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8"/>
          <p:cNvCxnSpPr>
            <a:stCxn id="185" idx="3"/>
          </p:cNvCxnSpPr>
          <p:nvPr/>
        </p:nvCxnSpPr>
        <p:spPr>
          <a:xfrm>
            <a:off x="1211200" y="2461875"/>
            <a:ext cx="2841300" cy="92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8"/>
          <p:cNvSpPr/>
          <p:nvPr/>
        </p:nvSpPr>
        <p:spPr>
          <a:xfrm rot="-5400000">
            <a:off x="5069200" y="1114225"/>
            <a:ext cx="526200" cy="2559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7845997" y="1147000"/>
            <a:ext cx="12549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Depth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number of sequenced bases that map to a given location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4" name="Google Shape;194;p28"/>
          <p:cNvCxnSpPr>
            <a:stCxn id="193" idx="1"/>
            <a:endCxn id="195" idx="3"/>
          </p:cNvCxnSpPr>
          <p:nvPr/>
        </p:nvCxnSpPr>
        <p:spPr>
          <a:xfrm flipH="1">
            <a:off x="7021597" y="1943050"/>
            <a:ext cx="824400" cy="8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8"/>
          <p:cNvSpPr/>
          <p:nvPr/>
        </p:nvSpPr>
        <p:spPr>
          <a:xfrm>
            <a:off x="6953600" y="1929666"/>
            <a:ext cx="68100" cy="205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" y="605400"/>
            <a:ext cx="6539753" cy="37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Coverage - Whole Genome Sequenceing</a:t>
            </a:r>
            <a:endParaRPr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3" name="Google Shape;203;p29"/>
          <p:cNvGrpSpPr/>
          <p:nvPr/>
        </p:nvGrpSpPr>
        <p:grpSpPr>
          <a:xfrm>
            <a:off x="2598325" y="1898400"/>
            <a:ext cx="6012025" cy="3107174"/>
            <a:chOff x="2460425" y="1517100"/>
            <a:chExt cx="6012025" cy="3107174"/>
          </a:xfrm>
        </p:grpSpPr>
        <p:pic>
          <p:nvPicPr>
            <p:cNvPr id="204" name="Google Shape;204;p29"/>
            <p:cNvPicPr preferRelativeResize="0"/>
            <p:nvPr/>
          </p:nvPicPr>
          <p:blipFill rotWithShape="1">
            <a:blip r:embed="rId4">
              <a:alphaModFix/>
            </a:blip>
            <a:srcRect b="13381" l="0" r="0" t="6534"/>
            <a:stretch/>
          </p:blipFill>
          <p:spPr>
            <a:xfrm>
              <a:off x="2460425" y="1517100"/>
              <a:ext cx="6012025" cy="3107174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05" name="Google Shape;205;p29"/>
            <p:cNvSpPr txBox="1"/>
            <p:nvPr/>
          </p:nvSpPr>
          <p:spPr>
            <a:xfrm>
              <a:off x="3512525" y="1560550"/>
              <a:ext cx="1690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Good coverage</a:t>
              </a:r>
              <a:endParaRPr/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6357900" y="1560550"/>
              <a:ext cx="1690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Bad</a:t>
              </a:r>
              <a:r>
                <a:rPr lang="en"/>
                <a:t> coverage</a:t>
              </a:r>
              <a:endParaRPr/>
            </a:p>
          </p:txBody>
        </p:sp>
      </p:grpSp>
      <p:cxnSp>
        <p:nvCxnSpPr>
          <p:cNvPr id="207" name="Google Shape;207;p29"/>
          <p:cNvCxnSpPr/>
          <p:nvPr/>
        </p:nvCxnSpPr>
        <p:spPr>
          <a:xfrm>
            <a:off x="2036300" y="1695575"/>
            <a:ext cx="1492800" cy="7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9"/>
          <p:cNvSpPr txBox="1"/>
          <p:nvPr/>
        </p:nvSpPr>
        <p:spPr>
          <a:xfrm rot="1578789">
            <a:off x="1760431" y="1756889"/>
            <a:ext cx="2044546" cy="615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Calculate distribution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Genome wide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Data Format: fastq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Sequence</a:t>
            </a:r>
            <a:r>
              <a:rPr lang="en" sz="2400"/>
              <a:t> reads provided in fastq format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each read there are 4 lines</a:t>
            </a:r>
            <a:r>
              <a:rPr lang="en" sz="2400"/>
              <a:t>: </a:t>
            </a:r>
            <a:endParaRPr sz="2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b="1" lang="en" sz="18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read_header comment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	read_sequence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[quality_header]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	phred_quality_scores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Phred s</a:t>
            </a:r>
            <a:r>
              <a:rPr lang="en" sz="2400"/>
              <a:t>cores estimate the probability that a base is called incorrectly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564875" y="1468800"/>
            <a:ext cx="1686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31"/>
          <p:cNvCxnSpPr>
            <a:stCxn id="222" idx="0"/>
          </p:cNvCxnSpPr>
          <p:nvPr/>
        </p:nvCxnSpPr>
        <p:spPr>
          <a:xfrm flipH="1" rot="10800000">
            <a:off x="649175" y="1122300"/>
            <a:ext cx="132300" cy="3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1"/>
          <p:cNvSpPr txBox="1"/>
          <p:nvPr/>
        </p:nvSpPr>
        <p:spPr>
          <a:xfrm>
            <a:off x="564875" y="770100"/>
            <a:ext cx="1339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start new read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75"/>
            <a:ext cx="8513400" cy="4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Methods for obtaining nucleotide sequence information: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Sanger sequencing (i.e. 1st generation)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sensitive, slow, low-throughput, expensive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Microarray (not sequencing technology)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cheap, high-throughput, fast, known sequences only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We want to obtain information on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many sequences</a:t>
            </a:r>
            <a:br>
              <a:rPr b="1" lang="en" sz="2400">
                <a:latin typeface="Arial"/>
                <a:ea typeface="Arial"/>
                <a:cs typeface="Arial"/>
                <a:sym typeface="Arial"/>
              </a:rPr>
            </a:br>
            <a:r>
              <a:rPr b="1" lang="en" sz="2400">
                <a:latin typeface="Arial"/>
                <a:ea typeface="Arial"/>
                <a:cs typeface="Arial"/>
                <a:sym typeface="Arial"/>
              </a:rPr>
              <a:t>quickly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cheaply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with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high confidence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and</a:t>
            </a:r>
            <a:br>
              <a:rPr lang="en" sz="2400">
                <a:latin typeface="Arial"/>
                <a:ea typeface="Arial"/>
                <a:cs typeface="Arial"/>
                <a:sym typeface="Arial"/>
              </a:rPr>
            </a:br>
            <a:r>
              <a:rPr b="1" lang="en" sz="2400">
                <a:latin typeface="Arial"/>
                <a:ea typeface="Arial"/>
                <a:cs typeface="Arial"/>
                <a:sym typeface="Arial"/>
              </a:rPr>
              <a:t>without knowing those sequences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beforehand 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709150" y="1468800"/>
            <a:ext cx="11055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3" name="Google Shape;233;p32"/>
          <p:cNvCxnSpPr>
            <a:stCxn id="232" idx="0"/>
          </p:cNvCxnSpPr>
          <p:nvPr/>
        </p:nvCxnSpPr>
        <p:spPr>
          <a:xfrm flipH="1" rot="10800000">
            <a:off x="1261900" y="1122300"/>
            <a:ext cx="132300" cy="3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2"/>
          <p:cNvSpPr txBox="1"/>
          <p:nvPr/>
        </p:nvSpPr>
        <p:spPr>
          <a:xfrm>
            <a:off x="995850" y="770100"/>
            <a:ext cx="221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unique read header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1899000" y="1468800"/>
            <a:ext cx="11055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33"/>
          <p:cNvCxnSpPr>
            <a:stCxn id="242" idx="0"/>
          </p:cNvCxnSpPr>
          <p:nvPr/>
        </p:nvCxnSpPr>
        <p:spPr>
          <a:xfrm flipH="1" rot="10800000">
            <a:off x="2451750" y="1122300"/>
            <a:ext cx="132300" cy="3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33"/>
          <p:cNvSpPr txBox="1"/>
          <p:nvPr/>
        </p:nvSpPr>
        <p:spPr>
          <a:xfrm>
            <a:off x="1970200" y="770100"/>
            <a:ext cx="4753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comments separated by space, could be anything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587375" y="1656175"/>
            <a:ext cx="81042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34"/>
          <p:cNvCxnSpPr>
            <a:stCxn id="252" idx="0"/>
          </p:cNvCxnSpPr>
          <p:nvPr/>
        </p:nvCxnSpPr>
        <p:spPr>
          <a:xfrm flipH="1" rot="10800000">
            <a:off x="4639475" y="1040275"/>
            <a:ext cx="267000" cy="615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4"/>
          <p:cNvSpPr txBox="1"/>
          <p:nvPr/>
        </p:nvSpPr>
        <p:spPr>
          <a:xfrm>
            <a:off x="3478775" y="779450"/>
            <a:ext cx="2664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Sequence of the read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571733" y="1810882"/>
            <a:ext cx="1686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" name="Google Shape;263;p35"/>
          <p:cNvCxnSpPr>
            <a:stCxn id="262" idx="0"/>
          </p:cNvCxnSpPr>
          <p:nvPr/>
        </p:nvCxnSpPr>
        <p:spPr>
          <a:xfrm flipH="1" rot="10800000">
            <a:off x="656033" y="1117882"/>
            <a:ext cx="77700" cy="69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35"/>
          <p:cNvSpPr txBox="1"/>
          <p:nvPr/>
        </p:nvSpPr>
        <p:spPr>
          <a:xfrm>
            <a:off x="564875" y="770100"/>
            <a:ext cx="1680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start quality line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5" name="Google Shape;2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709150" y="1816135"/>
            <a:ext cx="22767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" name="Google Shape;273;p36"/>
          <p:cNvCxnSpPr>
            <a:stCxn id="272" idx="0"/>
          </p:cNvCxnSpPr>
          <p:nvPr/>
        </p:nvCxnSpPr>
        <p:spPr>
          <a:xfrm flipH="1" rot="10800000">
            <a:off x="1847500" y="1104235"/>
            <a:ext cx="100200" cy="711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36"/>
          <p:cNvSpPr txBox="1"/>
          <p:nvPr/>
        </p:nvSpPr>
        <p:spPr>
          <a:xfrm>
            <a:off x="995850" y="770100"/>
            <a:ext cx="534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epeat </a:t>
            </a:r>
            <a:r>
              <a:rPr lang="en">
                <a:solidFill>
                  <a:srgbClr val="FF0000"/>
                </a:solidFill>
              </a:rPr>
              <a:t>read header and comment, not required, often blank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5" name="Google Shape;27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584825" y="1995896"/>
            <a:ext cx="8104200" cy="18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37"/>
          <p:cNvCxnSpPr>
            <a:stCxn id="282" idx="0"/>
          </p:cNvCxnSpPr>
          <p:nvPr/>
        </p:nvCxnSpPr>
        <p:spPr>
          <a:xfrm flipH="1" rot="10800000">
            <a:off x="4636925" y="1117796"/>
            <a:ext cx="225300" cy="87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37"/>
          <p:cNvSpPr txBox="1"/>
          <p:nvPr/>
        </p:nvSpPr>
        <p:spPr>
          <a:xfrm>
            <a:off x="3478775" y="779450"/>
            <a:ext cx="3573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Quality sequence of the read, in ASCII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5" name="Google Shape;28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/>
          <p:nvPr/>
        </p:nvSpPr>
        <p:spPr>
          <a:xfrm>
            <a:off x="519275" y="1300150"/>
            <a:ext cx="8235300" cy="17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NTTGTAGCTGAGGAAACTGAGGCTCAGGAGGACAAGTGGCCTGCCAAAGGTACCAGCACTCAGATGGAATGGTTTTGAACTCAGTCCA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GTATTTAGTCATGTAAGACTCCTTAACCAGCTAACTTAAGAAAGACTTCTAGGACAGAATAGGTTACACTAGTTATAATTTTNNNNNN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+SRR1997412.2 2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BFFFFFFFFFFFFFFFFFFFFFFFFFFFFFFFFFFFFFFFFFFFFFFFFFFFFFFFFFFFFFFFFFFFFFFFBFBBFBBBFF######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1" name="Google Shape;291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</a:t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584825" y="2152177"/>
            <a:ext cx="8104200" cy="798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p38"/>
          <p:cNvCxnSpPr>
            <a:stCxn id="292" idx="2"/>
          </p:cNvCxnSpPr>
          <p:nvPr/>
        </p:nvCxnSpPr>
        <p:spPr>
          <a:xfrm>
            <a:off x="4636925" y="2951077"/>
            <a:ext cx="88200" cy="102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38"/>
          <p:cNvSpPr txBox="1"/>
          <p:nvPr/>
        </p:nvSpPr>
        <p:spPr>
          <a:xfrm>
            <a:off x="4190800" y="3897800"/>
            <a:ext cx="3573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Next read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5" name="Google Shape;29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Quality Score - Phred</a:t>
            </a:r>
            <a:endParaRPr/>
          </a:p>
        </p:txBody>
      </p:sp>
      <p:sp>
        <p:nvSpPr>
          <p:cNvPr id="301" name="Google Shape;30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311700" y="666701"/>
            <a:ext cx="8520600" cy="41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read base has a corresponding quality score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Score indicates probability of base being wrong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Scores quantized to integers, e.g. [-3,41]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</a:t>
            </a:r>
            <a:r>
              <a:rPr lang="en" sz="2400"/>
              <a:t>.g. e = 0.0123, Q = 19.1 = 19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 then mapped to ASCII space by adding offset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</a:t>
            </a:r>
            <a:r>
              <a:rPr lang="en"/>
              <a:t>.g. 19+64 = 83, 83 == ‘S’ in ASCII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more info: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https://en.wikipedia.org/wiki/FASTQ_format</a:t>
            </a:r>
            <a:endParaRPr sz="2400"/>
          </a:p>
        </p:txBody>
      </p:sp>
      <p:pic>
        <p:nvPicPr>
          <p:cNvPr id="303" name="Google Shape;303;p39"/>
          <p:cNvPicPr preferRelativeResize="0"/>
          <p:nvPr/>
        </p:nvPicPr>
        <p:blipFill rotWithShape="1">
          <a:blip r:embed="rId4">
            <a:alphaModFix/>
          </a:blip>
          <a:srcRect b="13714" l="0" r="0" t="13489"/>
          <a:stretch/>
        </p:blipFill>
        <p:spPr>
          <a:xfrm>
            <a:off x="3143250" y="1709288"/>
            <a:ext cx="2857500" cy="4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data and platforms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311700" y="752426"/>
            <a:ext cx="8520600" cy="42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NCBI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https://www.ncbi.nlm.nih.gov/sra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Illumina basespace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https://basespace.illumina.com/home/index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Google genomics cloud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https://console.cloud.google.com/genomics/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Genome In A Bottle (GIAB)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http://jimb.stanford.edu/giab/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REPOSITIVE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https://discover.repositive.io/datasets/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GDC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https://portal.gdc.cancer.gov/</a:t>
            </a:r>
            <a:r>
              <a:rPr lang="en" sz="1800"/>
              <a:t>)</a:t>
            </a:r>
            <a:endParaRPr sz="1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/>
              <a:t>Seven Bridges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https://igor.sbgenomics.com/</a:t>
            </a:r>
            <a:r>
              <a:rPr lang="en" sz="1800"/>
              <a:t>)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NCBI SRA portal</a:t>
            </a:r>
            <a:endParaRPr/>
          </a:p>
        </p:txBody>
      </p:sp>
      <p:sp>
        <p:nvSpPr>
          <p:cNvPr id="316" name="Google Shape;316;p4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 rotWithShape="1">
          <a:blip r:embed="rId3">
            <a:alphaModFix/>
          </a:blip>
          <a:srcRect b="5083" l="0" r="0" t="3650"/>
          <a:stretch/>
        </p:blipFill>
        <p:spPr>
          <a:xfrm>
            <a:off x="0" y="684325"/>
            <a:ext cx="9144000" cy="46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High-throughput Sequencing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23876"/>
            <a:ext cx="8520600" cy="41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High-throughput:</a:t>
            </a:r>
            <a:r>
              <a:rPr lang="en" sz="2400"/>
              <a:t> many nucleotides very quickly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Sequencing:</a:t>
            </a:r>
            <a:r>
              <a:rPr lang="en" sz="2400"/>
              <a:t> determine the linear sequence of nucleotides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biochemical or biophysical approaches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Current technologies vary by: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Number of individual sequences generated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Length of sequences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Confidence in sequences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Illumina BaseSpace</a:t>
            </a:r>
            <a:endParaRPr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 b="5369" l="0" r="0" t="3473"/>
          <a:stretch/>
        </p:blipFill>
        <p:spPr>
          <a:xfrm>
            <a:off x="0" y="605400"/>
            <a:ext cx="9144000" cy="468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Generation Sequencing: PacBio</a:t>
            </a:r>
            <a:endParaRPr/>
          </a:p>
        </p:txBody>
      </p:sp>
      <p:sp>
        <p:nvSpPr>
          <p:cNvPr id="332" name="Google Shape;33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43"/>
          <p:cNvSpPr txBox="1"/>
          <p:nvPr>
            <p:ph idx="1" type="body"/>
          </p:nvPr>
        </p:nvSpPr>
        <p:spPr>
          <a:xfrm>
            <a:off x="311700" y="764706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Pacific Biosciences (PacBio)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“Long read”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“Single molecule”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SMRT</a:t>
            </a:r>
            <a:endParaRPr sz="2400"/>
          </a:p>
        </p:txBody>
      </p:sp>
      <p:pic>
        <p:nvPicPr>
          <p:cNvPr id="334" name="Google Shape;334;p43"/>
          <p:cNvPicPr preferRelativeResize="0"/>
          <p:nvPr/>
        </p:nvPicPr>
        <p:blipFill rotWithShape="1">
          <a:blip r:embed="rId3">
            <a:alphaModFix/>
          </a:blip>
          <a:srcRect b="0" l="25684" r="23736" t="0"/>
          <a:stretch/>
        </p:blipFill>
        <p:spPr>
          <a:xfrm>
            <a:off x="1589850" y="2838175"/>
            <a:ext cx="1496250" cy="22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175" y="1167679"/>
            <a:ext cx="3902025" cy="33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Gen Sequencing: Oxford Nanopore</a:t>
            </a:r>
            <a:endParaRPr/>
          </a:p>
        </p:txBody>
      </p:sp>
      <p:sp>
        <p:nvSpPr>
          <p:cNvPr id="341" name="Google Shape;341;p44"/>
          <p:cNvSpPr txBox="1"/>
          <p:nvPr>
            <p:ph idx="1" type="body"/>
          </p:nvPr>
        </p:nvSpPr>
        <p:spPr>
          <a:xfrm>
            <a:off x="311700" y="764706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“Real time single molecule”</a:t>
            </a:r>
            <a:endParaRPr sz="2400"/>
          </a:p>
        </p:txBody>
      </p:sp>
      <p:sp>
        <p:nvSpPr>
          <p:cNvPr id="342" name="Google Shape;34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3" name="Google Shape;3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9550"/>
            <a:ext cx="4846300" cy="31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4"/>
          <p:cNvPicPr preferRelativeResize="0"/>
          <p:nvPr/>
        </p:nvPicPr>
        <p:blipFill rotWithShape="1">
          <a:blip r:embed="rId4">
            <a:alphaModFix/>
          </a:blip>
          <a:srcRect b="0" l="0" r="57905" t="0"/>
          <a:stretch/>
        </p:blipFill>
        <p:spPr>
          <a:xfrm>
            <a:off x="5395800" y="764700"/>
            <a:ext cx="2982474" cy="39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 txBox="1"/>
          <p:nvPr/>
        </p:nvSpPr>
        <p:spPr>
          <a:xfrm>
            <a:off x="4912000" y="4750125"/>
            <a:ext cx="395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https://www.youtube.com/watch?v=GUb1TZvMWsw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NGS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398475" y="4871125"/>
            <a:ext cx="6490800" cy="261900"/>
          </a:xfrm>
          <a:prstGeom prst="rect">
            <a:avLst/>
          </a:prstGeom>
          <a:solidFill>
            <a:srgbClr val="9E9E9E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Surya Saha, Boyce Thompson Institute, Ithaca, NY (BTI plant bioinformatics course)</a:t>
            </a:r>
            <a:endParaRPr sz="12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00" y="658225"/>
            <a:ext cx="8074151" cy="42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Sequencing machines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923876"/>
            <a:ext cx="85206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Expensive to purchase (hundreds of thousands $USD)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Expensive to operate (e.g. reagents, flow cells)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You can sequence your genome at 30X depth for &lt;$1000 USD.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25" y="2854101"/>
            <a:ext cx="1727454" cy="169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556" y="2960305"/>
            <a:ext cx="2075184" cy="148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2761" y="2790349"/>
            <a:ext cx="2508672" cy="18222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479750" y="2346075"/>
            <a:ext cx="111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Roche 454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366700" y="2346075"/>
            <a:ext cx="136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Ion Torrent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443825" y="2346075"/>
            <a:ext cx="233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Illumina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HiSeq 2500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419" y="2739662"/>
            <a:ext cx="1923569" cy="19235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7"/>
          <p:cNvSpPr txBox="1"/>
          <p:nvPr/>
        </p:nvSpPr>
        <p:spPr>
          <a:xfrm>
            <a:off x="6758388" y="2346075"/>
            <a:ext cx="233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Illumina NovaSeq 6000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12249"/>
          <a:stretch/>
        </p:blipFill>
        <p:spPr>
          <a:xfrm>
            <a:off x="1317925" y="605400"/>
            <a:ext cx="6614601" cy="436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0" y="4862825"/>
            <a:ext cx="9144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Alex Sanchez, Statistics and Bioinformatics Research Group, Statistics Department, Universitat de Barcelona</a:t>
            </a:r>
            <a:endParaRPr sz="1200"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16254" l="0" r="0" t="16469"/>
          <a:stretch/>
        </p:blipFill>
        <p:spPr>
          <a:xfrm>
            <a:off x="939375" y="605400"/>
            <a:ext cx="7574025" cy="38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24825" y="4516175"/>
            <a:ext cx="8263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Quail, Michael A., et al. "A tale of three next generation sequencing platforms: comparison of Ion Torrent, Pacific Biosciences and Illumina MiSeq sequencers."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BMC genomics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13.1 (2012): 341.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Illumina Sequencing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common </a:t>
            </a:r>
            <a:r>
              <a:rPr lang="en"/>
              <a:t>sequencing technology today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Sequences any DNA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Sequencing by synthesis method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Sequences (</a:t>
            </a:r>
            <a:r>
              <a:rPr b="1" lang="en"/>
              <a:t>reads</a:t>
            </a:r>
            <a:r>
              <a:rPr lang="en"/>
              <a:t>) are short (&lt;300bp)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2 gigabases - 6 terabases per run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Hours to days to complete one run</a:t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Illumina Sequencing Process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4484277"/>
            <a:ext cx="85206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https://www.youtube.com/watch?v=fCd6B5HRaZ8</a:t>
            </a:r>
            <a:endParaRPr sz="1800"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xplore the Illumina workflow, including sequencing by synthesis (SBS) technology, in 3-dimensional detail. Go from sample preparation, to cluster generation, to sequencing on a system flow cell with the proprietary SBS process, through to data analysis on the BaseSpace® Sequence Hub.  &#10;&#10;Want more details? Download an introduction to Illumina next-generation sequencing technology for an in-depth look at SBS chemistry.  https://www.illumina.com/content/dam/illumina-marketing/documents/products/illumina_sequencing_introduction.pdf&#10;&#10;Want to see the science behind Noninvasive Prenatal Testing (NIPT)?  Watch the new video:  https://youtu.be/l3gOoZ60Gqo&#10;&#10;For more information on the applications and advantages of SBS technology, visit https://www.illumina.com/technology/next-generation-sequencing/sequencing-technology.html&#10;&#10;Drill down further with this Technology Spotlight on Illumina Sequencing Technology  https://www.illumina.com/documents/products/techspotlights/techspotlight_sequencing.pdf&#10;&#10;Review historic milestones in the development of Illumina next-generation sequencing genetic sequencing technologies. https://www.illumina.com/technology/next-generation-sequencing/solexa-technology.html&#10;&#10;A global genomics leader, Illumina provides comprehensive next-generation sequencing solutions to the research, clinical, and applied markets. Illumina technology is responsible for generating more than 90% of the world’s sequencing data.* Through collaborative innovation, Illumina is fueling groundbreaking advancements in oncology, reproductive health, genetic disease, microbiology, agriculture, forensic science, and beyond.&#10;*Data calculations on file. Illumina, Inc., 2015.&#10;&#10;Subscribe to the Illumina video channel http://www.youtube.com/subscription_center?add_user=IlluminaInc&#10; &#10;View customer spotlight videos&#10;https://www.youtube.com/playlist?list=PLKRu7cmBQlajfheLzgbI4S7xBn7IDbt79&#10; &#10;View Illumina webinars&#10;https://www.youtube.com/playlist?list=PLKRu7cmBQlahpXlnrrXlQw9itVJ8yHwUZ&#10; &#10;View Illumina product videos&#10;https://www.youtube.com/playlist?list=PLKRu7cmBQlaj6YuZmkfxZcT9twqDgP2Xd&#10; &#10;View Illumina support videos&#10;https://www.youtube.com/playlist?list=PLKRu7cmBQlajbm2KGsICWb-JOnusJfYvM" id="124" name="Google Shape;124;p21" title="Illumina Sequencing by Synthesi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3100" y="654949"/>
            <a:ext cx="52578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