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Medium"/>
      <p:regular r:id="rId35"/>
      <p:bold r:id="rId36"/>
      <p:italic r:id="rId37"/>
      <p:boldItalic r:id="rId38"/>
    </p:embeddedFont>
    <p:embeddedFont>
      <p:font typeface="Roboto"/>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EAFAB4D-D709-44B3-A6E3-8AA3A1049B02}">
  <a:tblStyle styleId="{FEAFAB4D-D709-44B3-A6E3-8AA3A1049B0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Medium-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Medium-italic.fntdata"/><Relationship Id="rId14" Type="http://schemas.openxmlformats.org/officeDocument/2006/relationships/slide" Target="slides/slide9.xml"/><Relationship Id="rId36" Type="http://schemas.openxmlformats.org/officeDocument/2006/relationships/font" Target="fonts/RobotoMedium-bold.fntdata"/><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font" Target="fonts/Roboto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1pPr>
            <a:lvl2pPr indent="-298450" lvl="1" marL="914400" marR="0" rtl="0" algn="l">
              <a:lnSpc>
                <a:spcPct val="100000"/>
              </a:lnSpc>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2pPr>
            <a:lvl3pPr indent="-298450" lvl="2" marL="1371600" marR="0" rtl="0" algn="l">
              <a:lnSpc>
                <a:spcPct val="100000"/>
              </a:lnSpc>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lnSpc>
                <a:spcPct val="100000"/>
              </a:lnSpc>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100000"/>
              </a:lnSpc>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lnSpc>
                <a:spcPct val="100000"/>
              </a:lnSpc>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lnSpc>
                <a:spcPct val="100000"/>
              </a:lnSpc>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lnSpc>
                <a:spcPct val="100000"/>
              </a:lnSpc>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lnSpc>
                <a:spcPct val="100000"/>
              </a:lnSpc>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There’s a lot of information here presented in a way that makes sense to humans</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Once you get used to how the information is presented, it starts to make sense to you</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tracks there are just the ones they had in the tutorial. You can add any bam, bed, etc. track from any experiment as long as it is mapped to the same reference</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There’s different phenomena kind of peppered in here as well. Different color SNPs corresponding to different nucleotides relative to the reference. The purple “I” looking character which shows insertions. You can look at the coverage histogram to determine whether a SNP is homozygous or heterozygous</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You can zoom in and out, navigate within a local regions by dragging, input a new region of your choice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There’s a lot of information here presented in a way that makes sense to humans</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Once you get used to how the information is presented, it starts to make sense to you</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tracks there are just the ones they had in the tutorial. You can add any bam, bed, etc. track from any experiment as long as it is mapped to the same reference</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There’s different phenomena kind of peppered in here as well. Different color SNPs corresponding to different nucleotides relative to the reference. The purple “I” looking character which shows insertions. You can look at the coverage histogram to determine whether a SNP is homozygous or heterozygous</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You can zoom in and out, navigate within a local regions by dragging, input a new region of your choice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Here we see things that the aligner thought were insertions or deletions in this homopolymer region</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We see a concordance of GC content with coverage.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Those white color reads interspersed with the grey reads are low mapping quality because they map to multiple regions in the genome equally well. They cannot be uniquely mapped and are therefore assigned a low mapping quality (hover over individual reads to inspect the MAPQ scores)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That’s our very own David Jenkins</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As you get more used to looking at your alignment tracks, you’re going to start wanting to implement some of these automated tasks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Oldies but goodies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UCSC genome browser is a “site that contains the reference sequence and working draft assemblies for a large collection of genomes”</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genome browser itself is just one of many utilities of the genome.ucsc website</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Other utilities of potential interest:</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Table browser – annotations with many different options for formatting. Made to order. Endlessly useful</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This is first screen you hit on the genome.ucsc.edu website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Everything from Human to the Ebola virus</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All human references from hg16 to hg19 (and hg38)</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Shown here is the human reference genome (hg38) on some random window on chromosome 1.</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You can see how similar it is to the IGV interface that you’re used to:</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At the top, you have your navigation options, and zoom</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You have the window you’re currently in, how many bases long it is, and a search bar where you can query the location of something you might be interested in (genes, different genome positions etc.)</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There’s a schematic representation for where you are within the chromosome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This is a screenshot of when you scroll down on the genome browser page. There’s a vast collection of annotation tracks that are readily available and quick to load onto the reference you’re browsing.</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If you remember from when you were loading in annotations from a server using IGV, there wasn’t nearly as vast a collection of annotations available.</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Each of the above categories has many, many tracks that can be layered on to the reference you’re looking at. You can select or hide as many of them as you like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Other labs might host their data somewhere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 bit of a pain to set up for the first time, but the upkeep is easy and you can script ways to generate these files pretty easily as part of your analysis pipelines</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All the “usual suspect” formats are supported as well. You can actually use IGV and UCSC pretty interchangeably if you run them locally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chemeClr val="dk1"/>
              </a:buClr>
              <a:buSzPts val="1100"/>
              <a:buFont typeface="Arial"/>
              <a:buChar char="●"/>
            </a:pPr>
            <a:r>
              <a:rPr lang="en"/>
              <a:t>BLAT = BLAST-like alignment too. It is very quick but requires exact or nearly-exact matches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ee8cd16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ee8cd16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 guess mapquest is the equivalent to just receiving a set of coordinates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What’s better? Handing your boss a list of SNPs or showing them a few examples of the SNPs and comparing them visually to other genomic loci?</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Ward et al. (2013) – Latent regulatory potential of human-specific repetitive elements</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TE – transposable element. Encompasses several classes of human genetic elements with viral origin. These elements have integrated into our genome and settled over time</a:t>
            </a:r>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For sequence visualization, there’s not really any important theory to go through (unless you’re interested in how coverage is calculated and stuff like that)</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These browsers are TOOLS. You get to know how to use a tool by taking it out for a spin. It’s really the best way to familiarize yourself with something completely new</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That’s why I had you do the tutorial ahead of time.</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Much better than having me up here trying to lead a live demo or just drone on about certain examples without you having seen them before</a:t>
            </a:r>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We can also take the time now to clarify anything that may not have been clear in the tutorial. Some of the instructions were indeed lacking.</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680018"/>
              </a:buClr>
              <a:buSzPts val="5200"/>
              <a:buFont typeface="Roboto"/>
              <a:buNone/>
              <a:defRPr b="1" i="0" sz="5200" u="none" cap="none" strike="noStrike">
                <a:solidFill>
                  <a:srgbClr val="680018"/>
                </a:solidFill>
                <a:latin typeface="Roboto"/>
                <a:ea typeface="Roboto"/>
                <a:cs typeface="Roboto"/>
                <a:sym typeface="Roboto"/>
              </a:defRPr>
            </a:lvl1pPr>
            <a:lvl2pPr lvl="1" algn="ctr">
              <a:lnSpc>
                <a:spcPct val="100000"/>
              </a:lnSpc>
              <a:spcBef>
                <a:spcPts val="0"/>
              </a:spcBef>
              <a:spcAft>
                <a:spcPts val="0"/>
              </a:spcAft>
              <a:buClr>
                <a:schemeClr val="dk1"/>
              </a:buClr>
              <a:buSzPts val="5200"/>
              <a:buFont typeface="Arial"/>
              <a:buNone/>
              <a:defRPr sz="5200">
                <a:solidFill>
                  <a:schemeClr val="dk1"/>
                </a:solidFill>
              </a:defRPr>
            </a:lvl2pPr>
            <a:lvl3pPr lvl="2" algn="ctr">
              <a:lnSpc>
                <a:spcPct val="100000"/>
              </a:lnSpc>
              <a:spcBef>
                <a:spcPts val="0"/>
              </a:spcBef>
              <a:spcAft>
                <a:spcPts val="0"/>
              </a:spcAft>
              <a:buClr>
                <a:schemeClr val="dk1"/>
              </a:buClr>
              <a:buSzPts val="5200"/>
              <a:buFont typeface="Arial"/>
              <a:buNone/>
              <a:defRPr sz="5200">
                <a:solidFill>
                  <a:schemeClr val="dk1"/>
                </a:solidFill>
              </a:defRPr>
            </a:lvl3pPr>
            <a:lvl4pPr lvl="3" algn="ctr">
              <a:lnSpc>
                <a:spcPct val="100000"/>
              </a:lnSpc>
              <a:spcBef>
                <a:spcPts val="0"/>
              </a:spcBef>
              <a:spcAft>
                <a:spcPts val="0"/>
              </a:spcAft>
              <a:buClr>
                <a:schemeClr val="dk1"/>
              </a:buClr>
              <a:buSzPts val="5200"/>
              <a:buFont typeface="Arial"/>
              <a:buNone/>
              <a:defRPr sz="5200">
                <a:solidFill>
                  <a:schemeClr val="dk1"/>
                </a:solidFill>
              </a:defRPr>
            </a:lvl4pPr>
            <a:lvl5pPr lvl="4" algn="ctr">
              <a:lnSpc>
                <a:spcPct val="100000"/>
              </a:lnSpc>
              <a:spcBef>
                <a:spcPts val="0"/>
              </a:spcBef>
              <a:spcAft>
                <a:spcPts val="0"/>
              </a:spcAft>
              <a:buClr>
                <a:schemeClr val="dk1"/>
              </a:buClr>
              <a:buSzPts val="5200"/>
              <a:buFont typeface="Arial"/>
              <a:buNone/>
              <a:defRPr sz="5200">
                <a:solidFill>
                  <a:schemeClr val="dk1"/>
                </a:solidFill>
              </a:defRPr>
            </a:lvl5pPr>
            <a:lvl6pPr lvl="5" algn="ctr">
              <a:lnSpc>
                <a:spcPct val="100000"/>
              </a:lnSpc>
              <a:spcBef>
                <a:spcPts val="0"/>
              </a:spcBef>
              <a:spcAft>
                <a:spcPts val="0"/>
              </a:spcAft>
              <a:buClr>
                <a:schemeClr val="dk1"/>
              </a:buClr>
              <a:buSzPts val="5200"/>
              <a:buFont typeface="Arial"/>
              <a:buNone/>
              <a:defRPr sz="5200">
                <a:solidFill>
                  <a:schemeClr val="dk1"/>
                </a:solidFill>
              </a:defRPr>
            </a:lvl6pPr>
            <a:lvl7pPr lvl="6" algn="ctr">
              <a:lnSpc>
                <a:spcPct val="100000"/>
              </a:lnSpc>
              <a:spcBef>
                <a:spcPts val="0"/>
              </a:spcBef>
              <a:spcAft>
                <a:spcPts val="0"/>
              </a:spcAft>
              <a:buClr>
                <a:schemeClr val="dk1"/>
              </a:buClr>
              <a:buSzPts val="5200"/>
              <a:buFont typeface="Arial"/>
              <a:buNone/>
              <a:defRPr sz="5200">
                <a:solidFill>
                  <a:schemeClr val="dk1"/>
                </a:solidFill>
              </a:defRPr>
            </a:lvl7pPr>
            <a:lvl8pPr lvl="7" algn="ctr">
              <a:lnSpc>
                <a:spcPct val="100000"/>
              </a:lnSpc>
              <a:spcBef>
                <a:spcPts val="0"/>
              </a:spcBef>
              <a:spcAft>
                <a:spcPts val="0"/>
              </a:spcAft>
              <a:buClr>
                <a:schemeClr val="dk1"/>
              </a:buClr>
              <a:buSzPts val="5200"/>
              <a:buFont typeface="Arial"/>
              <a:buNone/>
              <a:defRPr sz="5200">
                <a:solidFill>
                  <a:schemeClr val="dk1"/>
                </a:solidFill>
              </a:defRPr>
            </a:lvl8pPr>
            <a:lvl9pPr lvl="8" algn="ctr">
              <a:lnSpc>
                <a:spcPct val="100000"/>
              </a:lnSpc>
              <a:spcBef>
                <a:spcPts val="0"/>
              </a:spcBef>
              <a:spcAft>
                <a:spcPts val="0"/>
              </a:spcAft>
              <a:buClr>
                <a:schemeClr val="dk1"/>
              </a:buClr>
              <a:buSzPts val="5200"/>
              <a:buFont typeface="Arial"/>
              <a:buNone/>
              <a:defRPr sz="5200">
                <a:solidFill>
                  <a:schemeClr val="dk1"/>
                </a:solidFil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100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1pPr>
            <a:lvl2pPr lvl="1" marR="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2pPr>
            <a:lvl3pPr lvl="2" marR="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3pPr>
            <a:lvl4pPr lvl="3" marR="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4pPr>
            <a:lvl5pPr lvl="4" marR="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5pPr>
            <a:lvl6pPr lvl="5" marR="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6pPr>
            <a:lvl7pPr lvl="6" marR="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7pPr>
            <a:lvl8pPr lvl="7" marR="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8pPr>
            <a:lvl9pPr lvl="8" marR="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0" y="0"/>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0" y="5056744"/>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lnSpc>
                <a:spcPct val="100000"/>
              </a:lnSpc>
              <a:spcBef>
                <a:spcPts val="0"/>
              </a:spcBef>
              <a:spcAft>
                <a:spcPts val="0"/>
              </a:spcAft>
              <a:buClr>
                <a:schemeClr val="dk1"/>
              </a:buClr>
              <a:buSzPts val="2800"/>
              <a:buFont typeface="Arial"/>
              <a:buNone/>
              <a:defRPr sz="2800">
                <a:solidFill>
                  <a:schemeClr val="dk1"/>
                </a:solidFill>
              </a:defRPr>
            </a:lvl2pPr>
            <a:lvl3pPr lvl="2" algn="ctr">
              <a:lnSpc>
                <a:spcPct val="100000"/>
              </a:lnSpc>
              <a:spcBef>
                <a:spcPts val="0"/>
              </a:spcBef>
              <a:spcAft>
                <a:spcPts val="0"/>
              </a:spcAft>
              <a:buClr>
                <a:schemeClr val="dk1"/>
              </a:buClr>
              <a:buSzPts val="2800"/>
              <a:buFont typeface="Arial"/>
              <a:buNone/>
              <a:defRPr sz="2800">
                <a:solidFill>
                  <a:schemeClr val="dk1"/>
                </a:solidFill>
              </a:defRPr>
            </a:lvl3pPr>
            <a:lvl4pPr lvl="3" algn="ctr">
              <a:lnSpc>
                <a:spcPct val="100000"/>
              </a:lnSpc>
              <a:spcBef>
                <a:spcPts val="0"/>
              </a:spcBef>
              <a:spcAft>
                <a:spcPts val="0"/>
              </a:spcAft>
              <a:buClr>
                <a:schemeClr val="dk1"/>
              </a:buClr>
              <a:buSzPts val="2800"/>
              <a:buFont typeface="Arial"/>
              <a:buNone/>
              <a:defRPr sz="2800">
                <a:solidFill>
                  <a:schemeClr val="dk1"/>
                </a:solidFill>
              </a:defRPr>
            </a:lvl4pPr>
            <a:lvl5pPr lvl="4" algn="ctr">
              <a:lnSpc>
                <a:spcPct val="100000"/>
              </a:lnSpc>
              <a:spcBef>
                <a:spcPts val="0"/>
              </a:spcBef>
              <a:spcAft>
                <a:spcPts val="0"/>
              </a:spcAft>
              <a:buClr>
                <a:schemeClr val="dk1"/>
              </a:buClr>
              <a:buSzPts val="2800"/>
              <a:buFont typeface="Arial"/>
              <a:buNone/>
              <a:defRPr sz="2800">
                <a:solidFill>
                  <a:schemeClr val="dk1"/>
                </a:solidFill>
              </a:defRPr>
            </a:lvl5pPr>
            <a:lvl6pPr lvl="5" algn="ctr">
              <a:lnSpc>
                <a:spcPct val="100000"/>
              </a:lnSpc>
              <a:spcBef>
                <a:spcPts val="0"/>
              </a:spcBef>
              <a:spcAft>
                <a:spcPts val="0"/>
              </a:spcAft>
              <a:buClr>
                <a:schemeClr val="dk1"/>
              </a:buClr>
              <a:buSzPts val="2800"/>
              <a:buFont typeface="Arial"/>
              <a:buNone/>
              <a:defRPr sz="2800">
                <a:solidFill>
                  <a:schemeClr val="dk1"/>
                </a:solidFill>
              </a:defRPr>
            </a:lvl6pPr>
            <a:lvl7pPr lvl="6" algn="ctr">
              <a:lnSpc>
                <a:spcPct val="100000"/>
              </a:lnSpc>
              <a:spcBef>
                <a:spcPts val="0"/>
              </a:spcBef>
              <a:spcAft>
                <a:spcPts val="0"/>
              </a:spcAft>
              <a:buClr>
                <a:schemeClr val="dk1"/>
              </a:buClr>
              <a:buSzPts val="2800"/>
              <a:buFont typeface="Arial"/>
              <a:buNone/>
              <a:defRPr sz="2800">
                <a:solidFill>
                  <a:schemeClr val="dk1"/>
                </a:solidFill>
              </a:defRPr>
            </a:lvl7pPr>
            <a:lvl8pPr lvl="7" algn="ctr">
              <a:lnSpc>
                <a:spcPct val="100000"/>
              </a:lnSpc>
              <a:spcBef>
                <a:spcPts val="0"/>
              </a:spcBef>
              <a:spcAft>
                <a:spcPts val="0"/>
              </a:spcAft>
              <a:buClr>
                <a:schemeClr val="dk1"/>
              </a:buClr>
              <a:buSzPts val="2800"/>
              <a:buFont typeface="Arial"/>
              <a:buNone/>
              <a:defRPr sz="2800">
                <a:solidFill>
                  <a:schemeClr val="dk1"/>
                </a:solidFill>
              </a:defRPr>
            </a:lvl8pPr>
            <a:lvl9pPr lvl="8" algn="ctr">
              <a:lnSpc>
                <a:spcPct val="100000"/>
              </a:lnSpc>
              <a:spcBef>
                <a:spcPts val="0"/>
              </a:spcBef>
              <a:spcAft>
                <a:spcPts val="0"/>
              </a:spcAft>
              <a:buClr>
                <a:schemeClr val="dk1"/>
              </a:buClr>
              <a:buSzPts val="2800"/>
              <a:buFont typeface="Arial"/>
              <a:buNone/>
              <a:defRPr sz="2800">
                <a:solidFill>
                  <a:schemeClr val="dk1"/>
                </a:solidFill>
              </a:defRPr>
            </a:lvl9pPr>
          </a:lstStyle>
          <a:p/>
        </p:txBody>
      </p:sp>
      <p:sp>
        <p:nvSpPr>
          <p:cNvPr id="17" name="Google Shape;17;p3"/>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lvl1pPr indent="-419100" lvl="0" marL="457200" marR="0" algn="l">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algn="l">
              <a:lnSpc>
                <a:spcPct val="115000"/>
              </a:lnSpc>
              <a:spcBef>
                <a:spcPts val="24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algn="l">
              <a:lnSpc>
                <a:spcPct val="115000"/>
              </a:lnSpc>
              <a:spcBef>
                <a:spcPts val="24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algn="l">
              <a:lnSpc>
                <a:spcPct val="115000"/>
              </a:lnSpc>
              <a:spcBef>
                <a:spcPts val="2400"/>
              </a:spcBef>
              <a:spcAft>
                <a:spcPts val="24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19" name="Shape 19"/>
        <p:cNvGrpSpPr/>
        <p:nvPr/>
      </p:nvGrpSpPr>
      <p:grpSpPr>
        <a:xfrm>
          <a:off x="0" y="0"/>
          <a:ext cx="0" cy="0"/>
          <a:chOff x="0" y="0"/>
          <a:chExt cx="0" cy="0"/>
        </a:xfrm>
      </p:grpSpPr>
      <p:sp>
        <p:nvSpPr>
          <p:cNvPr id="20" name="Google Shape;20;p4"/>
          <p:cNvSpPr txBox="1"/>
          <p:nvPr>
            <p:ph type="title"/>
          </p:nvPr>
        </p:nvSpPr>
        <p:spPr>
          <a:xfrm>
            <a:off x="790325" y="526388"/>
            <a:ext cx="7563300" cy="4090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680018"/>
              </a:buClr>
              <a:buSzPts val="4800"/>
              <a:buFont typeface="Roboto Medium"/>
              <a:buNone/>
              <a:defRPr b="0" i="0" sz="4800" u="none" cap="none" strike="noStrike">
                <a:solidFill>
                  <a:srgbClr val="680018"/>
                </a:solidFill>
                <a:latin typeface="Roboto Medium"/>
                <a:ea typeface="Roboto Medium"/>
                <a:cs typeface="Roboto Medium"/>
                <a:sym typeface="Roboto Medium"/>
              </a:defRPr>
            </a:lvl1pPr>
            <a:lvl2pPr lvl="1" algn="ctr">
              <a:lnSpc>
                <a:spcPct val="100000"/>
              </a:lnSpc>
              <a:spcBef>
                <a:spcPts val="0"/>
              </a:spcBef>
              <a:spcAft>
                <a:spcPts val="0"/>
              </a:spcAft>
              <a:buClr>
                <a:schemeClr val="dk1"/>
              </a:buClr>
              <a:buSzPts val="4800"/>
              <a:buFont typeface="Arial"/>
              <a:buNone/>
              <a:defRPr sz="4800">
                <a:solidFill>
                  <a:schemeClr val="dk1"/>
                </a:solidFill>
              </a:defRPr>
            </a:lvl2pPr>
            <a:lvl3pPr lvl="2" algn="ctr">
              <a:lnSpc>
                <a:spcPct val="100000"/>
              </a:lnSpc>
              <a:spcBef>
                <a:spcPts val="0"/>
              </a:spcBef>
              <a:spcAft>
                <a:spcPts val="0"/>
              </a:spcAft>
              <a:buClr>
                <a:schemeClr val="dk1"/>
              </a:buClr>
              <a:buSzPts val="4800"/>
              <a:buFont typeface="Arial"/>
              <a:buNone/>
              <a:defRPr sz="4800">
                <a:solidFill>
                  <a:schemeClr val="dk1"/>
                </a:solidFill>
              </a:defRPr>
            </a:lvl3pPr>
            <a:lvl4pPr lvl="3" algn="ctr">
              <a:lnSpc>
                <a:spcPct val="100000"/>
              </a:lnSpc>
              <a:spcBef>
                <a:spcPts val="0"/>
              </a:spcBef>
              <a:spcAft>
                <a:spcPts val="0"/>
              </a:spcAft>
              <a:buClr>
                <a:schemeClr val="dk1"/>
              </a:buClr>
              <a:buSzPts val="4800"/>
              <a:buFont typeface="Arial"/>
              <a:buNone/>
              <a:defRPr sz="4800">
                <a:solidFill>
                  <a:schemeClr val="dk1"/>
                </a:solidFill>
              </a:defRPr>
            </a:lvl4pPr>
            <a:lvl5pPr lvl="4" algn="ctr">
              <a:lnSpc>
                <a:spcPct val="100000"/>
              </a:lnSpc>
              <a:spcBef>
                <a:spcPts val="0"/>
              </a:spcBef>
              <a:spcAft>
                <a:spcPts val="0"/>
              </a:spcAft>
              <a:buClr>
                <a:schemeClr val="dk1"/>
              </a:buClr>
              <a:buSzPts val="4800"/>
              <a:buFont typeface="Arial"/>
              <a:buNone/>
              <a:defRPr sz="4800">
                <a:solidFill>
                  <a:schemeClr val="dk1"/>
                </a:solidFill>
              </a:defRPr>
            </a:lvl5pPr>
            <a:lvl6pPr lvl="5" algn="ctr">
              <a:lnSpc>
                <a:spcPct val="100000"/>
              </a:lnSpc>
              <a:spcBef>
                <a:spcPts val="0"/>
              </a:spcBef>
              <a:spcAft>
                <a:spcPts val="0"/>
              </a:spcAft>
              <a:buClr>
                <a:schemeClr val="dk1"/>
              </a:buClr>
              <a:buSzPts val="4800"/>
              <a:buFont typeface="Arial"/>
              <a:buNone/>
              <a:defRPr sz="4800">
                <a:solidFill>
                  <a:schemeClr val="dk1"/>
                </a:solidFill>
              </a:defRPr>
            </a:lvl6pPr>
            <a:lvl7pPr lvl="6" algn="ctr">
              <a:lnSpc>
                <a:spcPct val="100000"/>
              </a:lnSpc>
              <a:spcBef>
                <a:spcPts val="0"/>
              </a:spcBef>
              <a:spcAft>
                <a:spcPts val="0"/>
              </a:spcAft>
              <a:buClr>
                <a:schemeClr val="dk1"/>
              </a:buClr>
              <a:buSzPts val="4800"/>
              <a:buFont typeface="Arial"/>
              <a:buNone/>
              <a:defRPr sz="4800">
                <a:solidFill>
                  <a:schemeClr val="dk1"/>
                </a:solidFill>
              </a:defRPr>
            </a:lvl7pPr>
            <a:lvl8pPr lvl="7" algn="ctr">
              <a:lnSpc>
                <a:spcPct val="100000"/>
              </a:lnSpc>
              <a:spcBef>
                <a:spcPts val="0"/>
              </a:spcBef>
              <a:spcAft>
                <a:spcPts val="0"/>
              </a:spcAft>
              <a:buClr>
                <a:schemeClr val="dk1"/>
              </a:buClr>
              <a:buSzPts val="4800"/>
              <a:buFont typeface="Arial"/>
              <a:buNone/>
              <a:defRPr sz="4800">
                <a:solidFill>
                  <a:schemeClr val="dk1"/>
                </a:solidFill>
              </a:defRPr>
            </a:lvl8pPr>
            <a:lvl9pPr lvl="8" algn="ctr">
              <a:lnSpc>
                <a:spcPct val="100000"/>
              </a:lnSpc>
              <a:spcBef>
                <a:spcPts val="0"/>
              </a:spcBef>
              <a:spcAft>
                <a:spcPts val="0"/>
              </a:spcAft>
              <a:buClr>
                <a:schemeClr val="dk1"/>
              </a:buClr>
              <a:buSzPts val="4800"/>
              <a:buFont typeface="Arial"/>
              <a:buNone/>
              <a:defRPr sz="4800">
                <a:solidFill>
                  <a:schemeClr val="dk1"/>
                </a:solidFill>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lt2"/>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lnSpc>
                <a:spcPct val="100000"/>
              </a:lnSpc>
              <a:spcBef>
                <a:spcPts val="0"/>
              </a:spcBef>
              <a:spcAft>
                <a:spcPts val="0"/>
              </a:spcAft>
              <a:buClr>
                <a:schemeClr val="dk1"/>
              </a:buClr>
              <a:buSzPts val="3600"/>
              <a:buFont typeface="Arial"/>
              <a:buNone/>
              <a:defRPr sz="3600">
                <a:solidFill>
                  <a:schemeClr val="dk1"/>
                </a:solidFill>
              </a:defRPr>
            </a:lvl2pPr>
            <a:lvl3pPr lvl="2" algn="ctr">
              <a:lnSpc>
                <a:spcPct val="100000"/>
              </a:lnSpc>
              <a:spcBef>
                <a:spcPts val="0"/>
              </a:spcBef>
              <a:spcAft>
                <a:spcPts val="0"/>
              </a:spcAft>
              <a:buClr>
                <a:schemeClr val="dk1"/>
              </a:buClr>
              <a:buSzPts val="3600"/>
              <a:buFont typeface="Arial"/>
              <a:buNone/>
              <a:defRPr sz="3600">
                <a:solidFill>
                  <a:schemeClr val="dk1"/>
                </a:solidFill>
              </a:defRPr>
            </a:lvl3pPr>
            <a:lvl4pPr lvl="3" algn="ctr">
              <a:lnSpc>
                <a:spcPct val="100000"/>
              </a:lnSpc>
              <a:spcBef>
                <a:spcPts val="0"/>
              </a:spcBef>
              <a:spcAft>
                <a:spcPts val="0"/>
              </a:spcAft>
              <a:buClr>
                <a:schemeClr val="dk1"/>
              </a:buClr>
              <a:buSzPts val="3600"/>
              <a:buFont typeface="Arial"/>
              <a:buNone/>
              <a:defRPr sz="3600">
                <a:solidFill>
                  <a:schemeClr val="dk1"/>
                </a:solidFill>
              </a:defRPr>
            </a:lvl4pPr>
            <a:lvl5pPr lvl="4" algn="ctr">
              <a:lnSpc>
                <a:spcPct val="100000"/>
              </a:lnSpc>
              <a:spcBef>
                <a:spcPts val="0"/>
              </a:spcBef>
              <a:spcAft>
                <a:spcPts val="0"/>
              </a:spcAft>
              <a:buClr>
                <a:schemeClr val="dk1"/>
              </a:buClr>
              <a:buSzPts val="3600"/>
              <a:buFont typeface="Arial"/>
              <a:buNone/>
              <a:defRPr sz="3600">
                <a:solidFill>
                  <a:schemeClr val="dk1"/>
                </a:solidFill>
              </a:defRPr>
            </a:lvl5pPr>
            <a:lvl6pPr lvl="5" algn="ctr">
              <a:lnSpc>
                <a:spcPct val="100000"/>
              </a:lnSpc>
              <a:spcBef>
                <a:spcPts val="0"/>
              </a:spcBef>
              <a:spcAft>
                <a:spcPts val="0"/>
              </a:spcAft>
              <a:buClr>
                <a:schemeClr val="dk1"/>
              </a:buClr>
              <a:buSzPts val="3600"/>
              <a:buFont typeface="Arial"/>
              <a:buNone/>
              <a:defRPr sz="3600">
                <a:solidFill>
                  <a:schemeClr val="dk1"/>
                </a:solidFill>
              </a:defRPr>
            </a:lvl6pPr>
            <a:lvl7pPr lvl="6" algn="ctr">
              <a:lnSpc>
                <a:spcPct val="100000"/>
              </a:lnSpc>
              <a:spcBef>
                <a:spcPts val="0"/>
              </a:spcBef>
              <a:spcAft>
                <a:spcPts val="0"/>
              </a:spcAft>
              <a:buClr>
                <a:schemeClr val="dk1"/>
              </a:buClr>
              <a:buSzPts val="3600"/>
              <a:buFont typeface="Arial"/>
              <a:buNone/>
              <a:defRPr sz="3600">
                <a:solidFill>
                  <a:schemeClr val="dk1"/>
                </a:solidFill>
              </a:defRPr>
            </a:lvl7pPr>
            <a:lvl8pPr lvl="7" algn="ctr">
              <a:lnSpc>
                <a:spcPct val="100000"/>
              </a:lnSpc>
              <a:spcBef>
                <a:spcPts val="0"/>
              </a:spcBef>
              <a:spcAft>
                <a:spcPts val="0"/>
              </a:spcAft>
              <a:buClr>
                <a:schemeClr val="dk1"/>
              </a:buClr>
              <a:buSzPts val="3600"/>
              <a:buFont typeface="Arial"/>
              <a:buNone/>
              <a:defRPr sz="3600">
                <a:solidFill>
                  <a:schemeClr val="dk1"/>
                </a:solidFill>
              </a:defRPr>
            </a:lvl8pPr>
            <a:lvl9pPr lvl="8" algn="ctr">
              <a:lnSpc>
                <a:spcPct val="100000"/>
              </a:lnSpc>
              <a:spcBef>
                <a:spcPts val="0"/>
              </a:spcBef>
              <a:spcAft>
                <a:spcPts val="0"/>
              </a:spcAft>
              <a:buClr>
                <a:schemeClr val="dk1"/>
              </a:buClr>
              <a:buSzPts val="3600"/>
              <a:buFont typeface="Arial"/>
              <a:buNone/>
              <a:defRPr sz="3600">
                <a:solidFill>
                  <a:schemeClr val="dk1"/>
                </a:solidFill>
              </a:defRPr>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lnSpc>
                <a:spcPct val="100000"/>
              </a:lnSpc>
              <a:spcBef>
                <a:spcPts val="0"/>
              </a:spcBef>
              <a:spcAft>
                <a:spcPts val="0"/>
              </a:spcAft>
              <a:buClr>
                <a:schemeClr val="dk1"/>
              </a:buClr>
              <a:buSzPts val="2800"/>
              <a:buFont typeface="Arial"/>
              <a:buNone/>
              <a:defRPr sz="2800">
                <a:solidFill>
                  <a:schemeClr val="dk1"/>
                </a:solidFill>
              </a:defRPr>
            </a:lvl2pPr>
            <a:lvl3pPr lvl="2" algn="ctr">
              <a:lnSpc>
                <a:spcPct val="100000"/>
              </a:lnSpc>
              <a:spcBef>
                <a:spcPts val="0"/>
              </a:spcBef>
              <a:spcAft>
                <a:spcPts val="0"/>
              </a:spcAft>
              <a:buClr>
                <a:schemeClr val="dk1"/>
              </a:buClr>
              <a:buSzPts val="2800"/>
              <a:buFont typeface="Arial"/>
              <a:buNone/>
              <a:defRPr sz="2800">
                <a:solidFill>
                  <a:schemeClr val="dk1"/>
                </a:solidFill>
              </a:defRPr>
            </a:lvl3pPr>
            <a:lvl4pPr lvl="3" algn="ctr">
              <a:lnSpc>
                <a:spcPct val="100000"/>
              </a:lnSpc>
              <a:spcBef>
                <a:spcPts val="0"/>
              </a:spcBef>
              <a:spcAft>
                <a:spcPts val="0"/>
              </a:spcAft>
              <a:buClr>
                <a:schemeClr val="dk1"/>
              </a:buClr>
              <a:buSzPts val="2800"/>
              <a:buFont typeface="Arial"/>
              <a:buNone/>
              <a:defRPr sz="2800">
                <a:solidFill>
                  <a:schemeClr val="dk1"/>
                </a:solidFill>
              </a:defRPr>
            </a:lvl4pPr>
            <a:lvl5pPr lvl="4" algn="ctr">
              <a:lnSpc>
                <a:spcPct val="100000"/>
              </a:lnSpc>
              <a:spcBef>
                <a:spcPts val="0"/>
              </a:spcBef>
              <a:spcAft>
                <a:spcPts val="0"/>
              </a:spcAft>
              <a:buClr>
                <a:schemeClr val="dk1"/>
              </a:buClr>
              <a:buSzPts val="2800"/>
              <a:buFont typeface="Arial"/>
              <a:buNone/>
              <a:defRPr sz="2800">
                <a:solidFill>
                  <a:schemeClr val="dk1"/>
                </a:solidFill>
              </a:defRPr>
            </a:lvl5pPr>
            <a:lvl6pPr lvl="5" algn="ctr">
              <a:lnSpc>
                <a:spcPct val="100000"/>
              </a:lnSpc>
              <a:spcBef>
                <a:spcPts val="0"/>
              </a:spcBef>
              <a:spcAft>
                <a:spcPts val="0"/>
              </a:spcAft>
              <a:buClr>
                <a:schemeClr val="dk1"/>
              </a:buClr>
              <a:buSzPts val="2800"/>
              <a:buFont typeface="Arial"/>
              <a:buNone/>
              <a:defRPr sz="2800">
                <a:solidFill>
                  <a:schemeClr val="dk1"/>
                </a:solidFill>
              </a:defRPr>
            </a:lvl6pPr>
            <a:lvl7pPr lvl="6" algn="ctr">
              <a:lnSpc>
                <a:spcPct val="100000"/>
              </a:lnSpc>
              <a:spcBef>
                <a:spcPts val="0"/>
              </a:spcBef>
              <a:spcAft>
                <a:spcPts val="0"/>
              </a:spcAft>
              <a:buClr>
                <a:schemeClr val="dk1"/>
              </a:buClr>
              <a:buSzPts val="2800"/>
              <a:buFont typeface="Arial"/>
              <a:buNone/>
              <a:defRPr sz="2800">
                <a:solidFill>
                  <a:schemeClr val="dk1"/>
                </a:solidFill>
              </a:defRPr>
            </a:lvl7pPr>
            <a:lvl8pPr lvl="7" algn="ctr">
              <a:lnSpc>
                <a:spcPct val="100000"/>
              </a:lnSpc>
              <a:spcBef>
                <a:spcPts val="0"/>
              </a:spcBef>
              <a:spcAft>
                <a:spcPts val="0"/>
              </a:spcAft>
              <a:buClr>
                <a:schemeClr val="dk1"/>
              </a:buClr>
              <a:buSzPts val="2800"/>
              <a:buFont typeface="Arial"/>
              <a:buNone/>
              <a:defRPr sz="2800">
                <a:solidFill>
                  <a:schemeClr val="dk1"/>
                </a:solidFill>
              </a:defRPr>
            </a:lvl8pPr>
            <a:lvl9pPr lvl="8" algn="ctr">
              <a:lnSpc>
                <a:spcPct val="100000"/>
              </a:lnSpc>
              <a:spcBef>
                <a:spcPts val="0"/>
              </a:spcBef>
              <a:spcAft>
                <a:spcPts val="0"/>
              </a:spcAft>
              <a:buClr>
                <a:schemeClr val="dk1"/>
              </a:buClr>
              <a:buSzPts val="2800"/>
              <a:buFont typeface="Arial"/>
              <a:buNone/>
              <a:defRPr sz="2800">
                <a:solidFill>
                  <a:schemeClr val="dk1"/>
                </a:solidFill>
              </a:defRPr>
            </a:lvl9pPr>
          </a:lstStyle>
          <a:p/>
        </p:txBody>
      </p:sp>
      <p:sp>
        <p:nvSpPr>
          <p:cNvPr id="27" name="Google Shape;27;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1pPr>
            <a:lvl2pPr indent="-304800" lvl="1" marL="9144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2pPr>
            <a:lvl3pPr indent="-304800" lvl="2" marL="13716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3pPr>
            <a:lvl4pPr indent="-304800" lvl="3" marL="18288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4pPr>
            <a:lvl5pPr indent="-304800" lvl="4" marL="22860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5pPr>
            <a:lvl6pPr indent="-304800" lvl="5" marL="27432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6pPr>
            <a:lvl7pPr indent="-304800" lvl="6" marL="32004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7pPr>
            <a:lvl8pPr indent="-304800" lvl="7" marL="36576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8pPr>
            <a:lvl9pPr indent="-304800" lvl="8" marL="4114800" marR="0" algn="l">
              <a:lnSpc>
                <a:spcPct val="115000"/>
              </a:lnSpc>
              <a:spcBef>
                <a:spcPts val="1600"/>
              </a:spcBef>
              <a:spcAft>
                <a:spcPts val="160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9pPr>
          </a:lstStyle>
          <a:p/>
        </p:txBody>
      </p:sp>
      <p:sp>
        <p:nvSpPr>
          <p:cNvPr id="28" name="Google Shape;28;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1pPr>
            <a:lvl2pPr indent="-304800" lvl="1" marL="9144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2pPr>
            <a:lvl3pPr indent="-304800" lvl="2" marL="13716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3pPr>
            <a:lvl4pPr indent="-304800" lvl="3" marL="18288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4pPr>
            <a:lvl5pPr indent="-304800" lvl="4" marL="22860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5pPr>
            <a:lvl6pPr indent="-304800" lvl="5" marL="27432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6pPr>
            <a:lvl7pPr indent="-304800" lvl="6" marL="32004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7pPr>
            <a:lvl8pPr indent="-304800" lvl="7" marL="36576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8pPr>
            <a:lvl9pPr indent="-304800" lvl="8" marL="4114800" marR="0" algn="l">
              <a:lnSpc>
                <a:spcPct val="115000"/>
              </a:lnSpc>
              <a:spcBef>
                <a:spcPts val="1600"/>
              </a:spcBef>
              <a:spcAft>
                <a:spcPts val="160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a:solidFill>
            <a:schemeClr val="lt2"/>
          </a:solid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680018"/>
              </a:buClr>
              <a:buSzPts val="2400"/>
              <a:buFont typeface="Roboto Medium"/>
              <a:buNone/>
              <a:defRPr b="0" i="0" sz="2400" u="none" cap="none" strike="noStrike">
                <a:solidFill>
                  <a:srgbClr val="680018"/>
                </a:solidFill>
                <a:latin typeface="Roboto Medium"/>
                <a:ea typeface="Roboto Medium"/>
                <a:cs typeface="Roboto Medium"/>
                <a:sym typeface="Roboto Medium"/>
              </a:defRPr>
            </a:lvl1pPr>
            <a:lvl2pPr lvl="1" algn="ctr">
              <a:lnSpc>
                <a:spcPct val="100000"/>
              </a:lnSpc>
              <a:spcBef>
                <a:spcPts val="0"/>
              </a:spcBef>
              <a:spcAft>
                <a:spcPts val="0"/>
              </a:spcAft>
              <a:buClr>
                <a:schemeClr val="dk1"/>
              </a:buClr>
              <a:buSzPts val="2400"/>
              <a:buFont typeface="Arial"/>
              <a:buNone/>
              <a:defRPr sz="2400">
                <a:solidFill>
                  <a:schemeClr val="dk1"/>
                </a:solidFill>
              </a:defRPr>
            </a:lvl2pPr>
            <a:lvl3pPr lvl="2" algn="ctr">
              <a:lnSpc>
                <a:spcPct val="100000"/>
              </a:lnSpc>
              <a:spcBef>
                <a:spcPts val="0"/>
              </a:spcBef>
              <a:spcAft>
                <a:spcPts val="0"/>
              </a:spcAft>
              <a:buClr>
                <a:schemeClr val="dk1"/>
              </a:buClr>
              <a:buSzPts val="2400"/>
              <a:buFont typeface="Arial"/>
              <a:buNone/>
              <a:defRPr sz="2400">
                <a:solidFill>
                  <a:schemeClr val="dk1"/>
                </a:solidFill>
              </a:defRPr>
            </a:lvl3pPr>
            <a:lvl4pPr lvl="3" algn="ctr">
              <a:lnSpc>
                <a:spcPct val="100000"/>
              </a:lnSpc>
              <a:spcBef>
                <a:spcPts val="0"/>
              </a:spcBef>
              <a:spcAft>
                <a:spcPts val="0"/>
              </a:spcAft>
              <a:buClr>
                <a:schemeClr val="dk1"/>
              </a:buClr>
              <a:buSzPts val="2400"/>
              <a:buFont typeface="Arial"/>
              <a:buNone/>
              <a:defRPr sz="2400">
                <a:solidFill>
                  <a:schemeClr val="dk1"/>
                </a:solidFill>
              </a:defRPr>
            </a:lvl4pPr>
            <a:lvl5pPr lvl="4" algn="ctr">
              <a:lnSpc>
                <a:spcPct val="100000"/>
              </a:lnSpc>
              <a:spcBef>
                <a:spcPts val="0"/>
              </a:spcBef>
              <a:spcAft>
                <a:spcPts val="0"/>
              </a:spcAft>
              <a:buClr>
                <a:schemeClr val="dk1"/>
              </a:buClr>
              <a:buSzPts val="2400"/>
              <a:buFont typeface="Arial"/>
              <a:buNone/>
              <a:defRPr sz="2400">
                <a:solidFill>
                  <a:schemeClr val="dk1"/>
                </a:solidFill>
              </a:defRPr>
            </a:lvl5pPr>
            <a:lvl6pPr lvl="5" algn="ctr">
              <a:lnSpc>
                <a:spcPct val="100000"/>
              </a:lnSpc>
              <a:spcBef>
                <a:spcPts val="0"/>
              </a:spcBef>
              <a:spcAft>
                <a:spcPts val="0"/>
              </a:spcAft>
              <a:buClr>
                <a:schemeClr val="dk1"/>
              </a:buClr>
              <a:buSzPts val="2400"/>
              <a:buFont typeface="Arial"/>
              <a:buNone/>
              <a:defRPr sz="2400">
                <a:solidFill>
                  <a:schemeClr val="dk1"/>
                </a:solidFill>
              </a:defRPr>
            </a:lvl6pPr>
            <a:lvl7pPr lvl="6" algn="ctr">
              <a:lnSpc>
                <a:spcPct val="100000"/>
              </a:lnSpc>
              <a:spcBef>
                <a:spcPts val="0"/>
              </a:spcBef>
              <a:spcAft>
                <a:spcPts val="0"/>
              </a:spcAft>
              <a:buClr>
                <a:schemeClr val="dk1"/>
              </a:buClr>
              <a:buSzPts val="2400"/>
              <a:buFont typeface="Arial"/>
              <a:buNone/>
              <a:defRPr sz="2400">
                <a:solidFill>
                  <a:schemeClr val="dk1"/>
                </a:solidFill>
              </a:defRPr>
            </a:lvl7pPr>
            <a:lvl8pPr lvl="7" algn="ctr">
              <a:lnSpc>
                <a:spcPct val="100000"/>
              </a:lnSpc>
              <a:spcBef>
                <a:spcPts val="0"/>
              </a:spcBef>
              <a:spcAft>
                <a:spcPts val="0"/>
              </a:spcAft>
              <a:buClr>
                <a:schemeClr val="dk1"/>
              </a:buClr>
              <a:buSzPts val="2400"/>
              <a:buFont typeface="Arial"/>
              <a:buNone/>
              <a:defRPr sz="2400">
                <a:solidFill>
                  <a:schemeClr val="dk1"/>
                </a:solidFill>
              </a:defRPr>
            </a:lvl8pPr>
            <a:lvl9pPr lvl="8" algn="ctr">
              <a:lnSpc>
                <a:spcPct val="100000"/>
              </a:lnSpc>
              <a:spcBef>
                <a:spcPts val="0"/>
              </a:spcBef>
              <a:spcAft>
                <a:spcPts val="0"/>
              </a:spcAft>
              <a:buClr>
                <a:schemeClr val="dk1"/>
              </a:buClr>
              <a:buSzPts val="2400"/>
              <a:buFont typeface="Arial"/>
              <a:buNone/>
              <a:defRPr sz="2400">
                <a:solidFill>
                  <a:schemeClr val="dk1"/>
                </a:solidFill>
              </a:defRPr>
            </a:lvl9pPr>
          </a:lstStyle>
          <a:p/>
        </p:txBody>
      </p:sp>
      <p:sp>
        <p:nvSpPr>
          <p:cNvPr id="32" name="Google Shape;32;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10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1pPr>
            <a:lvl2pPr indent="-304800" lvl="1" marL="9144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2pPr>
            <a:lvl3pPr indent="-304800" lvl="2" marL="13716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3pPr>
            <a:lvl4pPr indent="-304800" lvl="3" marL="18288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4pPr>
            <a:lvl5pPr indent="-304800" lvl="4" marL="22860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5pPr>
            <a:lvl6pPr indent="-304800" lvl="5" marL="27432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6pPr>
            <a:lvl7pPr indent="-304800" lvl="6" marL="32004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7pPr>
            <a:lvl8pPr indent="-304800" lvl="7" marL="3657600" marR="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8pPr>
            <a:lvl9pPr indent="-304800" lvl="8" marL="4114800" marR="0" algn="l">
              <a:lnSpc>
                <a:spcPct val="115000"/>
              </a:lnSpc>
              <a:spcBef>
                <a:spcPts val="1600"/>
              </a:spcBef>
              <a:spcAft>
                <a:spcPts val="160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34" name="Shape 34"/>
        <p:cNvGrpSpPr/>
        <p:nvPr/>
      </p:nvGrpSpPr>
      <p:grpSpPr>
        <a:xfrm>
          <a:off x="0" y="0"/>
          <a:ext cx="0" cy="0"/>
          <a:chOff x="0" y="0"/>
          <a:chExt cx="0" cy="0"/>
        </a:xfrm>
      </p:grpSpPr>
      <p:sp>
        <p:nvSpPr>
          <p:cNvPr id="35" name="Google Shape;3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
          <p:cNvSpPr txBox="1"/>
          <p:nvPr>
            <p:ph type="title"/>
          </p:nvPr>
        </p:nvSpPr>
        <p:spPr>
          <a:xfrm>
            <a:off x="265500" y="1233175"/>
            <a:ext cx="4045200" cy="1482300"/>
          </a:xfrm>
          <a:prstGeom prst="rect">
            <a:avLst/>
          </a:prstGeom>
          <a:solidFill>
            <a:schemeClr val="lt2"/>
          </a:solid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680018"/>
              </a:buClr>
              <a:buSzPts val="4200"/>
              <a:buFont typeface="Roboto Medium"/>
              <a:buNone/>
              <a:defRPr b="0" i="0" sz="4200" u="none" cap="none" strike="noStrike">
                <a:solidFill>
                  <a:srgbClr val="680018"/>
                </a:solidFill>
                <a:latin typeface="Roboto Medium"/>
                <a:ea typeface="Roboto Medium"/>
                <a:cs typeface="Roboto Medium"/>
                <a:sym typeface="Roboto Medium"/>
              </a:defRPr>
            </a:lvl1pPr>
            <a:lvl2pPr lvl="1" algn="ctr">
              <a:lnSpc>
                <a:spcPct val="100000"/>
              </a:lnSpc>
              <a:spcBef>
                <a:spcPts val="0"/>
              </a:spcBef>
              <a:spcAft>
                <a:spcPts val="0"/>
              </a:spcAft>
              <a:buClr>
                <a:schemeClr val="dk1"/>
              </a:buClr>
              <a:buSzPts val="4200"/>
              <a:buFont typeface="Arial"/>
              <a:buNone/>
              <a:defRPr sz="4200">
                <a:solidFill>
                  <a:schemeClr val="dk1"/>
                </a:solidFill>
              </a:defRPr>
            </a:lvl2pPr>
            <a:lvl3pPr lvl="2" algn="ctr">
              <a:lnSpc>
                <a:spcPct val="100000"/>
              </a:lnSpc>
              <a:spcBef>
                <a:spcPts val="0"/>
              </a:spcBef>
              <a:spcAft>
                <a:spcPts val="0"/>
              </a:spcAft>
              <a:buClr>
                <a:schemeClr val="dk1"/>
              </a:buClr>
              <a:buSzPts val="4200"/>
              <a:buFont typeface="Arial"/>
              <a:buNone/>
              <a:defRPr sz="4200">
                <a:solidFill>
                  <a:schemeClr val="dk1"/>
                </a:solidFill>
              </a:defRPr>
            </a:lvl3pPr>
            <a:lvl4pPr lvl="3" algn="ctr">
              <a:lnSpc>
                <a:spcPct val="100000"/>
              </a:lnSpc>
              <a:spcBef>
                <a:spcPts val="0"/>
              </a:spcBef>
              <a:spcAft>
                <a:spcPts val="0"/>
              </a:spcAft>
              <a:buClr>
                <a:schemeClr val="dk1"/>
              </a:buClr>
              <a:buSzPts val="4200"/>
              <a:buFont typeface="Arial"/>
              <a:buNone/>
              <a:defRPr sz="4200">
                <a:solidFill>
                  <a:schemeClr val="dk1"/>
                </a:solidFill>
              </a:defRPr>
            </a:lvl4pPr>
            <a:lvl5pPr lvl="4" algn="ctr">
              <a:lnSpc>
                <a:spcPct val="100000"/>
              </a:lnSpc>
              <a:spcBef>
                <a:spcPts val="0"/>
              </a:spcBef>
              <a:spcAft>
                <a:spcPts val="0"/>
              </a:spcAft>
              <a:buClr>
                <a:schemeClr val="dk1"/>
              </a:buClr>
              <a:buSzPts val="4200"/>
              <a:buFont typeface="Arial"/>
              <a:buNone/>
              <a:defRPr sz="4200">
                <a:solidFill>
                  <a:schemeClr val="dk1"/>
                </a:solidFill>
              </a:defRPr>
            </a:lvl5pPr>
            <a:lvl6pPr lvl="5" algn="ctr">
              <a:lnSpc>
                <a:spcPct val="100000"/>
              </a:lnSpc>
              <a:spcBef>
                <a:spcPts val="0"/>
              </a:spcBef>
              <a:spcAft>
                <a:spcPts val="0"/>
              </a:spcAft>
              <a:buClr>
                <a:schemeClr val="dk1"/>
              </a:buClr>
              <a:buSzPts val="4200"/>
              <a:buFont typeface="Arial"/>
              <a:buNone/>
              <a:defRPr sz="4200">
                <a:solidFill>
                  <a:schemeClr val="dk1"/>
                </a:solidFill>
              </a:defRPr>
            </a:lvl6pPr>
            <a:lvl7pPr lvl="6" algn="ctr">
              <a:lnSpc>
                <a:spcPct val="100000"/>
              </a:lnSpc>
              <a:spcBef>
                <a:spcPts val="0"/>
              </a:spcBef>
              <a:spcAft>
                <a:spcPts val="0"/>
              </a:spcAft>
              <a:buClr>
                <a:schemeClr val="dk1"/>
              </a:buClr>
              <a:buSzPts val="4200"/>
              <a:buFont typeface="Arial"/>
              <a:buNone/>
              <a:defRPr sz="4200">
                <a:solidFill>
                  <a:schemeClr val="dk1"/>
                </a:solidFill>
              </a:defRPr>
            </a:lvl7pPr>
            <a:lvl8pPr lvl="7" algn="ctr">
              <a:lnSpc>
                <a:spcPct val="100000"/>
              </a:lnSpc>
              <a:spcBef>
                <a:spcPts val="0"/>
              </a:spcBef>
              <a:spcAft>
                <a:spcPts val="0"/>
              </a:spcAft>
              <a:buClr>
                <a:schemeClr val="dk1"/>
              </a:buClr>
              <a:buSzPts val="4200"/>
              <a:buFont typeface="Arial"/>
              <a:buNone/>
              <a:defRPr sz="4200">
                <a:solidFill>
                  <a:schemeClr val="dk1"/>
                </a:solidFill>
              </a:defRPr>
            </a:lvl8pPr>
            <a:lvl9pPr lvl="8" algn="ctr">
              <a:lnSpc>
                <a:spcPct val="100000"/>
              </a:lnSpc>
              <a:spcBef>
                <a:spcPts val="0"/>
              </a:spcBef>
              <a:spcAft>
                <a:spcPts val="0"/>
              </a:spcAft>
              <a:buClr>
                <a:schemeClr val="dk1"/>
              </a:buClr>
              <a:buSzPts val="4200"/>
              <a:buFont typeface="Arial"/>
              <a:buNone/>
              <a:defRPr sz="4200">
                <a:solidFill>
                  <a:schemeClr val="dk1"/>
                </a:solidFill>
              </a:defRPr>
            </a:lvl9pPr>
          </a:lstStyle>
          <a:p/>
        </p:txBody>
      </p:sp>
      <p:sp>
        <p:nvSpPr>
          <p:cNvPr id="37" name="Google Shape;37;p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100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1pPr>
            <a:lvl2pPr lvl="1" marR="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2pPr>
            <a:lvl3pPr lvl="2" marR="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3pPr>
            <a:lvl4pPr lvl="3" marR="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4pPr>
            <a:lvl5pPr lvl="4" marR="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5pPr>
            <a:lvl6pPr lvl="5" marR="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6pPr>
            <a:lvl7pPr lvl="6" marR="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7pPr>
            <a:lvl8pPr lvl="7" marR="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8pPr>
            <a:lvl9pPr lvl="8" marR="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9pPr>
          </a:lstStyle>
          <a:p/>
        </p:txBody>
      </p:sp>
      <p:sp>
        <p:nvSpPr>
          <p:cNvPr id="38" name="Google Shape;38;p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419100" lvl="0" marL="457200" marR="0" algn="l">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algn="l">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algn="l">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0" name="Shape 40"/>
        <p:cNvGrpSpPr/>
        <p:nvPr/>
      </p:nvGrpSpPr>
      <p:grpSpPr>
        <a:xfrm>
          <a:off x="0" y="0"/>
          <a:ext cx="0" cy="0"/>
          <a:chOff x="0" y="0"/>
          <a:chExt cx="0" cy="0"/>
        </a:xfrm>
      </p:grpSpPr>
      <p:sp>
        <p:nvSpPr>
          <p:cNvPr id="41" name="Google Shape;41;p9"/>
          <p:cNvSpPr txBox="1"/>
          <p:nvPr>
            <p:ph idx="1" type="body"/>
          </p:nvPr>
        </p:nvSpPr>
        <p:spPr>
          <a:xfrm>
            <a:off x="1572600" y="4300681"/>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ctr">
              <a:lnSpc>
                <a:spcPct val="100000"/>
              </a:lnSpc>
              <a:spcBef>
                <a:spcPts val="1000"/>
              </a:spcBef>
              <a:spcAft>
                <a:spcPts val="0"/>
              </a:spcAft>
              <a:buClr>
                <a:schemeClr val="dk2"/>
              </a:buClr>
              <a:buSzPts val="3000"/>
              <a:buFont typeface="Open Sans"/>
              <a:buNone/>
              <a:defRPr b="0" i="0" sz="3000" u="none" cap="none" strike="noStrike">
                <a:solidFill>
                  <a:schemeClr val="dk2"/>
                </a:solidFill>
                <a:latin typeface="Open Sans"/>
                <a:ea typeface="Open Sans"/>
                <a:cs typeface="Open Sans"/>
                <a:sym typeface="Open Sans"/>
              </a:defRPr>
            </a:lvl1pPr>
            <a:lvl2pPr indent="-381000" lvl="1" marL="914400" marR="0" algn="l">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algn="l">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42" name="Google Shape;4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43" name="Shape 43"/>
        <p:cNvGrpSpPr/>
        <p:nvPr/>
      </p:nvGrpSpPr>
      <p:grpSpPr>
        <a:xfrm>
          <a:off x="0" y="0"/>
          <a:ext cx="0" cy="0"/>
          <a:chOff x="0" y="0"/>
          <a:chExt cx="0" cy="0"/>
        </a:xfrm>
      </p:grpSpPr>
      <p:sp>
        <p:nvSpPr>
          <p:cNvPr id="44" name="Google Shape;44;p10"/>
          <p:cNvSpPr txBox="1"/>
          <p:nvPr>
            <p:ph type="title"/>
          </p:nvPr>
        </p:nvSpPr>
        <p:spPr>
          <a:xfrm>
            <a:off x="311700" y="1106125"/>
            <a:ext cx="8520600" cy="1963500"/>
          </a:xfrm>
          <a:prstGeom prst="rect">
            <a:avLst/>
          </a:prstGeom>
          <a:solidFill>
            <a:schemeClr val="lt2"/>
          </a:solid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680018"/>
              </a:buClr>
              <a:buSzPts val="12000"/>
              <a:buFont typeface="Roboto Medium"/>
              <a:buNone/>
              <a:defRPr b="0" i="0" sz="12000" u="none" cap="none" strike="noStrike">
                <a:solidFill>
                  <a:srgbClr val="680018"/>
                </a:solidFill>
                <a:latin typeface="Roboto Medium"/>
                <a:ea typeface="Roboto Medium"/>
                <a:cs typeface="Roboto Medium"/>
                <a:sym typeface="Roboto Medium"/>
              </a:defRPr>
            </a:lvl1pPr>
            <a:lvl2pPr lvl="1" algn="ctr">
              <a:lnSpc>
                <a:spcPct val="100000"/>
              </a:lnSpc>
              <a:spcBef>
                <a:spcPts val="0"/>
              </a:spcBef>
              <a:spcAft>
                <a:spcPts val="0"/>
              </a:spcAft>
              <a:buClr>
                <a:schemeClr val="dk1"/>
              </a:buClr>
              <a:buSzPts val="12000"/>
              <a:buFont typeface="Arial"/>
              <a:buNone/>
              <a:defRPr sz="12000">
                <a:solidFill>
                  <a:schemeClr val="dk1"/>
                </a:solidFill>
              </a:defRPr>
            </a:lvl2pPr>
            <a:lvl3pPr lvl="2" algn="ctr">
              <a:lnSpc>
                <a:spcPct val="100000"/>
              </a:lnSpc>
              <a:spcBef>
                <a:spcPts val="0"/>
              </a:spcBef>
              <a:spcAft>
                <a:spcPts val="0"/>
              </a:spcAft>
              <a:buClr>
                <a:schemeClr val="dk1"/>
              </a:buClr>
              <a:buSzPts val="12000"/>
              <a:buFont typeface="Arial"/>
              <a:buNone/>
              <a:defRPr sz="12000">
                <a:solidFill>
                  <a:schemeClr val="dk1"/>
                </a:solidFill>
              </a:defRPr>
            </a:lvl3pPr>
            <a:lvl4pPr lvl="3" algn="ctr">
              <a:lnSpc>
                <a:spcPct val="100000"/>
              </a:lnSpc>
              <a:spcBef>
                <a:spcPts val="0"/>
              </a:spcBef>
              <a:spcAft>
                <a:spcPts val="0"/>
              </a:spcAft>
              <a:buClr>
                <a:schemeClr val="dk1"/>
              </a:buClr>
              <a:buSzPts val="12000"/>
              <a:buFont typeface="Arial"/>
              <a:buNone/>
              <a:defRPr sz="12000">
                <a:solidFill>
                  <a:schemeClr val="dk1"/>
                </a:solidFill>
              </a:defRPr>
            </a:lvl4pPr>
            <a:lvl5pPr lvl="4" algn="ctr">
              <a:lnSpc>
                <a:spcPct val="100000"/>
              </a:lnSpc>
              <a:spcBef>
                <a:spcPts val="0"/>
              </a:spcBef>
              <a:spcAft>
                <a:spcPts val="0"/>
              </a:spcAft>
              <a:buClr>
                <a:schemeClr val="dk1"/>
              </a:buClr>
              <a:buSzPts val="12000"/>
              <a:buFont typeface="Arial"/>
              <a:buNone/>
              <a:defRPr sz="12000">
                <a:solidFill>
                  <a:schemeClr val="dk1"/>
                </a:solidFill>
              </a:defRPr>
            </a:lvl5pPr>
            <a:lvl6pPr lvl="5" algn="ctr">
              <a:lnSpc>
                <a:spcPct val="100000"/>
              </a:lnSpc>
              <a:spcBef>
                <a:spcPts val="0"/>
              </a:spcBef>
              <a:spcAft>
                <a:spcPts val="0"/>
              </a:spcAft>
              <a:buClr>
                <a:schemeClr val="dk1"/>
              </a:buClr>
              <a:buSzPts val="12000"/>
              <a:buFont typeface="Arial"/>
              <a:buNone/>
              <a:defRPr sz="12000">
                <a:solidFill>
                  <a:schemeClr val="dk1"/>
                </a:solidFill>
              </a:defRPr>
            </a:lvl6pPr>
            <a:lvl7pPr lvl="6" algn="ctr">
              <a:lnSpc>
                <a:spcPct val="100000"/>
              </a:lnSpc>
              <a:spcBef>
                <a:spcPts val="0"/>
              </a:spcBef>
              <a:spcAft>
                <a:spcPts val="0"/>
              </a:spcAft>
              <a:buClr>
                <a:schemeClr val="dk1"/>
              </a:buClr>
              <a:buSzPts val="12000"/>
              <a:buFont typeface="Arial"/>
              <a:buNone/>
              <a:defRPr sz="12000">
                <a:solidFill>
                  <a:schemeClr val="dk1"/>
                </a:solidFill>
              </a:defRPr>
            </a:lvl7pPr>
            <a:lvl8pPr lvl="7" algn="ctr">
              <a:lnSpc>
                <a:spcPct val="100000"/>
              </a:lnSpc>
              <a:spcBef>
                <a:spcPts val="0"/>
              </a:spcBef>
              <a:spcAft>
                <a:spcPts val="0"/>
              </a:spcAft>
              <a:buClr>
                <a:schemeClr val="dk1"/>
              </a:buClr>
              <a:buSzPts val="12000"/>
              <a:buFont typeface="Arial"/>
              <a:buNone/>
              <a:defRPr sz="12000">
                <a:solidFill>
                  <a:schemeClr val="dk1"/>
                </a:solidFill>
              </a:defRPr>
            </a:lvl8pPr>
            <a:lvl9pPr lvl="8" algn="ctr">
              <a:lnSpc>
                <a:spcPct val="100000"/>
              </a:lnSpc>
              <a:spcBef>
                <a:spcPts val="0"/>
              </a:spcBef>
              <a:spcAft>
                <a:spcPts val="0"/>
              </a:spcAft>
              <a:buClr>
                <a:schemeClr val="dk1"/>
              </a:buClr>
              <a:buSzPts val="12000"/>
              <a:buFont typeface="Arial"/>
              <a:buNone/>
              <a:defRPr sz="12000">
                <a:solidFill>
                  <a:schemeClr val="dk1"/>
                </a:solidFill>
              </a:defRPr>
            </a:lvl9pPr>
          </a:lstStyle>
          <a:p/>
        </p:txBody>
      </p:sp>
      <p:sp>
        <p:nvSpPr>
          <p:cNvPr id="45" name="Google Shape;45;p1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419100" lvl="0" marL="457200" marR="0" algn="ctr">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algn="ctr">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algn="ctr">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algn="ctr">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AFAF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rtl="0" algn="l">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l">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hyperlink" Target="http://software.broadinstitute.org/software/igv/downloa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oftware.broadinstitute.org/software/igv/download"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github.com/griffithlab/rnaseq_tutorial/" TargetMode="External"/><Relationship Id="rId4" Type="http://schemas.openxmlformats.org/officeDocument/2006/relationships/hyperlink" Target="http://software.broadinstitute.org/software/igv/" TargetMode="External"/><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19.png"/><Relationship Id="rId5"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5200"/>
              <a:buFont typeface="Roboto"/>
              <a:buNone/>
            </a:pPr>
            <a:r>
              <a:rPr b="1" i="0" lang="en" sz="5200" u="none" cap="none" strike="noStrike">
                <a:solidFill>
                  <a:srgbClr val="680018"/>
                </a:solidFill>
                <a:latin typeface="Roboto"/>
                <a:ea typeface="Roboto"/>
                <a:cs typeface="Roboto"/>
                <a:sym typeface="Roboto"/>
              </a:rPr>
              <a:t>Sequence Visualization</a:t>
            </a:r>
            <a:endParaRPr b="1" i="0" sz="5200" u="none" cap="none" strike="noStrike">
              <a:solidFill>
                <a:srgbClr val="680018"/>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1"/>
          <p:cNvPicPr preferRelativeResize="0"/>
          <p:nvPr/>
        </p:nvPicPr>
        <p:blipFill rotWithShape="1">
          <a:blip r:embed="rId3">
            <a:alphaModFix/>
          </a:blip>
          <a:srcRect b="0" l="0" r="0" t="0"/>
          <a:stretch/>
        </p:blipFill>
        <p:spPr>
          <a:xfrm>
            <a:off x="168965" y="726679"/>
            <a:ext cx="5679552" cy="3945897"/>
          </a:xfrm>
          <a:prstGeom prst="rect">
            <a:avLst/>
          </a:prstGeom>
          <a:noFill/>
          <a:ln>
            <a:noFill/>
          </a:ln>
        </p:spPr>
      </p:pic>
      <p:sp>
        <p:nvSpPr>
          <p:cNvPr id="116" name="Google Shape;116;p2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IGV: Introduction to Usage</a:t>
            </a:r>
            <a:endParaRPr b="0" i="0" sz="3600" u="none" cap="none" strike="noStrike">
              <a:solidFill>
                <a:srgbClr val="680018"/>
              </a:solidFill>
              <a:latin typeface="Roboto Medium"/>
              <a:ea typeface="Roboto Medium"/>
              <a:cs typeface="Roboto Medium"/>
              <a:sym typeface="Roboto Medium"/>
            </a:endParaRPr>
          </a:p>
        </p:txBody>
      </p:sp>
      <p:sp>
        <p:nvSpPr>
          <p:cNvPr id="117" name="Google Shape;117;p21"/>
          <p:cNvSpPr txBox="1"/>
          <p:nvPr/>
        </p:nvSpPr>
        <p:spPr>
          <a:xfrm>
            <a:off x="5983357" y="726679"/>
            <a:ext cx="3021495" cy="181588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1400"/>
              <a:buFont typeface="Arial"/>
              <a:buAutoNum type="arabicPeriod"/>
            </a:pPr>
            <a:r>
              <a:rPr b="0" i="0" lang="en" sz="1400" u="none" cap="none" strike="noStrike">
                <a:solidFill>
                  <a:schemeClr val="dk2"/>
                </a:solidFill>
                <a:latin typeface="Arial"/>
                <a:ea typeface="Arial"/>
                <a:cs typeface="Arial"/>
                <a:sym typeface="Arial"/>
              </a:rPr>
              <a:t>Download software from: </a:t>
            </a:r>
            <a:r>
              <a:rPr b="0" i="0" lang="en" sz="1400" u="sng" cap="none" strike="noStrike">
                <a:solidFill>
                  <a:schemeClr val="hlink"/>
                </a:solidFill>
                <a:latin typeface="Arial"/>
                <a:ea typeface="Arial"/>
                <a:cs typeface="Arial"/>
                <a:sym typeface="Arial"/>
                <a:hlinkClick r:id="rId4"/>
              </a:rPr>
              <a:t>http://software.broadinstitute.org/software/igv/download</a:t>
            </a:r>
            <a:endParaRPr b="0" i="0" sz="1400" u="none" cap="none" strike="noStrike">
              <a:solidFill>
                <a:schemeClr val="dk2"/>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Arial"/>
              <a:buAutoNum type="arabicPeriod"/>
            </a:pPr>
            <a:r>
              <a:rPr b="0" i="0" lang="en" sz="1400" u="none" cap="none" strike="noStrike">
                <a:solidFill>
                  <a:schemeClr val="dk2"/>
                </a:solidFill>
                <a:latin typeface="Arial"/>
                <a:ea typeface="Arial"/>
                <a:cs typeface="Arial"/>
                <a:sym typeface="Arial"/>
              </a:rPr>
              <a:t>Open up the application</a:t>
            </a:r>
            <a:endParaRPr/>
          </a:p>
          <a:p>
            <a:pPr indent="-254000" lvl="0" marL="342900" marR="0" rtl="0" algn="l">
              <a:lnSpc>
                <a:spcPct val="100000"/>
              </a:lnSpc>
              <a:spcBef>
                <a:spcPts val="0"/>
              </a:spcBef>
              <a:spcAft>
                <a:spcPts val="0"/>
              </a:spcAft>
              <a:buClr>
                <a:schemeClr val="dk2"/>
              </a:buClr>
              <a:buSzPts val="1400"/>
              <a:buFont typeface="Arial"/>
              <a:buNone/>
            </a:pPr>
            <a:r>
              <a:t/>
            </a:r>
            <a:endParaRPr b="0" i="0" sz="1400" u="none" cap="none" strike="noStrike">
              <a:solidFill>
                <a:schemeClr val="dk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Arial"/>
              <a:buAutoNum type="arabicPeriod"/>
            </a:pPr>
            <a:r>
              <a:rPr b="0" i="0" lang="en" sz="1400" u="none" cap="none" strike="noStrike">
                <a:solidFill>
                  <a:schemeClr val="dk2"/>
                </a:solidFill>
                <a:latin typeface="Arial"/>
                <a:ea typeface="Arial"/>
                <a:cs typeface="Arial"/>
                <a:sym typeface="Arial"/>
              </a:rPr>
              <a:t>Choose genome (e.g. Hg38, Mm10, or a custom genome) </a:t>
            </a:r>
            <a:endParaRPr/>
          </a:p>
        </p:txBody>
      </p:sp>
      <p:grpSp>
        <p:nvGrpSpPr>
          <p:cNvPr id="118" name="Google Shape;118;p21"/>
          <p:cNvGrpSpPr/>
          <p:nvPr/>
        </p:nvGrpSpPr>
        <p:grpSpPr>
          <a:xfrm>
            <a:off x="178904" y="864704"/>
            <a:ext cx="2440719" cy="955884"/>
            <a:chOff x="178904" y="864704"/>
            <a:chExt cx="2440719" cy="955884"/>
          </a:xfrm>
        </p:grpSpPr>
        <p:sp>
          <p:nvSpPr>
            <p:cNvPr id="119" name="Google Shape;119;p21"/>
            <p:cNvSpPr/>
            <p:nvPr/>
          </p:nvSpPr>
          <p:spPr>
            <a:xfrm>
              <a:off x="178904" y="864704"/>
              <a:ext cx="964096" cy="536713"/>
            </a:xfrm>
            <a:prstGeom prst="roundRect">
              <a:avLst>
                <a:gd fmla="val 16667" name="adj"/>
              </a:avLst>
            </a:prstGeom>
            <a:noFill/>
            <a:ln cap="flat" cmpd="sng" w="254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0" name="Google Shape;120;p21"/>
            <p:cNvSpPr txBox="1"/>
            <p:nvPr/>
          </p:nvSpPr>
          <p:spPr>
            <a:xfrm>
              <a:off x="1277840" y="1358923"/>
              <a:ext cx="1341783" cy="461665"/>
            </a:xfrm>
            <a:prstGeom prst="rect">
              <a:avLst/>
            </a:prstGeom>
            <a:solidFill>
              <a:srgbClr val="FFFFFF">
                <a:alpha val="7490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200" u="none" cap="none" strike="noStrike">
                  <a:solidFill>
                    <a:srgbClr val="EF8600"/>
                  </a:solidFill>
                  <a:latin typeface="Arial"/>
                  <a:ea typeface="Arial"/>
                  <a:cs typeface="Arial"/>
                  <a:sym typeface="Arial"/>
                </a:rPr>
                <a:t>Drop down menu to select genome </a:t>
              </a:r>
              <a:endParaRPr/>
            </a:p>
          </p:txBody>
        </p:sp>
        <p:cxnSp>
          <p:nvCxnSpPr>
            <p:cNvPr id="121" name="Google Shape;121;p21"/>
            <p:cNvCxnSpPr/>
            <p:nvPr/>
          </p:nvCxnSpPr>
          <p:spPr>
            <a:xfrm rot="10800000">
              <a:off x="723404" y="1411356"/>
              <a:ext cx="554437" cy="193308"/>
            </a:xfrm>
            <a:prstGeom prst="bentConnector3">
              <a:avLst>
                <a:gd fmla="val 100194" name="adj1"/>
              </a:avLst>
            </a:prstGeom>
            <a:noFill/>
            <a:ln cap="flat" cmpd="sng" w="28575">
              <a:solidFill>
                <a:srgbClr val="EF8600"/>
              </a:solidFill>
              <a:prstDash val="solid"/>
              <a:round/>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IGV: Introduction to Usage</a:t>
            </a:r>
            <a:endParaRPr b="0" i="0" sz="3600" u="none" cap="none" strike="noStrike">
              <a:solidFill>
                <a:srgbClr val="680018"/>
              </a:solidFill>
              <a:latin typeface="Roboto Medium"/>
              <a:ea typeface="Roboto Medium"/>
              <a:cs typeface="Roboto Medium"/>
              <a:sym typeface="Roboto Medium"/>
            </a:endParaRPr>
          </a:p>
        </p:txBody>
      </p:sp>
      <p:sp>
        <p:nvSpPr>
          <p:cNvPr id="127" name="Google Shape;127;p22"/>
          <p:cNvSpPr txBox="1"/>
          <p:nvPr/>
        </p:nvSpPr>
        <p:spPr>
          <a:xfrm>
            <a:off x="5983357" y="726679"/>
            <a:ext cx="3021495" cy="440120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BFBFBF"/>
              </a:buClr>
              <a:buSzPts val="1400"/>
              <a:buFont typeface="Arial"/>
              <a:buAutoNum type="arabicPeriod"/>
            </a:pPr>
            <a:r>
              <a:rPr b="0" i="0" lang="en" sz="1400" u="none" cap="none" strike="noStrike">
                <a:solidFill>
                  <a:srgbClr val="BFBFBF"/>
                </a:solidFill>
                <a:latin typeface="Arial"/>
                <a:ea typeface="Arial"/>
                <a:cs typeface="Arial"/>
                <a:sym typeface="Arial"/>
              </a:rPr>
              <a:t>Download software from: </a:t>
            </a:r>
            <a:r>
              <a:rPr b="0" i="0" lang="en" sz="1400" u="sng" cap="none" strike="noStrike">
                <a:solidFill>
                  <a:schemeClr val="hlink"/>
                </a:solidFill>
                <a:latin typeface="Arial"/>
                <a:ea typeface="Arial"/>
                <a:cs typeface="Arial"/>
                <a:sym typeface="Arial"/>
                <a:hlinkClick r:id="rId3"/>
              </a:rPr>
              <a:t>http://software.broadinstitute.org/software/igv/download</a:t>
            </a:r>
            <a:endParaRPr b="0" i="0" sz="1400" u="none" cap="none" strike="noStrike">
              <a:solidFill>
                <a:srgbClr val="BFBFBF"/>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FBFBF"/>
              </a:solidFill>
              <a:latin typeface="Arial"/>
              <a:ea typeface="Arial"/>
              <a:cs typeface="Arial"/>
              <a:sym typeface="Arial"/>
            </a:endParaRPr>
          </a:p>
          <a:p>
            <a:pPr indent="-342900" lvl="0" marL="342900" marR="0" rtl="0" algn="l">
              <a:lnSpc>
                <a:spcPct val="100000"/>
              </a:lnSpc>
              <a:spcBef>
                <a:spcPts val="0"/>
              </a:spcBef>
              <a:spcAft>
                <a:spcPts val="0"/>
              </a:spcAft>
              <a:buClr>
                <a:srgbClr val="BFBFBF"/>
              </a:buClr>
              <a:buSzPts val="1400"/>
              <a:buFont typeface="Arial"/>
              <a:buAutoNum type="arabicPeriod"/>
            </a:pPr>
            <a:r>
              <a:rPr b="0" i="0" lang="en" sz="1400" u="none" cap="none" strike="noStrike">
                <a:solidFill>
                  <a:srgbClr val="BFBFBF"/>
                </a:solidFill>
                <a:latin typeface="Arial"/>
                <a:ea typeface="Arial"/>
                <a:cs typeface="Arial"/>
                <a:sym typeface="Arial"/>
              </a:rPr>
              <a:t>Open up the application</a:t>
            </a:r>
            <a:endParaRPr/>
          </a:p>
          <a:p>
            <a:pPr indent="-254000" lvl="0" marL="342900" marR="0" rtl="0" algn="l">
              <a:lnSpc>
                <a:spcPct val="100000"/>
              </a:lnSpc>
              <a:spcBef>
                <a:spcPts val="0"/>
              </a:spcBef>
              <a:spcAft>
                <a:spcPts val="0"/>
              </a:spcAft>
              <a:buClr>
                <a:srgbClr val="BFBFBF"/>
              </a:buClr>
              <a:buSzPts val="1400"/>
              <a:buFont typeface="Arial"/>
              <a:buNone/>
            </a:pPr>
            <a:r>
              <a:t/>
            </a:r>
            <a:endParaRPr b="0" i="0" sz="1400" u="none" cap="none" strike="noStrike">
              <a:solidFill>
                <a:srgbClr val="BFBFBF"/>
              </a:solidFill>
              <a:latin typeface="Arial"/>
              <a:ea typeface="Arial"/>
              <a:cs typeface="Arial"/>
              <a:sym typeface="Arial"/>
            </a:endParaRPr>
          </a:p>
          <a:p>
            <a:pPr indent="-342900" lvl="0" marL="342900" marR="0" rtl="0" algn="l">
              <a:lnSpc>
                <a:spcPct val="100000"/>
              </a:lnSpc>
              <a:spcBef>
                <a:spcPts val="0"/>
              </a:spcBef>
              <a:spcAft>
                <a:spcPts val="0"/>
              </a:spcAft>
              <a:buClr>
                <a:srgbClr val="BFBFBF"/>
              </a:buClr>
              <a:buSzPts val="1400"/>
              <a:buFont typeface="Arial"/>
              <a:buAutoNum type="arabicPeriod"/>
            </a:pPr>
            <a:r>
              <a:rPr b="0" i="0" lang="en" sz="1400" u="none" cap="none" strike="noStrike">
                <a:solidFill>
                  <a:srgbClr val="BFBFBF"/>
                </a:solidFill>
                <a:latin typeface="Arial"/>
                <a:ea typeface="Arial"/>
                <a:cs typeface="Arial"/>
                <a:sym typeface="Arial"/>
              </a:rPr>
              <a:t>Choose genome (e.g. Hg38, Mm10, or a custom genome)</a:t>
            </a:r>
            <a:endParaRPr/>
          </a:p>
          <a:p>
            <a:pPr indent="-254000" lvl="0" marL="342900" marR="0" rtl="0" algn="l">
              <a:lnSpc>
                <a:spcPct val="100000"/>
              </a:lnSpc>
              <a:spcBef>
                <a:spcPts val="0"/>
              </a:spcBef>
              <a:spcAft>
                <a:spcPts val="0"/>
              </a:spcAft>
              <a:buClr>
                <a:schemeClr val="dk2"/>
              </a:buClr>
              <a:buSzPts val="1400"/>
              <a:buFont typeface="Arial"/>
              <a:buNone/>
            </a:pPr>
            <a:r>
              <a:t/>
            </a:r>
            <a:endParaRPr b="0" i="0" sz="1400" u="none" cap="none" strike="noStrike">
              <a:solidFill>
                <a:schemeClr val="dk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Arial"/>
              <a:buAutoNum type="arabicPeriod"/>
            </a:pPr>
            <a:r>
              <a:rPr b="0" i="0" lang="en" sz="1400" u="none" cap="none" strike="noStrike">
                <a:solidFill>
                  <a:schemeClr val="dk2"/>
                </a:solidFill>
                <a:latin typeface="Arial"/>
                <a:ea typeface="Arial"/>
                <a:cs typeface="Arial"/>
                <a:sym typeface="Arial"/>
              </a:rPr>
              <a:t>Load alignment file(s) </a:t>
            </a:r>
            <a:endParaRPr/>
          </a:p>
          <a:p>
            <a:pPr indent="-254000" lvl="0" marL="342900" marR="0" rtl="0" algn="l">
              <a:lnSpc>
                <a:spcPct val="100000"/>
              </a:lnSpc>
              <a:spcBef>
                <a:spcPts val="0"/>
              </a:spcBef>
              <a:spcAft>
                <a:spcPts val="0"/>
              </a:spcAft>
              <a:buClr>
                <a:schemeClr val="dk2"/>
              </a:buClr>
              <a:buSzPts val="1400"/>
              <a:buFont typeface="Arial"/>
              <a:buNone/>
            </a:pPr>
            <a:r>
              <a:t/>
            </a:r>
            <a:endParaRPr b="0" i="0" sz="1400" u="none" cap="none" strike="noStrike">
              <a:solidFill>
                <a:schemeClr val="dk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Arial"/>
              <a:buAutoNum type="arabicPeriod"/>
            </a:pPr>
            <a:r>
              <a:rPr b="0" i="0" lang="en" sz="1400" u="none" cap="none" strike="noStrike">
                <a:solidFill>
                  <a:schemeClr val="dk2"/>
                </a:solidFill>
                <a:latin typeface="Arial"/>
                <a:ea typeface="Arial"/>
                <a:cs typeface="Arial"/>
                <a:sym typeface="Arial"/>
              </a:rPr>
              <a:t>Visualize alignments:</a:t>
            </a:r>
            <a:endParaRPr/>
          </a:p>
          <a:p>
            <a:pPr indent="-342900" lvl="0" marL="342900" marR="0" rtl="0" algn="l">
              <a:lnSpc>
                <a:spcPct val="100000"/>
              </a:lnSpc>
              <a:spcBef>
                <a:spcPts val="0"/>
              </a:spcBef>
              <a:spcAft>
                <a:spcPts val="0"/>
              </a:spcAft>
              <a:buClr>
                <a:schemeClr val="dk2"/>
              </a:buClr>
              <a:buSzPts val="1400"/>
              <a:buFont typeface="Arial"/>
              <a:buChar char="•"/>
            </a:pPr>
            <a:r>
              <a:rPr b="0" i="0" lang="en" sz="1400" u="none" cap="none" strike="noStrike">
                <a:solidFill>
                  <a:schemeClr val="dk2"/>
                </a:solidFill>
                <a:latin typeface="Arial"/>
                <a:ea typeface="Arial"/>
                <a:cs typeface="Arial"/>
                <a:sym typeface="Arial"/>
              </a:rPr>
              <a:t>Coverage plot shows distribution of alignment</a:t>
            </a:r>
            <a:endParaRPr/>
          </a:p>
          <a:p>
            <a:pPr indent="-342900" lvl="0" marL="342900" marR="0" rtl="0" algn="l">
              <a:lnSpc>
                <a:spcPct val="100000"/>
              </a:lnSpc>
              <a:spcBef>
                <a:spcPts val="0"/>
              </a:spcBef>
              <a:spcAft>
                <a:spcPts val="0"/>
              </a:spcAft>
              <a:buClr>
                <a:schemeClr val="dk2"/>
              </a:buClr>
              <a:buSzPts val="1400"/>
              <a:buFont typeface="Arial"/>
              <a:buChar char="•"/>
            </a:pPr>
            <a:r>
              <a:rPr b="0" i="0" lang="en" sz="1400" u="none" cap="none" strike="noStrike">
                <a:solidFill>
                  <a:schemeClr val="dk2"/>
                </a:solidFill>
                <a:latin typeface="Arial"/>
                <a:ea typeface="Arial"/>
                <a:cs typeface="Arial"/>
                <a:sym typeface="Arial"/>
              </a:rPr>
              <a:t>Each elongated pentagon is a read </a:t>
            </a:r>
            <a:endParaRPr/>
          </a:p>
          <a:p>
            <a:pPr indent="-342900" lvl="0" marL="342900" marR="0" rtl="0" algn="l">
              <a:lnSpc>
                <a:spcPct val="100000"/>
              </a:lnSpc>
              <a:spcBef>
                <a:spcPts val="0"/>
              </a:spcBef>
              <a:spcAft>
                <a:spcPts val="0"/>
              </a:spcAft>
              <a:buClr>
                <a:schemeClr val="dk2"/>
              </a:buClr>
              <a:buSzPts val="1400"/>
              <a:buFont typeface="Arial"/>
              <a:buChar char="•"/>
            </a:pPr>
            <a:r>
              <a:rPr b="0" i="0" lang="en" sz="1400" u="none" cap="none" strike="noStrike">
                <a:solidFill>
                  <a:schemeClr val="dk2"/>
                </a:solidFill>
                <a:latin typeface="Arial"/>
                <a:ea typeface="Arial"/>
                <a:cs typeface="Arial"/>
                <a:sym typeface="Arial"/>
              </a:rPr>
              <a:t>Colored lines = differences from reference</a:t>
            </a:r>
            <a:endParaRPr/>
          </a:p>
          <a:p>
            <a:pPr indent="-342900" lvl="0" marL="342900" marR="0" rtl="0" algn="l">
              <a:lnSpc>
                <a:spcPct val="100000"/>
              </a:lnSpc>
              <a:spcBef>
                <a:spcPts val="0"/>
              </a:spcBef>
              <a:spcAft>
                <a:spcPts val="0"/>
              </a:spcAft>
              <a:buClr>
                <a:schemeClr val="dk2"/>
              </a:buClr>
              <a:buSzPts val="1400"/>
              <a:buFont typeface="Arial"/>
              <a:buChar char="•"/>
            </a:pPr>
            <a:r>
              <a:rPr b="0" i="0" lang="en" sz="1400" u="none" cap="none" strike="noStrike">
                <a:solidFill>
                  <a:schemeClr val="dk2"/>
                </a:solidFill>
                <a:latin typeface="Arial"/>
                <a:ea typeface="Arial"/>
                <a:cs typeface="Arial"/>
                <a:sym typeface="Arial"/>
              </a:rPr>
              <a:t>Reference sequence, amino acid sequences, and gene</a:t>
            </a:r>
            <a:endParaRPr/>
          </a:p>
        </p:txBody>
      </p:sp>
      <p:pic>
        <p:nvPicPr>
          <p:cNvPr id="128" name="Google Shape;128;p22"/>
          <p:cNvPicPr preferRelativeResize="0"/>
          <p:nvPr/>
        </p:nvPicPr>
        <p:blipFill rotWithShape="1">
          <a:blip r:embed="rId4">
            <a:alphaModFix/>
          </a:blip>
          <a:srcRect b="0" l="0" r="0" t="0"/>
          <a:stretch/>
        </p:blipFill>
        <p:spPr>
          <a:xfrm>
            <a:off x="147373" y="726678"/>
            <a:ext cx="5815454" cy="4054043"/>
          </a:xfrm>
          <a:prstGeom prst="rect">
            <a:avLst/>
          </a:prstGeom>
          <a:noFill/>
          <a:ln>
            <a:noFill/>
          </a:ln>
        </p:spPr>
      </p:pic>
      <p:grpSp>
        <p:nvGrpSpPr>
          <p:cNvPr id="129" name="Google Shape;129;p22"/>
          <p:cNvGrpSpPr/>
          <p:nvPr/>
        </p:nvGrpSpPr>
        <p:grpSpPr>
          <a:xfrm>
            <a:off x="5774634" y="1868555"/>
            <a:ext cx="288235" cy="1580322"/>
            <a:chOff x="5446644" y="1868555"/>
            <a:chExt cx="665921" cy="1580322"/>
          </a:xfrm>
        </p:grpSpPr>
        <p:cxnSp>
          <p:nvCxnSpPr>
            <p:cNvPr id="130" name="Google Shape;130;p22"/>
            <p:cNvCxnSpPr/>
            <p:nvPr/>
          </p:nvCxnSpPr>
          <p:spPr>
            <a:xfrm flipH="1" rot="5400000">
              <a:off x="4924839" y="2390360"/>
              <a:ext cx="1580322" cy="536713"/>
            </a:xfrm>
            <a:prstGeom prst="bentConnector3">
              <a:avLst>
                <a:gd fmla="val 100314" name="adj1"/>
              </a:avLst>
            </a:prstGeom>
            <a:noFill/>
            <a:ln cap="flat" cmpd="sng" w="28575">
              <a:solidFill>
                <a:srgbClr val="FDA739"/>
              </a:solidFill>
              <a:prstDash val="solid"/>
              <a:round/>
              <a:headEnd len="sm" w="sm" type="none"/>
              <a:tailEnd len="med" w="med" type="triangle"/>
            </a:ln>
          </p:spPr>
        </p:cxnSp>
        <p:cxnSp>
          <p:nvCxnSpPr>
            <p:cNvPr id="131" name="Google Shape;131;p22"/>
            <p:cNvCxnSpPr/>
            <p:nvPr/>
          </p:nvCxnSpPr>
          <p:spPr>
            <a:xfrm>
              <a:off x="5983357" y="3438939"/>
              <a:ext cx="129208" cy="0"/>
            </a:xfrm>
            <a:prstGeom prst="straightConnector1">
              <a:avLst/>
            </a:prstGeom>
            <a:noFill/>
            <a:ln cap="flat" cmpd="sng" w="38100">
              <a:solidFill>
                <a:srgbClr val="FDA739"/>
              </a:solidFill>
              <a:prstDash val="solid"/>
              <a:round/>
              <a:headEnd len="sm" w="sm" type="none"/>
              <a:tailEnd len="sm" w="sm" type="none"/>
            </a:ln>
          </p:spPr>
        </p:cxnSp>
      </p:grpSp>
      <p:cxnSp>
        <p:nvCxnSpPr>
          <p:cNvPr id="132" name="Google Shape;132;p22"/>
          <p:cNvCxnSpPr/>
          <p:nvPr/>
        </p:nvCxnSpPr>
        <p:spPr>
          <a:xfrm rot="10800000">
            <a:off x="4999383" y="3558209"/>
            <a:ext cx="1063486" cy="298174"/>
          </a:xfrm>
          <a:prstGeom prst="straightConnector1">
            <a:avLst/>
          </a:prstGeom>
          <a:noFill/>
          <a:ln cap="flat" cmpd="sng" w="38100">
            <a:solidFill>
              <a:srgbClr val="FDA739"/>
            </a:solidFill>
            <a:prstDash val="solid"/>
            <a:round/>
            <a:headEnd len="sm" w="sm" type="none"/>
            <a:tailEnd len="med" w="med" type="triangle"/>
          </a:ln>
        </p:spPr>
      </p:cxnSp>
      <p:grpSp>
        <p:nvGrpSpPr>
          <p:cNvPr id="133" name="Google Shape;133;p22"/>
          <p:cNvGrpSpPr/>
          <p:nvPr/>
        </p:nvGrpSpPr>
        <p:grpSpPr>
          <a:xfrm>
            <a:off x="4308613" y="3358422"/>
            <a:ext cx="1754256" cy="920374"/>
            <a:chOff x="4308613" y="3358422"/>
            <a:chExt cx="1754256" cy="920374"/>
          </a:xfrm>
        </p:grpSpPr>
        <p:cxnSp>
          <p:nvCxnSpPr>
            <p:cNvPr id="134" name="Google Shape;134;p22"/>
            <p:cNvCxnSpPr/>
            <p:nvPr/>
          </p:nvCxnSpPr>
          <p:spPr>
            <a:xfrm rot="10800000">
              <a:off x="4477578" y="3499577"/>
              <a:ext cx="1585291" cy="779219"/>
            </a:xfrm>
            <a:prstGeom prst="straightConnector1">
              <a:avLst/>
            </a:prstGeom>
            <a:noFill/>
            <a:ln cap="flat" cmpd="sng" w="38100">
              <a:solidFill>
                <a:srgbClr val="FDA739"/>
              </a:solidFill>
              <a:prstDash val="solid"/>
              <a:round/>
              <a:headEnd len="sm" w="sm" type="none"/>
              <a:tailEnd len="med" w="med" type="triangle"/>
            </a:ln>
          </p:spPr>
        </p:cxnSp>
        <p:sp>
          <p:nvSpPr>
            <p:cNvPr id="135" name="Google Shape;135;p22"/>
            <p:cNvSpPr/>
            <p:nvPr/>
          </p:nvSpPr>
          <p:spPr>
            <a:xfrm>
              <a:off x="4308613" y="3358422"/>
              <a:ext cx="168965" cy="141155"/>
            </a:xfrm>
            <a:prstGeom prst="ellipse">
              <a:avLst/>
            </a:pr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cxnSp>
        <p:nvCxnSpPr>
          <p:cNvPr id="136" name="Google Shape;136;p22"/>
          <p:cNvCxnSpPr/>
          <p:nvPr/>
        </p:nvCxnSpPr>
        <p:spPr>
          <a:xfrm rot="10800000">
            <a:off x="3935752" y="4492488"/>
            <a:ext cx="2097300" cy="228600"/>
          </a:xfrm>
          <a:prstGeom prst="bentConnector3">
            <a:avLst>
              <a:gd fmla="val 100230" name="adj1"/>
            </a:avLst>
          </a:prstGeom>
          <a:noFill/>
          <a:ln cap="flat" cmpd="sng" w="38100">
            <a:solidFill>
              <a:srgbClr val="FDA739"/>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SNPs</a:t>
            </a:r>
            <a:endParaRPr/>
          </a:p>
        </p:txBody>
      </p:sp>
      <p:sp>
        <p:nvSpPr>
          <p:cNvPr id="142" name="Google Shape;142;p23"/>
          <p:cNvSpPr txBox="1"/>
          <p:nvPr>
            <p:ph idx="1" type="body"/>
          </p:nvPr>
        </p:nvSpPr>
        <p:spPr>
          <a:xfrm>
            <a:off x="97702" y="798900"/>
            <a:ext cx="6144000" cy="37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3000"/>
              <a:buNone/>
            </a:pPr>
            <a:r>
              <a:rPr lang="en" sz="2000"/>
              <a:t>reference: </a:t>
            </a:r>
            <a:r>
              <a:rPr lang="en" sz="2000">
                <a:latin typeface="Courier New"/>
                <a:ea typeface="Courier New"/>
                <a:cs typeface="Courier New"/>
                <a:sym typeface="Courier New"/>
              </a:rPr>
              <a:t>AA-TACGG</a:t>
            </a:r>
            <a:r>
              <a:rPr b="1" lang="en" sz="2000">
                <a:latin typeface="Courier New"/>
                <a:ea typeface="Courier New"/>
                <a:cs typeface="Courier New"/>
                <a:sym typeface="Courier New"/>
              </a:rPr>
              <a:t>A</a:t>
            </a:r>
            <a:r>
              <a:rPr lang="en" sz="2000">
                <a:latin typeface="Courier New"/>
                <a:ea typeface="Courier New"/>
                <a:cs typeface="Courier New"/>
                <a:sym typeface="Courier New"/>
              </a:rPr>
              <a:t>CGGACTT</a:t>
            </a:r>
            <a:r>
              <a:rPr b="1" lang="en" sz="2000">
                <a:latin typeface="Courier New"/>
                <a:ea typeface="Courier New"/>
                <a:cs typeface="Courier New"/>
                <a:sym typeface="Courier New"/>
              </a:rPr>
              <a:t>T</a:t>
            </a:r>
            <a:r>
              <a:rPr lang="en" sz="2000">
                <a:latin typeface="Courier New"/>
                <a:ea typeface="Courier New"/>
                <a:cs typeface="Courier New"/>
                <a:sym typeface="Courier New"/>
              </a:rPr>
              <a:t>A</a:t>
            </a:r>
            <a:endParaRPr sz="2000">
              <a:latin typeface="Courier New"/>
              <a:ea typeface="Courier New"/>
              <a:cs typeface="Courier New"/>
              <a:sym typeface="Courier New"/>
            </a:endParaRPr>
          </a:p>
          <a:p>
            <a:pPr indent="0" lvl="0" marL="0" rtl="0" algn="l">
              <a:lnSpc>
                <a:spcPct val="115000"/>
              </a:lnSpc>
              <a:spcBef>
                <a:spcPts val="2400"/>
              </a:spcBef>
              <a:spcAft>
                <a:spcPts val="0"/>
              </a:spcAft>
              <a:buSzPts val="3000"/>
              <a:buNone/>
            </a:pPr>
            <a:r>
              <a:rPr lang="en" sz="2000"/>
              <a:t>read1:	     </a:t>
            </a:r>
            <a:r>
              <a:rPr lang="en" sz="2000">
                <a:latin typeface="Courier New"/>
                <a:ea typeface="Courier New"/>
                <a:cs typeface="Courier New"/>
                <a:sym typeface="Courier New"/>
              </a:rPr>
              <a:t>AA</a:t>
            </a:r>
            <a:r>
              <a:rPr b="1" lang="en" sz="2000">
                <a:latin typeface="Courier New"/>
                <a:ea typeface="Courier New"/>
                <a:cs typeface="Courier New"/>
                <a:sym typeface="Courier New"/>
              </a:rPr>
              <a:t>C</a:t>
            </a:r>
            <a:r>
              <a:rPr lang="en" sz="2000">
                <a:latin typeface="Courier New"/>
                <a:ea typeface="Courier New"/>
                <a:cs typeface="Courier New"/>
                <a:sym typeface="Courier New"/>
              </a:rPr>
              <a:t>TACGG</a:t>
            </a:r>
            <a:r>
              <a:rPr b="1" lang="en" sz="2000">
                <a:solidFill>
                  <a:srgbClr val="FF0000"/>
                </a:solidFill>
                <a:latin typeface="Courier New"/>
                <a:ea typeface="Courier New"/>
                <a:cs typeface="Courier New"/>
                <a:sym typeface="Courier New"/>
              </a:rPr>
              <a:t>-</a:t>
            </a:r>
            <a:r>
              <a:rPr lang="en" sz="2000">
                <a:latin typeface="Courier New"/>
                <a:ea typeface="Courier New"/>
                <a:cs typeface="Courier New"/>
                <a:sym typeface="Courier New"/>
              </a:rPr>
              <a:t>CGGACTT</a:t>
            </a:r>
            <a:r>
              <a:rPr b="1" lang="en" sz="2000">
                <a:latin typeface="Courier New"/>
                <a:ea typeface="Courier New"/>
                <a:cs typeface="Courier New"/>
                <a:sym typeface="Courier New"/>
              </a:rPr>
              <a:t>T</a:t>
            </a:r>
            <a:r>
              <a:rPr lang="en" sz="2000">
                <a:latin typeface="Courier New"/>
                <a:ea typeface="Courier New"/>
                <a:cs typeface="Courier New"/>
                <a:sym typeface="Courier New"/>
              </a:rPr>
              <a:t>A</a:t>
            </a:r>
            <a:endParaRPr sz="2000">
              <a:latin typeface="Courier New"/>
              <a:ea typeface="Courier New"/>
              <a:cs typeface="Courier New"/>
              <a:sym typeface="Courier New"/>
            </a:endParaRPr>
          </a:p>
          <a:p>
            <a:pPr indent="0" lvl="0" marL="0" rtl="0" algn="l">
              <a:lnSpc>
                <a:spcPct val="115000"/>
              </a:lnSpc>
              <a:spcBef>
                <a:spcPts val="0"/>
              </a:spcBef>
              <a:spcAft>
                <a:spcPts val="0"/>
              </a:spcAft>
              <a:buSzPts val="3000"/>
              <a:buNone/>
            </a:pPr>
            <a:r>
              <a:rPr lang="en" sz="2000"/>
              <a:t>read2:	     </a:t>
            </a:r>
            <a:r>
              <a:rPr lang="en" sz="2000">
                <a:latin typeface="Courier New"/>
                <a:ea typeface="Courier New"/>
                <a:cs typeface="Courier New"/>
                <a:sym typeface="Courier New"/>
              </a:rPr>
              <a:t>AA</a:t>
            </a:r>
            <a:r>
              <a:rPr b="1" lang="en" sz="2000">
                <a:latin typeface="Courier New"/>
                <a:ea typeface="Courier New"/>
                <a:cs typeface="Courier New"/>
                <a:sym typeface="Courier New"/>
              </a:rPr>
              <a:t>C</a:t>
            </a:r>
            <a:r>
              <a:rPr lang="en" sz="2000">
                <a:latin typeface="Courier New"/>
                <a:ea typeface="Courier New"/>
                <a:cs typeface="Courier New"/>
                <a:sym typeface="Courier New"/>
              </a:rPr>
              <a:t>TACGG</a:t>
            </a:r>
            <a:r>
              <a:rPr b="1" lang="en" sz="2000">
                <a:solidFill>
                  <a:srgbClr val="FF0000"/>
                </a:solidFill>
                <a:latin typeface="Courier New"/>
                <a:ea typeface="Courier New"/>
                <a:cs typeface="Courier New"/>
                <a:sym typeface="Courier New"/>
              </a:rPr>
              <a:t>-</a:t>
            </a:r>
            <a:r>
              <a:rPr lang="en" sz="2000">
                <a:latin typeface="Courier New"/>
                <a:ea typeface="Courier New"/>
                <a:cs typeface="Courier New"/>
                <a:sym typeface="Courier New"/>
              </a:rPr>
              <a:t>CGGACTT</a:t>
            </a:r>
            <a:r>
              <a:rPr b="1" lang="en" sz="2000">
                <a:latin typeface="Courier New"/>
                <a:ea typeface="Courier New"/>
                <a:cs typeface="Courier New"/>
                <a:sym typeface="Courier New"/>
              </a:rPr>
              <a:t>T</a:t>
            </a:r>
            <a:r>
              <a:rPr lang="en" sz="2000">
                <a:latin typeface="Courier New"/>
                <a:ea typeface="Courier New"/>
                <a:cs typeface="Courier New"/>
                <a:sym typeface="Courier New"/>
              </a:rPr>
              <a:t>A</a:t>
            </a:r>
            <a:endParaRPr sz="2000">
              <a:latin typeface="Courier New"/>
              <a:ea typeface="Courier New"/>
              <a:cs typeface="Courier New"/>
              <a:sym typeface="Courier New"/>
            </a:endParaRPr>
          </a:p>
          <a:p>
            <a:pPr indent="0" lvl="0" marL="0" rtl="0" algn="l">
              <a:lnSpc>
                <a:spcPct val="115000"/>
              </a:lnSpc>
              <a:spcBef>
                <a:spcPts val="1000"/>
              </a:spcBef>
              <a:spcAft>
                <a:spcPts val="0"/>
              </a:spcAft>
              <a:buSzPts val="3000"/>
              <a:buNone/>
            </a:pPr>
            <a:r>
              <a:rPr lang="en" sz="2000"/>
              <a:t>read4:	     </a:t>
            </a:r>
            <a:r>
              <a:rPr lang="en" sz="2000">
                <a:latin typeface="Courier New"/>
                <a:ea typeface="Courier New"/>
                <a:cs typeface="Courier New"/>
                <a:sym typeface="Courier New"/>
              </a:rPr>
              <a:t>AA</a:t>
            </a:r>
            <a:r>
              <a:rPr b="1" lang="en" sz="2000">
                <a:latin typeface="Courier New"/>
                <a:ea typeface="Courier New"/>
                <a:cs typeface="Courier New"/>
                <a:sym typeface="Courier New"/>
              </a:rPr>
              <a:t>C</a:t>
            </a:r>
            <a:r>
              <a:rPr lang="en" sz="2000">
                <a:latin typeface="Courier New"/>
                <a:ea typeface="Courier New"/>
                <a:cs typeface="Courier New"/>
                <a:sym typeface="Courier New"/>
              </a:rPr>
              <a:t>TACGG</a:t>
            </a:r>
            <a:r>
              <a:rPr b="1" lang="en" sz="2000">
                <a:solidFill>
                  <a:srgbClr val="FF0000"/>
                </a:solidFill>
                <a:latin typeface="Courier New"/>
                <a:ea typeface="Courier New"/>
                <a:cs typeface="Courier New"/>
                <a:sym typeface="Courier New"/>
              </a:rPr>
              <a:t>-</a:t>
            </a:r>
            <a:r>
              <a:rPr lang="en" sz="2000">
                <a:latin typeface="Courier New"/>
                <a:ea typeface="Courier New"/>
                <a:cs typeface="Courier New"/>
                <a:sym typeface="Courier New"/>
              </a:rPr>
              <a:t>CGGACTT</a:t>
            </a:r>
            <a:r>
              <a:rPr b="1" lang="en" sz="2000">
                <a:solidFill>
                  <a:srgbClr val="6AA84F"/>
                </a:solidFill>
                <a:latin typeface="Courier New"/>
                <a:ea typeface="Courier New"/>
                <a:cs typeface="Courier New"/>
                <a:sym typeface="Courier New"/>
              </a:rPr>
              <a:t>G</a:t>
            </a:r>
            <a:r>
              <a:rPr lang="en" sz="2000">
                <a:latin typeface="Courier New"/>
                <a:ea typeface="Courier New"/>
                <a:cs typeface="Courier New"/>
                <a:sym typeface="Courier New"/>
              </a:rPr>
              <a:t>A</a:t>
            </a:r>
            <a:endParaRPr/>
          </a:p>
          <a:p>
            <a:pPr indent="0" lvl="0" marL="0" rtl="0" algn="l">
              <a:lnSpc>
                <a:spcPct val="115000"/>
              </a:lnSpc>
              <a:spcBef>
                <a:spcPts val="1000"/>
              </a:spcBef>
              <a:spcAft>
                <a:spcPts val="0"/>
              </a:spcAft>
              <a:buClr>
                <a:schemeClr val="dk1"/>
              </a:buClr>
              <a:buSzPts val="1100"/>
              <a:buFont typeface="Arial"/>
              <a:buNone/>
            </a:pPr>
            <a:r>
              <a:rPr lang="en" sz="2000"/>
              <a:t>read5:	     </a:t>
            </a:r>
            <a:r>
              <a:rPr lang="en" sz="2000">
                <a:latin typeface="Courier New"/>
                <a:ea typeface="Courier New"/>
                <a:cs typeface="Courier New"/>
                <a:sym typeface="Courier New"/>
              </a:rPr>
              <a:t>AA</a:t>
            </a:r>
            <a:r>
              <a:rPr b="1" lang="en" sz="2000">
                <a:latin typeface="Courier New"/>
                <a:ea typeface="Courier New"/>
                <a:cs typeface="Courier New"/>
                <a:sym typeface="Courier New"/>
              </a:rPr>
              <a:t>C</a:t>
            </a:r>
            <a:r>
              <a:rPr lang="en" sz="2000">
                <a:latin typeface="Courier New"/>
                <a:ea typeface="Courier New"/>
                <a:cs typeface="Courier New"/>
                <a:sym typeface="Courier New"/>
              </a:rPr>
              <a:t>TACGG</a:t>
            </a:r>
            <a:r>
              <a:rPr b="1" lang="en" sz="2000">
                <a:solidFill>
                  <a:srgbClr val="FF0000"/>
                </a:solidFill>
                <a:latin typeface="Courier New"/>
                <a:ea typeface="Courier New"/>
                <a:cs typeface="Courier New"/>
                <a:sym typeface="Courier New"/>
              </a:rPr>
              <a:t>-</a:t>
            </a:r>
            <a:r>
              <a:rPr lang="en" sz="2000">
                <a:latin typeface="Courier New"/>
                <a:ea typeface="Courier New"/>
                <a:cs typeface="Courier New"/>
                <a:sym typeface="Courier New"/>
              </a:rPr>
              <a:t>CGGACTT</a:t>
            </a:r>
            <a:r>
              <a:rPr b="1" lang="en" sz="2000">
                <a:solidFill>
                  <a:srgbClr val="6AA84F"/>
                </a:solidFill>
                <a:latin typeface="Courier New"/>
                <a:ea typeface="Courier New"/>
                <a:cs typeface="Courier New"/>
                <a:sym typeface="Courier New"/>
              </a:rPr>
              <a:t>G</a:t>
            </a:r>
            <a:r>
              <a:rPr lang="en" sz="2000">
                <a:latin typeface="Courier New"/>
                <a:ea typeface="Courier New"/>
                <a:cs typeface="Courier New"/>
                <a:sym typeface="Courier New"/>
              </a:rPr>
              <a:t>A</a:t>
            </a:r>
            <a:endParaRPr/>
          </a:p>
        </p:txBody>
      </p:sp>
      <p:sp>
        <p:nvSpPr>
          <p:cNvPr id="143" name="Google Shape;14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44" name="Google Shape;144;p23"/>
          <p:cNvSpPr/>
          <p:nvPr/>
        </p:nvSpPr>
        <p:spPr>
          <a:xfrm>
            <a:off x="1590261" y="1043932"/>
            <a:ext cx="477078" cy="3649111"/>
          </a:xfrm>
          <a:prstGeom prst="downArrow">
            <a:avLst>
              <a:gd fmla="val 50000" name="adj1"/>
              <a:gd fmla="val 50000" name="adj2"/>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3"/>
          <p:cNvSpPr/>
          <p:nvPr/>
        </p:nvSpPr>
        <p:spPr>
          <a:xfrm>
            <a:off x="3717128" y="1043882"/>
            <a:ext cx="517800" cy="3649200"/>
          </a:xfrm>
          <a:prstGeom prst="downArrow">
            <a:avLst>
              <a:gd fmla="val 50000" name="adj1"/>
              <a:gd fmla="val 50000" name="adj2"/>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3"/>
          <p:cNvSpPr/>
          <p:nvPr/>
        </p:nvSpPr>
        <p:spPr>
          <a:xfrm>
            <a:off x="2474843" y="1043932"/>
            <a:ext cx="536714" cy="3649110"/>
          </a:xfrm>
          <a:prstGeom prst="downArrow">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3"/>
          <p:cNvSpPr txBox="1"/>
          <p:nvPr/>
        </p:nvSpPr>
        <p:spPr>
          <a:xfrm>
            <a:off x="1151433" y="4591155"/>
            <a:ext cx="3331115"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  </a:t>
            </a:r>
            <a:r>
              <a:rPr b="1" i="0" lang="en" sz="1800" u="none" cap="none" strike="noStrike">
                <a:solidFill>
                  <a:srgbClr val="4A86E8"/>
                </a:solidFill>
                <a:latin typeface="Arial"/>
                <a:ea typeface="Arial"/>
                <a:cs typeface="Arial"/>
                <a:sym typeface="Arial"/>
              </a:rPr>
              <a:t>IN</a:t>
            </a:r>
            <a:r>
              <a:rPr b="0" i="0" lang="en" sz="1800" u="none" cap="none" strike="noStrike">
                <a:solidFill>
                  <a:srgbClr val="000000"/>
                </a:solidFill>
                <a:latin typeface="Arial"/>
                <a:ea typeface="Arial"/>
                <a:cs typeface="Arial"/>
                <a:sym typeface="Arial"/>
              </a:rPr>
              <a:t>sertion   </a:t>
            </a:r>
            <a:r>
              <a:rPr b="0" i="0" lang="en" sz="1800" u="none" cap="none" strike="noStrike">
                <a:solidFill>
                  <a:srgbClr val="FF0000"/>
                </a:solidFill>
                <a:latin typeface="Arial"/>
                <a:ea typeface="Arial"/>
                <a:cs typeface="Arial"/>
                <a:sym typeface="Arial"/>
              </a:rPr>
              <a:t>DEL</a:t>
            </a:r>
            <a:r>
              <a:rPr b="0" i="0" lang="en" sz="1800" u="none" cap="none" strike="noStrike">
                <a:solidFill>
                  <a:srgbClr val="000000"/>
                </a:solidFill>
                <a:latin typeface="Arial"/>
                <a:ea typeface="Arial"/>
                <a:cs typeface="Arial"/>
                <a:sym typeface="Arial"/>
              </a:rPr>
              <a:t>etion     </a:t>
            </a:r>
            <a:r>
              <a:rPr b="1" i="0" lang="en" sz="1800" u="none" cap="none" strike="noStrike">
                <a:solidFill>
                  <a:srgbClr val="6AA84F"/>
                </a:solidFill>
                <a:latin typeface="Arial"/>
                <a:ea typeface="Arial"/>
                <a:cs typeface="Arial"/>
                <a:sym typeface="Arial"/>
              </a:rPr>
              <a:t>SNP</a:t>
            </a:r>
            <a:r>
              <a:rPr b="0" i="0" lang="en"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148" name="Google Shape;148;p23"/>
          <p:cNvSpPr txBox="1"/>
          <p:nvPr/>
        </p:nvSpPr>
        <p:spPr>
          <a:xfrm>
            <a:off x="4572000" y="1041899"/>
            <a:ext cx="4470900" cy="1427400"/>
          </a:xfrm>
          <a:prstGeom prst="rect">
            <a:avLst/>
          </a:prstGeom>
          <a:solidFill>
            <a:srgbClr val="EFEFE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samtools mpileup -u -v -r chr22:29268316-29300343 -d 150 -f ../06/ref/chr22.fa NA12878_phased_chr22.bam &gt; NA12878_chr22_samtools_EWSR1.vcf</a:t>
            </a:r>
            <a:endParaRPr b="0" i="0" sz="1400" u="none" cap="none" strike="noStrike">
              <a:solidFill>
                <a:schemeClr val="dk1"/>
              </a:solidFill>
              <a:latin typeface="Courier New"/>
              <a:ea typeface="Courier New"/>
              <a:cs typeface="Courier New"/>
              <a:sym typeface="Courier New"/>
            </a:endParaRPr>
          </a:p>
        </p:txBody>
      </p:sp>
      <p:sp>
        <p:nvSpPr>
          <p:cNvPr id="149" name="Google Shape;149;p23"/>
          <p:cNvSpPr txBox="1"/>
          <p:nvPr/>
        </p:nvSpPr>
        <p:spPr>
          <a:xfrm>
            <a:off x="4582150" y="2596826"/>
            <a:ext cx="4450500" cy="1772700"/>
          </a:xfrm>
          <a:prstGeom prst="rect">
            <a:avLst/>
          </a:prstGeom>
          <a:solidFill>
            <a:srgbClr val="EFEFEF"/>
          </a:solidFill>
          <a:ln cap="flat" cmpd="sng" w="9525">
            <a:solidFill>
              <a:srgbClr val="434343"/>
            </a:solidFill>
            <a:prstDash val="solid"/>
            <a:round/>
            <a:headEnd len="sm" w="sm" type="none"/>
            <a:tailEnd len="sm" w="sm" type="none"/>
          </a:ln>
        </p:spPr>
        <p:txBody>
          <a:bodyPr anchorCtr="0" anchor="ctr" bIns="91425" lIns="0" spcFirstLastPara="1" rIns="0"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gatk HaplotypeCaller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-L chr22:29268316-29300343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-R ../06/ref/chr22.fa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-I NA12878_phased_chr22.bam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-O NA12878_chr22_gatk_</a:t>
            </a:r>
            <a:r>
              <a:rPr b="0" i="0" lang="en" sz="1400" u="none" cap="none" strike="noStrike">
                <a:solidFill>
                  <a:schemeClr val="dk1"/>
                </a:solidFill>
                <a:latin typeface="Courier New"/>
                <a:ea typeface="Courier New"/>
                <a:cs typeface="Courier New"/>
                <a:sym typeface="Courier New"/>
              </a:rPr>
              <a:t>EWSR1</a:t>
            </a:r>
            <a:r>
              <a:rPr b="0" i="0" lang="en" sz="1400" u="none" cap="none" strike="noStrike">
                <a:solidFill>
                  <a:srgbClr val="000000"/>
                </a:solidFill>
                <a:latin typeface="Courier New"/>
                <a:ea typeface="Courier New"/>
                <a:cs typeface="Courier New"/>
                <a:sym typeface="Courier New"/>
              </a:rPr>
              <a:t>.vcf.gz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     -ERC GVCF # BP_RESOLUTION</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sz="2800"/>
              <a:t>IGV: Visualize SNPs Identified From Variant Calling</a:t>
            </a:r>
            <a:endParaRPr/>
          </a:p>
        </p:txBody>
      </p:sp>
      <p:pic>
        <p:nvPicPr>
          <p:cNvPr id="155" name="Google Shape;155;p24"/>
          <p:cNvPicPr preferRelativeResize="0"/>
          <p:nvPr/>
        </p:nvPicPr>
        <p:blipFill rotWithShape="1">
          <a:blip r:embed="rId3">
            <a:alphaModFix/>
          </a:blip>
          <a:srcRect b="0" l="0" r="0" t="0"/>
          <a:stretch/>
        </p:blipFill>
        <p:spPr>
          <a:xfrm>
            <a:off x="168966" y="1689650"/>
            <a:ext cx="4974353" cy="1918253"/>
          </a:xfrm>
          <a:prstGeom prst="rect">
            <a:avLst/>
          </a:prstGeom>
          <a:noFill/>
          <a:ln>
            <a:noFill/>
          </a:ln>
        </p:spPr>
      </p:pic>
      <p:pic>
        <p:nvPicPr>
          <p:cNvPr id="156" name="Google Shape;156;p24"/>
          <p:cNvPicPr preferRelativeResize="0"/>
          <p:nvPr/>
        </p:nvPicPr>
        <p:blipFill rotWithShape="1">
          <a:blip r:embed="rId4">
            <a:alphaModFix/>
          </a:blip>
          <a:srcRect b="23476" l="0" r="0" t="22579"/>
          <a:stretch/>
        </p:blipFill>
        <p:spPr>
          <a:xfrm>
            <a:off x="6027211" y="1690647"/>
            <a:ext cx="2813268" cy="1917256"/>
          </a:xfrm>
          <a:prstGeom prst="rect">
            <a:avLst/>
          </a:prstGeom>
          <a:noFill/>
          <a:ln>
            <a:noFill/>
          </a:ln>
        </p:spPr>
      </p:pic>
      <p:sp>
        <p:nvSpPr>
          <p:cNvPr id="157" name="Google Shape;157;p24"/>
          <p:cNvSpPr/>
          <p:nvPr/>
        </p:nvSpPr>
        <p:spPr>
          <a:xfrm>
            <a:off x="5237395" y="2519567"/>
            <a:ext cx="695740" cy="258417"/>
          </a:xfrm>
          <a:prstGeom prst="rightArrow">
            <a:avLst>
              <a:gd fmla="val 50000" name="adj1"/>
              <a:gd fmla="val 50000" name="adj2"/>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 name="Google Shape;158;p24"/>
          <p:cNvSpPr txBox="1"/>
          <p:nvPr/>
        </p:nvSpPr>
        <p:spPr>
          <a:xfrm>
            <a:off x="99392" y="839249"/>
            <a:ext cx="8741087" cy="34624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 sz="1650" u="none" cap="none" strike="noStrike">
                <a:solidFill>
                  <a:schemeClr val="dk2"/>
                </a:solidFill>
                <a:latin typeface="Arial"/>
                <a:ea typeface="Arial"/>
                <a:cs typeface="Arial"/>
                <a:sym typeface="Arial"/>
              </a:rPr>
              <a:t>How do we go from a set of </a:t>
            </a:r>
            <a:r>
              <a:rPr b="1" i="0" lang="en" sz="1650" u="none" cap="none" strike="noStrike">
                <a:solidFill>
                  <a:schemeClr val="dk2"/>
                </a:solidFill>
                <a:latin typeface="Arial"/>
                <a:ea typeface="Arial"/>
                <a:cs typeface="Arial"/>
                <a:sym typeface="Arial"/>
              </a:rPr>
              <a:t>labelled coordinates</a:t>
            </a:r>
            <a:r>
              <a:rPr b="0" i="0" lang="en" sz="1650" u="none" cap="none" strike="noStrike">
                <a:solidFill>
                  <a:schemeClr val="dk2"/>
                </a:solidFill>
                <a:latin typeface="Arial"/>
                <a:ea typeface="Arial"/>
                <a:cs typeface="Arial"/>
                <a:sym typeface="Arial"/>
              </a:rPr>
              <a:t> to a </a:t>
            </a:r>
            <a:r>
              <a:rPr b="1" i="0" lang="en" sz="1650" u="none" cap="none" strike="noStrike">
                <a:solidFill>
                  <a:schemeClr val="dk2"/>
                </a:solidFill>
                <a:latin typeface="Arial"/>
                <a:ea typeface="Arial"/>
                <a:cs typeface="Arial"/>
                <a:sym typeface="Arial"/>
              </a:rPr>
              <a:t>human-centered visual summary</a:t>
            </a:r>
            <a:r>
              <a:rPr b="0" i="0" lang="en" sz="1650" u="none" cap="none" strike="noStrike">
                <a:solidFill>
                  <a:schemeClr val="dk2"/>
                </a:solidFill>
                <a:latin typeface="Arial"/>
                <a:ea typeface="Arial"/>
                <a:cs typeface="Arial"/>
                <a:sym typeface="Arial"/>
              </a:rPr>
              <a:t>?</a:t>
            </a:r>
            <a:endParaRPr/>
          </a:p>
        </p:txBody>
      </p:sp>
      <p:sp>
        <p:nvSpPr>
          <p:cNvPr id="159" name="Google Shape;159;p24"/>
          <p:cNvSpPr txBox="1"/>
          <p:nvPr/>
        </p:nvSpPr>
        <p:spPr>
          <a:xfrm>
            <a:off x="2792896" y="1129796"/>
            <a:ext cx="2007704"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dk2"/>
                </a:solidFill>
                <a:latin typeface="Arial"/>
                <a:ea typeface="Arial"/>
                <a:cs typeface="Arial"/>
                <a:sym typeface="Arial"/>
              </a:rPr>
              <a:t>(e.g. a VCF file)</a:t>
            </a:r>
            <a:endParaRPr/>
          </a:p>
        </p:txBody>
      </p:sp>
      <p:cxnSp>
        <p:nvCxnSpPr>
          <p:cNvPr id="160" name="Google Shape;160;p24"/>
          <p:cNvCxnSpPr/>
          <p:nvPr/>
        </p:nvCxnSpPr>
        <p:spPr>
          <a:xfrm flipH="1">
            <a:off x="3627784" y="1407756"/>
            <a:ext cx="168964" cy="252077"/>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25"/>
          <p:cNvPicPr preferRelativeResize="0"/>
          <p:nvPr/>
        </p:nvPicPr>
        <p:blipFill rotWithShape="1">
          <a:blip r:embed="rId3">
            <a:alphaModFix/>
          </a:blip>
          <a:srcRect b="0" l="0" r="0" t="0"/>
          <a:stretch/>
        </p:blipFill>
        <p:spPr>
          <a:xfrm>
            <a:off x="136888" y="726679"/>
            <a:ext cx="6085007" cy="3796528"/>
          </a:xfrm>
          <a:prstGeom prst="rect">
            <a:avLst/>
          </a:prstGeom>
          <a:noFill/>
          <a:ln>
            <a:noFill/>
          </a:ln>
        </p:spPr>
      </p:pic>
      <p:sp>
        <p:nvSpPr>
          <p:cNvPr id="166" name="Google Shape;166;p2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sz="2800"/>
              <a:t>IGV: Visualize SNPs Identified From Variant Calling</a:t>
            </a:r>
            <a:endParaRPr/>
          </a:p>
        </p:txBody>
      </p:sp>
      <p:sp>
        <p:nvSpPr>
          <p:cNvPr id="167" name="Google Shape;167;p25"/>
          <p:cNvSpPr txBox="1"/>
          <p:nvPr/>
        </p:nvSpPr>
        <p:spPr>
          <a:xfrm>
            <a:off x="6291470" y="726679"/>
            <a:ext cx="2713382" cy="483209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1400"/>
              <a:buFont typeface="Arial"/>
              <a:buAutoNum type="arabicPeriod"/>
            </a:pPr>
            <a:r>
              <a:rPr b="0" i="0" lang="en" sz="1400" u="none" cap="none" strike="noStrike">
                <a:solidFill>
                  <a:schemeClr val="dk2"/>
                </a:solidFill>
                <a:latin typeface="Arial"/>
                <a:ea typeface="Arial"/>
                <a:cs typeface="Arial"/>
                <a:sym typeface="Arial"/>
              </a:rPr>
              <a:t>Load tracks (.BAM files, .VCF files, etc.). </a:t>
            </a:r>
            <a:r>
              <a:rPr b="1" i="0" lang="en" sz="1400" u="none" cap="none" strike="noStrike">
                <a:solidFill>
                  <a:schemeClr val="dk2"/>
                </a:solidFill>
                <a:latin typeface="Arial"/>
                <a:ea typeface="Arial"/>
                <a:cs typeface="Arial"/>
                <a:sym typeface="Arial"/>
              </a:rPr>
              <a:t>Here: </a:t>
            </a:r>
            <a:r>
              <a:rPr b="0" i="0" lang="en" sz="1400" u="none" cap="none" strike="noStrike">
                <a:solidFill>
                  <a:schemeClr val="dk2"/>
                </a:solidFill>
                <a:latin typeface="Arial"/>
                <a:ea typeface="Arial"/>
                <a:cs typeface="Arial"/>
                <a:sym typeface="Arial"/>
              </a:rPr>
              <a:t>Alignment file for 1 sample</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Arial"/>
              <a:buAutoNum type="arabicPeriod"/>
            </a:pPr>
            <a:r>
              <a:rPr b="0" i="0" lang="en" sz="1400" u="none" cap="none" strike="noStrike">
                <a:solidFill>
                  <a:schemeClr val="dk2"/>
                </a:solidFill>
                <a:latin typeface="Arial"/>
                <a:ea typeface="Arial"/>
                <a:cs typeface="Arial"/>
                <a:sym typeface="Arial"/>
              </a:rPr>
              <a:t>Zoom into locus of interest. </a:t>
            </a:r>
            <a:r>
              <a:rPr b="1" i="0" lang="en" sz="1400" u="none" cap="none" strike="noStrike">
                <a:solidFill>
                  <a:schemeClr val="dk2"/>
                </a:solidFill>
                <a:latin typeface="Arial"/>
                <a:ea typeface="Arial"/>
                <a:cs typeface="Arial"/>
                <a:sym typeface="Arial"/>
              </a:rPr>
              <a:t>Here: </a:t>
            </a:r>
            <a:r>
              <a:rPr b="0" i="0" lang="en" sz="1400" u="none" cap="none" strike="noStrike">
                <a:solidFill>
                  <a:schemeClr val="dk2"/>
                </a:solidFill>
                <a:latin typeface="Arial"/>
                <a:ea typeface="Arial"/>
                <a:cs typeface="Arial"/>
                <a:sym typeface="Arial"/>
              </a:rPr>
              <a:t>chrXIV of our custom genome</a:t>
            </a:r>
            <a:endParaRPr/>
          </a:p>
          <a:p>
            <a:pPr indent="-254000" lvl="0" marL="342900" marR="0" rtl="0" algn="l">
              <a:lnSpc>
                <a:spcPct val="100000"/>
              </a:lnSpc>
              <a:spcBef>
                <a:spcPts val="0"/>
              </a:spcBef>
              <a:spcAft>
                <a:spcPts val="0"/>
              </a:spcAft>
              <a:buClr>
                <a:schemeClr val="dk2"/>
              </a:buClr>
              <a:buSzPts val="1400"/>
              <a:buFont typeface="Arial"/>
              <a:buNone/>
            </a:pPr>
            <a:r>
              <a:t/>
            </a:r>
            <a:endParaRPr b="0" i="0" sz="1400" u="none" cap="none" strike="noStrike">
              <a:solidFill>
                <a:schemeClr val="dk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Arial"/>
              <a:buAutoNum type="arabicPeriod"/>
            </a:pPr>
            <a:r>
              <a:rPr b="0" i="0" lang="en" sz="1400" u="none" cap="none" strike="noStrike">
                <a:solidFill>
                  <a:schemeClr val="dk2"/>
                </a:solidFill>
                <a:latin typeface="Arial"/>
                <a:ea typeface="Arial"/>
                <a:cs typeface="Arial"/>
                <a:sym typeface="Arial"/>
              </a:rPr>
              <a:t>Set visualization parameters (colors, shading, etc.). </a:t>
            </a:r>
            <a:r>
              <a:rPr b="1" i="0" lang="en" sz="1400" u="none" cap="none" strike="noStrike">
                <a:solidFill>
                  <a:schemeClr val="dk2"/>
                </a:solidFill>
                <a:latin typeface="Arial"/>
                <a:ea typeface="Arial"/>
                <a:cs typeface="Arial"/>
                <a:sym typeface="Arial"/>
              </a:rPr>
              <a:t>Here:</a:t>
            </a:r>
            <a:r>
              <a:rPr b="0" i="0" lang="en" sz="1400" u="none" cap="none" strike="noStrike">
                <a:solidFill>
                  <a:schemeClr val="dk2"/>
                </a:solidFill>
                <a:latin typeface="Arial"/>
                <a:ea typeface="Arial"/>
                <a:cs typeface="Arial"/>
                <a:sym typeface="Arial"/>
              </a:rPr>
              <a:t> paired-end reads colored by forward (red) or reverse (blue) read</a:t>
            </a:r>
            <a:endParaRPr/>
          </a:p>
          <a:p>
            <a:pPr indent="-254000" lvl="0" marL="342900" marR="0" rtl="0" algn="l">
              <a:lnSpc>
                <a:spcPct val="100000"/>
              </a:lnSpc>
              <a:spcBef>
                <a:spcPts val="0"/>
              </a:spcBef>
              <a:spcAft>
                <a:spcPts val="0"/>
              </a:spcAft>
              <a:buClr>
                <a:schemeClr val="dk2"/>
              </a:buClr>
              <a:buSzPts val="1400"/>
              <a:buFont typeface="Arial"/>
              <a:buNone/>
            </a:pPr>
            <a:r>
              <a:t/>
            </a:r>
            <a:endParaRPr b="0" i="0" sz="1400" u="none" cap="none" strike="noStrike">
              <a:solidFill>
                <a:schemeClr val="dk2"/>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400"/>
              <a:buFont typeface="Arial"/>
              <a:buAutoNum type="arabicPeriod"/>
            </a:pPr>
            <a:r>
              <a:rPr b="0" i="0" lang="en" sz="1400" u="none" cap="none" strike="noStrike">
                <a:solidFill>
                  <a:schemeClr val="dk2"/>
                </a:solidFill>
                <a:latin typeface="Arial"/>
                <a:ea typeface="Arial"/>
                <a:cs typeface="Arial"/>
                <a:sym typeface="Arial"/>
              </a:rPr>
              <a:t>Use annotation (.GTF file) to identify which gene SNP is in</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254000" lvl="1"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254000" lvl="3"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68" name="Google Shape;168;p25"/>
          <p:cNvSpPr/>
          <p:nvPr/>
        </p:nvSpPr>
        <p:spPr>
          <a:xfrm>
            <a:off x="3518454" y="1680037"/>
            <a:ext cx="327989" cy="2683242"/>
          </a:xfrm>
          <a:prstGeom prst="downArrow">
            <a:avLst>
              <a:gd fmla="val 50000" name="adj1"/>
              <a:gd fmla="val 50000" name="adj2"/>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5"/>
          <p:cNvSpPr txBox="1"/>
          <p:nvPr/>
        </p:nvSpPr>
        <p:spPr>
          <a:xfrm>
            <a:off x="3399183" y="4386069"/>
            <a:ext cx="735495" cy="60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6AA84F"/>
                </a:solidFill>
                <a:latin typeface="Arial"/>
                <a:ea typeface="Arial"/>
                <a:cs typeface="Arial"/>
                <a:sym typeface="Arial"/>
              </a:rPr>
              <a:t>SNP</a:t>
            </a:r>
            <a:r>
              <a:rPr b="0" i="0" lang="en"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IGV: A Homopolymer Run</a:t>
            </a:r>
            <a:endParaRPr b="0" i="0" sz="3600" u="none" cap="none" strike="noStrike">
              <a:solidFill>
                <a:srgbClr val="680018"/>
              </a:solidFill>
              <a:latin typeface="Roboto Medium"/>
              <a:ea typeface="Roboto Medium"/>
              <a:cs typeface="Roboto Medium"/>
              <a:sym typeface="Roboto Medium"/>
            </a:endParaRPr>
          </a:p>
        </p:txBody>
      </p:sp>
      <p:sp>
        <p:nvSpPr>
          <p:cNvPr id="175" name="Google Shape;175;p26"/>
          <p:cNvSpPr txBox="1"/>
          <p:nvPr>
            <p:ph idx="1" type="body"/>
          </p:nvPr>
        </p:nvSpPr>
        <p:spPr>
          <a:xfrm>
            <a:off x="6904235" y="729280"/>
            <a:ext cx="2114506" cy="4203022"/>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A long stretch consisting of a single base</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You want to be looking at the sequence here (all those Ts)</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Difficult to map against, particularly at ends of reads</a:t>
            </a:r>
            <a:endParaRPr b="0" i="0" sz="2000" u="none" cap="none" strike="noStrike">
              <a:solidFill>
                <a:schemeClr val="dk2"/>
              </a:solidFill>
              <a:latin typeface="Open Sans"/>
              <a:ea typeface="Open Sans"/>
              <a:cs typeface="Open Sans"/>
              <a:sym typeface="Open Sans"/>
            </a:endParaRPr>
          </a:p>
        </p:txBody>
      </p:sp>
      <p:pic>
        <p:nvPicPr>
          <p:cNvPr id="176" name="Google Shape;176;p26"/>
          <p:cNvPicPr preferRelativeResize="0"/>
          <p:nvPr/>
        </p:nvPicPr>
        <p:blipFill rotWithShape="1">
          <a:blip r:embed="rId3">
            <a:alphaModFix/>
          </a:blip>
          <a:srcRect b="0" l="0" r="0" t="0"/>
          <a:stretch/>
        </p:blipFill>
        <p:spPr>
          <a:xfrm>
            <a:off x="196788" y="729280"/>
            <a:ext cx="6594430" cy="43384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IGV: Coverage by GC percent</a:t>
            </a:r>
            <a:endParaRPr b="0" i="0" sz="3600" u="none" cap="none" strike="noStrike">
              <a:solidFill>
                <a:srgbClr val="680018"/>
              </a:solidFill>
              <a:latin typeface="Roboto Medium"/>
              <a:ea typeface="Roboto Medium"/>
              <a:cs typeface="Roboto Medium"/>
              <a:sym typeface="Roboto Medium"/>
            </a:endParaRPr>
          </a:p>
        </p:txBody>
      </p:sp>
      <p:sp>
        <p:nvSpPr>
          <p:cNvPr id="182" name="Google Shape;182;p27"/>
          <p:cNvSpPr txBox="1"/>
          <p:nvPr>
            <p:ph idx="1" type="body"/>
          </p:nvPr>
        </p:nvSpPr>
        <p:spPr>
          <a:xfrm>
            <a:off x="6739847" y="729280"/>
            <a:ext cx="2278894" cy="4203022"/>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Benjamini &amp; Speed (2012) proposed that </a:t>
            </a:r>
            <a:r>
              <a:rPr b="1" i="0" lang="en" sz="2000" u="none" cap="none" strike="noStrike">
                <a:solidFill>
                  <a:schemeClr val="dk2"/>
                </a:solidFill>
                <a:latin typeface="Open Sans"/>
                <a:ea typeface="Open Sans"/>
                <a:cs typeface="Open Sans"/>
                <a:sym typeface="Open Sans"/>
              </a:rPr>
              <a:t>PCR step </a:t>
            </a:r>
            <a:r>
              <a:rPr b="0" i="0" lang="en" sz="2000" u="none" cap="none" strike="noStrike">
                <a:solidFill>
                  <a:schemeClr val="dk2"/>
                </a:solidFill>
                <a:latin typeface="Open Sans"/>
                <a:ea typeface="Open Sans"/>
                <a:cs typeface="Open Sans"/>
                <a:sym typeface="Open Sans"/>
              </a:rPr>
              <a:t>generates this </a:t>
            </a:r>
            <a:r>
              <a:rPr b="1" i="0" lang="en" sz="2000" u="none" cap="none" strike="noStrike">
                <a:solidFill>
                  <a:schemeClr val="dk2"/>
                </a:solidFill>
                <a:latin typeface="Open Sans"/>
                <a:ea typeface="Open Sans"/>
                <a:cs typeface="Open Sans"/>
                <a:sym typeface="Open Sans"/>
              </a:rPr>
              <a:t>GC bias</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Severity differs from experiment to experiment</a:t>
            </a:r>
            <a:endParaRPr b="0" i="0" sz="2000" u="none" cap="none" strike="noStrike">
              <a:solidFill>
                <a:schemeClr val="dk2"/>
              </a:solidFill>
              <a:latin typeface="Open Sans"/>
              <a:ea typeface="Open Sans"/>
              <a:cs typeface="Open Sans"/>
              <a:sym typeface="Open Sans"/>
            </a:endParaRPr>
          </a:p>
        </p:txBody>
      </p:sp>
      <p:pic>
        <p:nvPicPr>
          <p:cNvPr id="183" name="Google Shape;183;p27"/>
          <p:cNvPicPr preferRelativeResize="0"/>
          <p:nvPr/>
        </p:nvPicPr>
        <p:blipFill rotWithShape="1">
          <a:blip r:embed="rId3">
            <a:alphaModFix/>
          </a:blip>
          <a:srcRect b="0" l="0" r="0" t="0"/>
          <a:stretch/>
        </p:blipFill>
        <p:spPr>
          <a:xfrm>
            <a:off x="129529" y="801384"/>
            <a:ext cx="6533662" cy="3637052"/>
          </a:xfrm>
          <a:prstGeom prst="rect">
            <a:avLst/>
          </a:prstGeom>
          <a:noFill/>
          <a:ln>
            <a:noFill/>
          </a:ln>
        </p:spPr>
      </p:pic>
      <p:sp>
        <p:nvSpPr>
          <p:cNvPr id="184" name="Google Shape;184;p27"/>
          <p:cNvSpPr/>
          <p:nvPr/>
        </p:nvSpPr>
        <p:spPr>
          <a:xfrm>
            <a:off x="52873" y="801384"/>
            <a:ext cx="1050370" cy="291920"/>
          </a:xfrm>
          <a:prstGeom prst="roundRect">
            <a:avLst>
              <a:gd fmla="val 16667" name="adj"/>
            </a:avLst>
          </a:prstGeom>
          <a:noFill/>
          <a:ln cap="flat" cmpd="sng" w="254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 name="Google Shape;185;p27"/>
          <p:cNvSpPr/>
          <p:nvPr/>
        </p:nvSpPr>
        <p:spPr>
          <a:xfrm>
            <a:off x="52873" y="1093304"/>
            <a:ext cx="1050370" cy="291920"/>
          </a:xfrm>
          <a:prstGeom prst="roundRect">
            <a:avLst>
              <a:gd fmla="val 16667" name="adj"/>
            </a:avLst>
          </a:prstGeom>
          <a:noFill/>
          <a:ln cap="flat" cmpd="sng" w="254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IGV: Low Mapping Quality</a:t>
            </a:r>
            <a:endParaRPr b="0" i="0" sz="3600" u="none" cap="none" strike="noStrike">
              <a:solidFill>
                <a:srgbClr val="680018"/>
              </a:solidFill>
              <a:latin typeface="Roboto Medium"/>
              <a:ea typeface="Roboto Medium"/>
              <a:cs typeface="Roboto Medium"/>
              <a:sym typeface="Roboto Medium"/>
            </a:endParaRPr>
          </a:p>
        </p:txBody>
      </p:sp>
      <p:sp>
        <p:nvSpPr>
          <p:cNvPr id="191" name="Google Shape;191;p28"/>
          <p:cNvSpPr txBox="1"/>
          <p:nvPr>
            <p:ph idx="1" type="body"/>
          </p:nvPr>
        </p:nvSpPr>
        <p:spPr>
          <a:xfrm>
            <a:off x="6421348" y="605400"/>
            <a:ext cx="2597393" cy="4326902"/>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lang="en" sz="1800"/>
              <a:t>Repetitive elements (tandem repeats, LINEs, SINEs, etc.) can have </a:t>
            </a:r>
            <a:r>
              <a:rPr b="0" i="0" lang="en" sz="1800" u="none" cap="none" strike="noStrike">
                <a:solidFill>
                  <a:schemeClr val="dk2"/>
                </a:solidFill>
                <a:latin typeface="Open Sans"/>
                <a:ea typeface="Open Sans"/>
                <a:cs typeface="Open Sans"/>
                <a:sym typeface="Open Sans"/>
              </a:rPr>
              <a:t>multiple nearly identical copies in the genome</a:t>
            </a:r>
            <a:endParaRPr sz="2800"/>
          </a:p>
          <a:p>
            <a:pPr indent="-285750" lvl="0" marL="285750" marR="0" rtl="0" algn="l">
              <a:lnSpc>
                <a:spcPct val="100000"/>
              </a:lnSpc>
              <a:spcBef>
                <a:spcPts val="1000"/>
              </a:spcBef>
              <a:spcAft>
                <a:spcPts val="0"/>
              </a:spcAft>
              <a:buClr>
                <a:schemeClr val="dk2"/>
              </a:buClr>
              <a:buSzPts val="2000"/>
              <a:buFont typeface="Open Sans"/>
              <a:buChar char="●"/>
            </a:pPr>
            <a:r>
              <a:rPr b="0" i="0" lang="en" sz="1800" u="none" cap="none" strike="noStrike">
                <a:solidFill>
                  <a:schemeClr val="dk2"/>
                </a:solidFill>
                <a:latin typeface="Open Sans"/>
                <a:ea typeface="Open Sans"/>
                <a:cs typeface="Open Sans"/>
                <a:sym typeface="Open Sans"/>
              </a:rPr>
              <a:t>Reads will map to multiple versions in the genome</a:t>
            </a:r>
            <a:endParaRPr sz="2800"/>
          </a:p>
          <a:p>
            <a:pPr indent="-285750" lvl="0" marL="285750" marR="0" rtl="0" algn="l">
              <a:lnSpc>
                <a:spcPct val="100000"/>
              </a:lnSpc>
              <a:spcBef>
                <a:spcPts val="1000"/>
              </a:spcBef>
              <a:spcAft>
                <a:spcPts val="0"/>
              </a:spcAft>
              <a:buClr>
                <a:schemeClr val="dk2"/>
              </a:buClr>
              <a:buSzPts val="2000"/>
              <a:buFont typeface="Open Sans"/>
              <a:buChar char="●"/>
            </a:pPr>
            <a:r>
              <a:rPr b="0" i="0" lang="en" sz="1800" u="none" cap="none" strike="noStrike">
                <a:solidFill>
                  <a:schemeClr val="dk2"/>
                </a:solidFill>
                <a:latin typeface="Open Sans"/>
                <a:ea typeface="Open Sans"/>
                <a:cs typeface="Open Sans"/>
                <a:sym typeface="Open Sans"/>
              </a:rPr>
              <a:t>Referred to as “low mapping quality” (reads visualized as white, not grey)</a:t>
            </a:r>
            <a:endParaRPr b="0" i="0" sz="1800" u="none" cap="none" strike="noStrike">
              <a:solidFill>
                <a:schemeClr val="dk2"/>
              </a:solidFill>
              <a:latin typeface="Open Sans"/>
              <a:ea typeface="Open Sans"/>
              <a:cs typeface="Open Sans"/>
              <a:sym typeface="Open Sans"/>
            </a:endParaRPr>
          </a:p>
        </p:txBody>
      </p:sp>
      <p:pic>
        <p:nvPicPr>
          <p:cNvPr id="192" name="Google Shape;192;p28"/>
          <p:cNvPicPr preferRelativeResize="0"/>
          <p:nvPr/>
        </p:nvPicPr>
        <p:blipFill rotWithShape="1">
          <a:blip r:embed="rId3">
            <a:alphaModFix/>
          </a:blip>
          <a:srcRect b="0" l="0" r="0" t="0"/>
          <a:stretch/>
        </p:blipFill>
        <p:spPr>
          <a:xfrm>
            <a:off x="334655" y="729279"/>
            <a:ext cx="5815919" cy="4058477"/>
          </a:xfrm>
          <a:prstGeom prst="rect">
            <a:avLst/>
          </a:prstGeom>
          <a:noFill/>
          <a:ln>
            <a:noFill/>
          </a:ln>
        </p:spPr>
      </p:pic>
      <p:sp>
        <p:nvSpPr>
          <p:cNvPr id="193" name="Google Shape;193;p28"/>
          <p:cNvSpPr/>
          <p:nvPr/>
        </p:nvSpPr>
        <p:spPr>
          <a:xfrm>
            <a:off x="209397" y="3498574"/>
            <a:ext cx="983300" cy="616226"/>
          </a:xfrm>
          <a:prstGeom prst="roundRect">
            <a:avLst>
              <a:gd fmla="val 16667" name="adj"/>
            </a:avLst>
          </a:prstGeom>
          <a:noFill/>
          <a:ln cap="flat" cmpd="sng" w="254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9"/>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IGV: Homozygous Deletion</a:t>
            </a:r>
            <a:endParaRPr b="0" i="0" sz="3600" u="none" cap="none" strike="noStrike">
              <a:solidFill>
                <a:srgbClr val="680018"/>
              </a:solidFill>
              <a:latin typeface="Roboto Medium"/>
              <a:ea typeface="Roboto Medium"/>
              <a:cs typeface="Roboto Medium"/>
              <a:sym typeface="Roboto Medium"/>
            </a:endParaRPr>
          </a:p>
        </p:txBody>
      </p:sp>
      <p:sp>
        <p:nvSpPr>
          <p:cNvPr id="199" name="Google Shape;199;p29"/>
          <p:cNvSpPr txBox="1"/>
          <p:nvPr>
            <p:ph idx="1" type="body"/>
          </p:nvPr>
        </p:nvSpPr>
        <p:spPr>
          <a:xfrm>
            <a:off x="6421348" y="729280"/>
            <a:ext cx="2597393" cy="4203022"/>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All mate pairs that map here span the deletion</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Visually, the reference contains an “insert” of ~3kb</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Look at the sizes of other fragments</a:t>
            </a:r>
            <a:endParaRPr b="0" i="0" sz="2000" u="none" cap="none" strike="noStrike">
              <a:solidFill>
                <a:schemeClr val="dk2"/>
              </a:solidFill>
              <a:latin typeface="Open Sans"/>
              <a:ea typeface="Open Sans"/>
              <a:cs typeface="Open Sans"/>
              <a:sym typeface="Open Sans"/>
            </a:endParaRPr>
          </a:p>
        </p:txBody>
      </p:sp>
      <p:pic>
        <p:nvPicPr>
          <p:cNvPr id="200" name="Google Shape;200;p29"/>
          <p:cNvPicPr preferRelativeResize="0"/>
          <p:nvPr/>
        </p:nvPicPr>
        <p:blipFill rotWithShape="1">
          <a:blip r:embed="rId3">
            <a:alphaModFix/>
          </a:blip>
          <a:srcRect b="0" l="0" r="0" t="0"/>
          <a:stretch/>
        </p:blipFill>
        <p:spPr>
          <a:xfrm>
            <a:off x="132520" y="801200"/>
            <a:ext cx="6176193" cy="33290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Automating Tasks</a:t>
            </a:r>
            <a:endParaRPr b="0" i="0" sz="3600" u="none" cap="none" strike="noStrike">
              <a:solidFill>
                <a:srgbClr val="680018"/>
              </a:solidFill>
              <a:latin typeface="Roboto Medium"/>
              <a:ea typeface="Roboto Medium"/>
              <a:cs typeface="Roboto Medium"/>
              <a:sym typeface="Roboto Medium"/>
            </a:endParaRPr>
          </a:p>
        </p:txBody>
      </p:sp>
      <p:sp>
        <p:nvSpPr>
          <p:cNvPr id="206" name="Google Shape;206;p30"/>
          <p:cNvSpPr txBox="1"/>
          <p:nvPr>
            <p:ph idx="1" type="body"/>
          </p:nvPr>
        </p:nvSpPr>
        <p:spPr>
          <a:xfrm>
            <a:off x="474579" y="708564"/>
            <a:ext cx="8155713" cy="203499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IGV has its own set of common commands that it recognizes</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You can load a bunch of tracks for example using successive “load” commands in a script file</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The commands can be harnessed to do cool things (like sweep through a bed file and create snapshots of all the regions):</a:t>
            </a:r>
            <a:endParaRPr b="0" i="0" sz="2000" u="none" cap="none" strike="noStrike">
              <a:solidFill>
                <a:schemeClr val="dk2"/>
              </a:solidFill>
              <a:latin typeface="Open Sans"/>
              <a:ea typeface="Open Sans"/>
              <a:cs typeface="Open Sans"/>
              <a:sym typeface="Open Sans"/>
            </a:endParaRPr>
          </a:p>
        </p:txBody>
      </p:sp>
      <p:pic>
        <p:nvPicPr>
          <p:cNvPr id="207" name="Google Shape;207;p30"/>
          <p:cNvPicPr preferRelativeResize="0"/>
          <p:nvPr/>
        </p:nvPicPr>
        <p:blipFill rotWithShape="1">
          <a:blip r:embed="rId3">
            <a:alphaModFix/>
          </a:blip>
          <a:srcRect b="0" l="0" r="0" t="0"/>
          <a:stretch/>
        </p:blipFill>
        <p:spPr>
          <a:xfrm>
            <a:off x="2905659" y="2909068"/>
            <a:ext cx="5591068" cy="2056271"/>
          </a:xfrm>
          <a:prstGeom prst="rect">
            <a:avLst/>
          </a:prstGeom>
          <a:noFill/>
          <a:ln>
            <a:noFill/>
          </a:ln>
        </p:spPr>
      </p:pic>
      <p:pic>
        <p:nvPicPr>
          <p:cNvPr id="208" name="Google Shape;208;p30"/>
          <p:cNvPicPr preferRelativeResize="0"/>
          <p:nvPr/>
        </p:nvPicPr>
        <p:blipFill rotWithShape="1">
          <a:blip r:embed="rId4">
            <a:alphaModFix/>
          </a:blip>
          <a:srcRect b="0" l="0" r="0" t="0"/>
          <a:stretch/>
        </p:blipFill>
        <p:spPr>
          <a:xfrm>
            <a:off x="474579" y="2909068"/>
            <a:ext cx="2038350" cy="638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Tutorials and References</a:t>
            </a:r>
            <a:endParaRPr b="0" i="0" sz="3600" u="none" cap="none" strike="noStrike">
              <a:solidFill>
                <a:srgbClr val="680018"/>
              </a:solidFill>
              <a:latin typeface="Roboto Medium"/>
              <a:ea typeface="Roboto Medium"/>
              <a:cs typeface="Roboto Medium"/>
              <a:sym typeface="Roboto Medium"/>
            </a:endParaRPr>
          </a:p>
        </p:txBody>
      </p:sp>
      <p:sp>
        <p:nvSpPr>
          <p:cNvPr id="59" name="Google Shape;59;p13"/>
          <p:cNvSpPr txBox="1"/>
          <p:nvPr/>
        </p:nvSpPr>
        <p:spPr>
          <a:xfrm>
            <a:off x="222248" y="605399"/>
            <a:ext cx="8520600" cy="3658487"/>
          </a:xfrm>
          <a:prstGeom prst="rect">
            <a:avLst/>
          </a:prstGeom>
          <a:noFill/>
          <a:ln>
            <a:noFill/>
          </a:ln>
        </p:spPr>
        <p:txBody>
          <a:bodyPr anchorCtr="0" anchor="t" bIns="91425" lIns="91425" spcFirstLastPara="1" rIns="91425" wrap="square" tIns="91425">
            <a:noAutofit/>
          </a:bodyPr>
          <a:lstStyle/>
          <a:p>
            <a:pPr indent="0" lvl="0" marL="38100" marR="0" rtl="0" algn="l">
              <a:lnSpc>
                <a:spcPct val="115000"/>
              </a:lnSpc>
              <a:spcBef>
                <a:spcPts val="1000"/>
              </a:spcBef>
              <a:spcAft>
                <a:spcPts val="0"/>
              </a:spcAft>
              <a:buNone/>
            </a:pPr>
            <a:r>
              <a:rPr b="0" i="0" lang="en" sz="2400" u="none" cap="none" strike="noStrike">
                <a:solidFill>
                  <a:schemeClr val="dk2"/>
                </a:solidFill>
                <a:latin typeface="Open Sans"/>
                <a:ea typeface="Open Sans"/>
                <a:cs typeface="Open Sans"/>
                <a:sym typeface="Open Sans"/>
              </a:rPr>
              <a:t>Tutorials:</a:t>
            </a:r>
            <a:endParaRPr b="0" i="0" sz="2400" u="none" cap="none" strike="noStrike">
              <a:solidFill>
                <a:schemeClr val="dk2"/>
              </a:solidFill>
              <a:latin typeface="Open Sans"/>
              <a:ea typeface="Open Sans"/>
              <a:cs typeface="Open Sans"/>
              <a:sym typeface="Open Sans"/>
            </a:endParaRPr>
          </a:p>
          <a:p>
            <a:pPr indent="-419100" lvl="0" marL="457200" marR="0" rtl="0" algn="l">
              <a:lnSpc>
                <a:spcPct val="115000"/>
              </a:lnSpc>
              <a:spcBef>
                <a:spcPts val="1000"/>
              </a:spcBef>
              <a:spcAft>
                <a:spcPts val="0"/>
              </a:spcAft>
              <a:buClr>
                <a:schemeClr val="dk2"/>
              </a:buClr>
              <a:buSzPts val="1400"/>
              <a:buFont typeface="Open Sans"/>
              <a:buChar char="●"/>
            </a:pPr>
            <a:r>
              <a:rPr b="0" i="0" lang="en" sz="1400" u="none" cap="none" strike="noStrike">
                <a:solidFill>
                  <a:schemeClr val="dk2"/>
                </a:solidFill>
                <a:latin typeface="Open Sans"/>
                <a:ea typeface="Open Sans"/>
                <a:cs typeface="Open Sans"/>
                <a:sym typeface="Open Sans"/>
              </a:rPr>
              <a:t>IGV 🡪 Griffith Lab Tutorials (</a:t>
            </a:r>
            <a:r>
              <a:rPr b="0" i="0" lang="en" sz="1400" u="sng" cap="none" strike="noStrike">
                <a:solidFill>
                  <a:schemeClr val="hlink"/>
                </a:solidFill>
                <a:latin typeface="Open Sans"/>
                <a:ea typeface="Open Sans"/>
                <a:cs typeface="Open Sans"/>
                <a:sym typeface="Open Sans"/>
                <a:hlinkClick r:id="rId3"/>
              </a:rPr>
              <a:t>https://github.com/griffithlab/rnaseq_tutorial/</a:t>
            </a:r>
            <a:r>
              <a:rPr b="0" i="0" lang="en" sz="1400" u="none" cap="none" strike="noStrike">
                <a:solidFill>
                  <a:schemeClr val="dk2"/>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a:p>
            <a:pPr indent="-419100" lvl="0" marL="457200" marR="0" rtl="0" algn="l">
              <a:lnSpc>
                <a:spcPct val="115000"/>
              </a:lnSpc>
              <a:spcBef>
                <a:spcPts val="1000"/>
              </a:spcBef>
              <a:spcAft>
                <a:spcPts val="0"/>
              </a:spcAft>
              <a:buClr>
                <a:schemeClr val="dk2"/>
              </a:buClr>
              <a:buSzPts val="1400"/>
              <a:buFont typeface="Open Sans"/>
              <a:buChar char="●"/>
            </a:pPr>
            <a:r>
              <a:rPr b="0" i="0" lang="en" sz="1400" u="none" cap="none" strike="noStrike">
                <a:solidFill>
                  <a:schemeClr val="dk2"/>
                </a:solidFill>
                <a:latin typeface="Open Sans"/>
                <a:ea typeface="Open Sans"/>
                <a:cs typeface="Open Sans"/>
                <a:sym typeface="Open Sans"/>
              </a:rPr>
              <a:t>Broad Institute of MIT &amp; Harvard (</a:t>
            </a:r>
            <a:r>
              <a:rPr b="0" i="0" lang="en" sz="1400" u="sng" cap="none" strike="noStrike">
                <a:solidFill>
                  <a:schemeClr val="hlink"/>
                </a:solidFill>
                <a:latin typeface="Open Sans"/>
                <a:ea typeface="Open Sans"/>
                <a:cs typeface="Open Sans"/>
                <a:sym typeface="Open Sans"/>
                <a:hlinkClick r:id="rId4"/>
              </a:rPr>
              <a:t>http://software.broadinstitute.org/software/igv/</a:t>
            </a:r>
            <a:r>
              <a:rPr b="0" i="0" lang="en" sz="1400" u="none" cap="none" strike="noStrike">
                <a:solidFill>
                  <a:schemeClr val="dk2"/>
                </a:solidFill>
                <a:latin typeface="Open Sans"/>
                <a:ea typeface="Open Sans"/>
                <a:cs typeface="Open Sans"/>
                <a:sym typeface="Open Sans"/>
              </a:rPr>
              <a:t>)</a:t>
            </a:r>
            <a:endParaRPr/>
          </a:p>
          <a:p>
            <a:pPr indent="0" lvl="0" marL="38100" marR="0" rtl="0" algn="l">
              <a:lnSpc>
                <a:spcPct val="115000"/>
              </a:lnSpc>
              <a:spcBef>
                <a:spcPts val="1000"/>
              </a:spcBef>
              <a:spcAft>
                <a:spcPts val="0"/>
              </a:spcAft>
              <a:buNone/>
            </a:pPr>
            <a:r>
              <a:rPr b="0" i="0" lang="en" sz="2400" u="none" cap="none" strike="noStrike">
                <a:solidFill>
                  <a:schemeClr val="dk2"/>
                </a:solidFill>
                <a:latin typeface="Open Sans"/>
                <a:ea typeface="Open Sans"/>
                <a:cs typeface="Open Sans"/>
                <a:sym typeface="Open Sans"/>
              </a:rPr>
              <a:t>Additional Reading:</a:t>
            </a:r>
            <a:endParaRPr/>
          </a:p>
          <a:p>
            <a:pPr indent="-190500" lvl="0" marL="381000" marR="0" rtl="0" algn="l">
              <a:lnSpc>
                <a:spcPct val="115000"/>
              </a:lnSpc>
              <a:spcBef>
                <a:spcPts val="1000"/>
              </a:spcBef>
              <a:spcAft>
                <a:spcPts val="0"/>
              </a:spcAft>
              <a:buClr>
                <a:schemeClr val="dk2"/>
              </a:buClr>
              <a:buSzPts val="2400"/>
              <a:buFont typeface="Arial"/>
              <a:buNone/>
            </a:pPr>
            <a:r>
              <a:t/>
            </a:r>
            <a:endParaRPr b="0" i="0" sz="2400" u="none" cap="none" strike="noStrike">
              <a:solidFill>
                <a:schemeClr val="dk2"/>
              </a:solidFill>
              <a:latin typeface="Open Sans"/>
              <a:ea typeface="Open Sans"/>
              <a:cs typeface="Open Sans"/>
              <a:sym typeface="Open Sans"/>
            </a:endParaRPr>
          </a:p>
          <a:p>
            <a:pPr indent="0" lvl="0" marL="38100" marR="0" rtl="0" algn="l">
              <a:lnSpc>
                <a:spcPct val="115000"/>
              </a:lnSpc>
              <a:spcBef>
                <a:spcPts val="1000"/>
              </a:spcBef>
              <a:spcAft>
                <a:spcPts val="0"/>
              </a:spcAft>
              <a:buNone/>
            </a:pPr>
            <a:r>
              <a:t/>
            </a:r>
            <a:endParaRPr b="0" i="0" sz="2400" u="none" cap="none" strike="noStrike">
              <a:solidFill>
                <a:schemeClr val="dk2"/>
              </a:solidFill>
              <a:latin typeface="Open Sans"/>
              <a:ea typeface="Open Sans"/>
              <a:cs typeface="Open Sans"/>
              <a:sym typeface="Open Sans"/>
            </a:endParaRPr>
          </a:p>
          <a:p>
            <a:pPr indent="-190500" lvl="0" marL="381000" marR="0" rtl="0" algn="l">
              <a:lnSpc>
                <a:spcPct val="115000"/>
              </a:lnSpc>
              <a:spcBef>
                <a:spcPts val="1000"/>
              </a:spcBef>
              <a:spcAft>
                <a:spcPts val="0"/>
              </a:spcAft>
              <a:buClr>
                <a:schemeClr val="dk2"/>
              </a:buClr>
              <a:buSzPts val="2400"/>
              <a:buFont typeface="Arial"/>
              <a:buNone/>
            </a:pPr>
            <a:r>
              <a:t/>
            </a:r>
            <a:endParaRPr b="0" i="0" sz="2400" u="none" cap="none" strike="noStrike">
              <a:solidFill>
                <a:schemeClr val="dk2"/>
              </a:solidFill>
              <a:latin typeface="Open Sans"/>
              <a:ea typeface="Open Sans"/>
              <a:cs typeface="Open Sans"/>
              <a:sym typeface="Open Sans"/>
            </a:endParaRPr>
          </a:p>
          <a:p>
            <a:pPr indent="0" lvl="0" marL="38100" marR="0" rtl="0" algn="l">
              <a:lnSpc>
                <a:spcPct val="115000"/>
              </a:lnSpc>
              <a:spcBef>
                <a:spcPts val="1000"/>
              </a:spcBef>
              <a:spcAft>
                <a:spcPts val="0"/>
              </a:spcAft>
              <a:buNone/>
            </a:pPr>
            <a:r>
              <a:t/>
            </a:r>
            <a:endParaRPr b="0" i="0" sz="1400" u="none" cap="none" strike="noStrike">
              <a:solidFill>
                <a:srgbClr val="000000"/>
              </a:solidFill>
              <a:latin typeface="Arial"/>
              <a:ea typeface="Arial"/>
              <a:cs typeface="Arial"/>
              <a:sym typeface="Arial"/>
            </a:endParaRPr>
          </a:p>
          <a:p>
            <a:pPr indent="0" lvl="0" marL="38100" marR="0" rtl="0" algn="l">
              <a:lnSpc>
                <a:spcPct val="115000"/>
              </a:lnSpc>
              <a:spcBef>
                <a:spcPts val="1000"/>
              </a:spcBef>
              <a:spcAft>
                <a:spcPts val="0"/>
              </a:spcAft>
              <a:buClr>
                <a:schemeClr val="dk2"/>
              </a:buClr>
              <a:buSzPts val="2400"/>
              <a:buFont typeface="Open Sans"/>
              <a:buNone/>
            </a:pPr>
            <a:r>
              <a:t/>
            </a:r>
            <a:endParaRPr b="0" i="0" sz="2400" u="none" cap="none" strike="noStrike">
              <a:solidFill>
                <a:schemeClr val="dk2"/>
              </a:solidFill>
              <a:latin typeface="Open Sans"/>
              <a:ea typeface="Open Sans"/>
              <a:cs typeface="Open Sans"/>
              <a:sym typeface="Open Sans"/>
            </a:endParaRPr>
          </a:p>
        </p:txBody>
      </p:sp>
      <p:pic>
        <p:nvPicPr>
          <p:cNvPr id="60" name="Google Shape;60;p13"/>
          <p:cNvPicPr preferRelativeResize="0"/>
          <p:nvPr/>
        </p:nvPicPr>
        <p:blipFill rotWithShape="1">
          <a:blip r:embed="rId5">
            <a:alphaModFix/>
          </a:blip>
          <a:srcRect b="0" l="0" r="0" t="0"/>
          <a:stretch/>
        </p:blipFill>
        <p:spPr>
          <a:xfrm>
            <a:off x="748196" y="2612091"/>
            <a:ext cx="3118126" cy="16517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790325" y="526388"/>
            <a:ext cx="7563300" cy="409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4800"/>
              <a:buFont typeface="Roboto Medium"/>
              <a:buNone/>
            </a:pPr>
            <a:r>
              <a:rPr b="0" i="0" lang="en" sz="4800" u="none" cap="none" strike="noStrike">
                <a:solidFill>
                  <a:srgbClr val="680018"/>
                </a:solidFill>
                <a:latin typeface="Roboto Medium"/>
                <a:ea typeface="Roboto Medium"/>
                <a:cs typeface="Roboto Medium"/>
                <a:sym typeface="Roboto Medium"/>
              </a:rPr>
              <a:t>UCSC genome browser</a:t>
            </a:r>
            <a:endParaRPr b="0" i="0" sz="4800" u="none" cap="none" strike="noStrike">
              <a:solidFill>
                <a:srgbClr val="680018"/>
              </a:solidFill>
              <a:latin typeface="Roboto Medium"/>
              <a:ea typeface="Roboto Medium"/>
              <a:cs typeface="Roboto Medium"/>
              <a:sym typeface="Roboto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Selecting which species to browse</a:t>
            </a:r>
            <a:endParaRPr b="0" i="0" sz="3600" u="none" cap="none" strike="noStrike">
              <a:solidFill>
                <a:srgbClr val="680018"/>
              </a:solidFill>
              <a:latin typeface="Roboto Medium"/>
              <a:ea typeface="Roboto Medium"/>
              <a:cs typeface="Roboto Medium"/>
              <a:sym typeface="Roboto Medium"/>
            </a:endParaRPr>
          </a:p>
        </p:txBody>
      </p:sp>
      <p:sp>
        <p:nvSpPr>
          <p:cNvPr id="219" name="Google Shape;219;p32"/>
          <p:cNvSpPr txBox="1"/>
          <p:nvPr>
            <p:ph idx="1" type="body"/>
          </p:nvPr>
        </p:nvSpPr>
        <p:spPr>
          <a:xfrm>
            <a:off x="226031" y="4243226"/>
            <a:ext cx="8792711" cy="689075"/>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A wide variety of species/references are available</a:t>
            </a:r>
            <a:endParaRPr b="0" i="0" sz="2000" u="none" cap="none" strike="noStrike">
              <a:solidFill>
                <a:schemeClr val="dk2"/>
              </a:solidFill>
              <a:latin typeface="Open Sans"/>
              <a:ea typeface="Open Sans"/>
              <a:cs typeface="Open Sans"/>
              <a:sym typeface="Open Sans"/>
            </a:endParaRPr>
          </a:p>
        </p:txBody>
      </p:sp>
      <p:pic>
        <p:nvPicPr>
          <p:cNvPr id="220" name="Google Shape;220;p32"/>
          <p:cNvPicPr preferRelativeResize="0"/>
          <p:nvPr/>
        </p:nvPicPr>
        <p:blipFill rotWithShape="1">
          <a:blip r:embed="rId3">
            <a:alphaModFix/>
          </a:blip>
          <a:srcRect b="0" l="0" r="0" t="0"/>
          <a:stretch/>
        </p:blipFill>
        <p:spPr>
          <a:xfrm>
            <a:off x="1289446" y="798375"/>
            <a:ext cx="6565107" cy="32518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UCSC genome browser interface</a:t>
            </a:r>
            <a:endParaRPr b="0" i="0" sz="3600" u="none" cap="none" strike="noStrike">
              <a:solidFill>
                <a:srgbClr val="680018"/>
              </a:solidFill>
              <a:latin typeface="Roboto Medium"/>
              <a:ea typeface="Roboto Medium"/>
              <a:cs typeface="Roboto Medium"/>
              <a:sym typeface="Roboto Medium"/>
            </a:endParaRPr>
          </a:p>
        </p:txBody>
      </p:sp>
      <p:pic>
        <p:nvPicPr>
          <p:cNvPr id="226" name="Google Shape;226;p33"/>
          <p:cNvPicPr preferRelativeResize="0"/>
          <p:nvPr/>
        </p:nvPicPr>
        <p:blipFill rotWithShape="1">
          <a:blip r:embed="rId3">
            <a:alphaModFix/>
          </a:blip>
          <a:srcRect b="0" l="0" r="0" t="0"/>
          <a:stretch/>
        </p:blipFill>
        <p:spPr>
          <a:xfrm>
            <a:off x="768262" y="728689"/>
            <a:ext cx="7607476" cy="43046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Where UCSC beats IGV</a:t>
            </a:r>
            <a:endParaRPr b="0" i="0" sz="3600" u="none" cap="none" strike="noStrike">
              <a:solidFill>
                <a:srgbClr val="680018"/>
              </a:solidFill>
              <a:latin typeface="Roboto Medium"/>
              <a:ea typeface="Roboto Medium"/>
              <a:cs typeface="Roboto Medium"/>
              <a:sym typeface="Roboto Medium"/>
            </a:endParaRPr>
          </a:p>
        </p:txBody>
      </p:sp>
      <p:pic>
        <p:nvPicPr>
          <p:cNvPr id="232" name="Google Shape;232;p34"/>
          <p:cNvPicPr preferRelativeResize="0"/>
          <p:nvPr/>
        </p:nvPicPr>
        <p:blipFill rotWithShape="1">
          <a:blip r:embed="rId3">
            <a:alphaModFix/>
          </a:blip>
          <a:srcRect b="0" l="0" r="0" t="0"/>
          <a:stretch/>
        </p:blipFill>
        <p:spPr>
          <a:xfrm>
            <a:off x="928545" y="700140"/>
            <a:ext cx="7286909" cy="41903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Options for viewing your own data</a:t>
            </a:r>
            <a:endParaRPr b="0" i="0" sz="3600" u="none" cap="none" strike="noStrike">
              <a:solidFill>
                <a:srgbClr val="680018"/>
              </a:solidFill>
              <a:latin typeface="Roboto Medium"/>
              <a:ea typeface="Roboto Medium"/>
              <a:cs typeface="Roboto Medium"/>
              <a:sym typeface="Roboto Medium"/>
            </a:endParaRPr>
          </a:p>
        </p:txBody>
      </p:sp>
      <p:sp>
        <p:nvSpPr>
          <p:cNvPr id="238" name="Google Shape;238;p35"/>
          <p:cNvSpPr txBox="1"/>
          <p:nvPr>
            <p:ph idx="1" type="body"/>
          </p:nvPr>
        </p:nvSpPr>
        <p:spPr>
          <a:xfrm>
            <a:off x="261991" y="3287728"/>
            <a:ext cx="4649056" cy="167468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Online:</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Individual tracks can be loaded using the “add custom tracks” option (not recommended)</a:t>
            </a:r>
            <a:endParaRPr b="0" i="0" sz="2000" u="none" cap="none" strike="noStrike">
              <a:solidFill>
                <a:schemeClr val="dk2"/>
              </a:solidFill>
              <a:latin typeface="Open Sans"/>
              <a:ea typeface="Open Sans"/>
              <a:cs typeface="Open Sans"/>
              <a:sym typeface="Open Sans"/>
            </a:endParaRPr>
          </a:p>
        </p:txBody>
      </p:sp>
      <p:pic>
        <p:nvPicPr>
          <p:cNvPr id="239" name="Google Shape;239;p35"/>
          <p:cNvPicPr preferRelativeResize="0"/>
          <p:nvPr/>
        </p:nvPicPr>
        <p:blipFill rotWithShape="1">
          <a:blip r:embed="rId3">
            <a:alphaModFix/>
          </a:blip>
          <a:srcRect b="0" l="0" r="0" t="0"/>
          <a:stretch/>
        </p:blipFill>
        <p:spPr>
          <a:xfrm>
            <a:off x="182992" y="749156"/>
            <a:ext cx="6409356" cy="2528299"/>
          </a:xfrm>
          <a:prstGeom prst="rect">
            <a:avLst/>
          </a:prstGeom>
          <a:noFill/>
          <a:ln>
            <a:noFill/>
          </a:ln>
        </p:spPr>
      </p:pic>
      <p:sp>
        <p:nvSpPr>
          <p:cNvPr id="240" name="Google Shape;240;p35"/>
          <p:cNvSpPr txBox="1"/>
          <p:nvPr/>
        </p:nvSpPr>
        <p:spPr>
          <a:xfrm>
            <a:off x="4494944" y="3724421"/>
            <a:ext cx="4649056" cy="986233"/>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Paste link to a track or track hub hosted elsewhere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chemeClr val="dk2"/>
              </a:buClr>
              <a:buSzPts val="2000"/>
              <a:buFont typeface="Open Sans"/>
              <a:buNone/>
            </a:pPr>
            <a:r>
              <a:t/>
            </a:r>
            <a:endParaRPr b="0"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Options for viewing your own data</a:t>
            </a:r>
            <a:endParaRPr b="0" i="0" sz="3600" u="none" cap="none" strike="noStrike">
              <a:solidFill>
                <a:srgbClr val="680018"/>
              </a:solidFill>
              <a:latin typeface="Roboto Medium"/>
              <a:ea typeface="Roboto Medium"/>
              <a:cs typeface="Roboto Medium"/>
              <a:sym typeface="Roboto Medium"/>
            </a:endParaRPr>
          </a:p>
        </p:txBody>
      </p:sp>
      <p:sp>
        <p:nvSpPr>
          <p:cNvPr id="246" name="Google Shape;246;p36"/>
          <p:cNvSpPr txBox="1"/>
          <p:nvPr>
            <p:ph idx="1" type="body"/>
          </p:nvPr>
        </p:nvSpPr>
        <p:spPr>
          <a:xfrm>
            <a:off x="5250093" y="745036"/>
            <a:ext cx="3441843" cy="299055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Local:</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Version of the UCSC genome browser can be downloaded (VirtualBox + GBiB)</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Supports viewing custom tracks, local track hub configurations</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Left: Text files that configure a local track hub</a:t>
            </a:r>
            <a:endParaRPr/>
          </a:p>
        </p:txBody>
      </p:sp>
      <p:pic>
        <p:nvPicPr>
          <p:cNvPr id="247" name="Google Shape;247;p36"/>
          <p:cNvPicPr preferRelativeResize="0"/>
          <p:nvPr/>
        </p:nvPicPr>
        <p:blipFill rotWithShape="1">
          <a:blip r:embed="rId3">
            <a:alphaModFix/>
          </a:blip>
          <a:srcRect b="0" l="0" r="0" t="0"/>
          <a:stretch/>
        </p:blipFill>
        <p:spPr>
          <a:xfrm>
            <a:off x="246954" y="745036"/>
            <a:ext cx="4581525" cy="1228725"/>
          </a:xfrm>
          <a:prstGeom prst="rect">
            <a:avLst/>
          </a:prstGeom>
          <a:noFill/>
          <a:ln>
            <a:noFill/>
          </a:ln>
        </p:spPr>
      </p:pic>
      <p:pic>
        <p:nvPicPr>
          <p:cNvPr id="248" name="Google Shape;248;p36"/>
          <p:cNvPicPr preferRelativeResize="0"/>
          <p:nvPr/>
        </p:nvPicPr>
        <p:blipFill rotWithShape="1">
          <a:blip r:embed="rId4">
            <a:alphaModFix/>
          </a:blip>
          <a:srcRect b="0" l="0" r="0" t="0"/>
          <a:stretch/>
        </p:blipFill>
        <p:spPr>
          <a:xfrm>
            <a:off x="246954" y="2154456"/>
            <a:ext cx="2571750" cy="714375"/>
          </a:xfrm>
          <a:prstGeom prst="rect">
            <a:avLst/>
          </a:prstGeom>
          <a:noFill/>
          <a:ln>
            <a:noFill/>
          </a:ln>
        </p:spPr>
      </p:pic>
      <p:pic>
        <p:nvPicPr>
          <p:cNvPr id="249" name="Google Shape;249;p36"/>
          <p:cNvPicPr preferRelativeResize="0"/>
          <p:nvPr/>
        </p:nvPicPr>
        <p:blipFill rotWithShape="1">
          <a:blip r:embed="rId5">
            <a:alphaModFix/>
          </a:blip>
          <a:srcRect b="0" l="0" r="0" t="0"/>
          <a:stretch/>
        </p:blipFill>
        <p:spPr>
          <a:xfrm>
            <a:off x="246954" y="3049526"/>
            <a:ext cx="4191000" cy="1495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a:t>Other Fun Things from UCSC</a:t>
            </a:r>
            <a:endParaRPr/>
          </a:p>
        </p:txBody>
      </p:sp>
      <p:pic>
        <p:nvPicPr>
          <p:cNvPr id="255" name="Google Shape;255;p37"/>
          <p:cNvPicPr preferRelativeResize="0"/>
          <p:nvPr/>
        </p:nvPicPr>
        <p:blipFill rotWithShape="1">
          <a:blip r:embed="rId3">
            <a:alphaModFix/>
          </a:blip>
          <a:srcRect b="0" l="0" r="0" t="0"/>
          <a:stretch/>
        </p:blipFill>
        <p:spPr>
          <a:xfrm>
            <a:off x="398669" y="791277"/>
            <a:ext cx="3845649" cy="2180523"/>
          </a:xfrm>
          <a:prstGeom prst="rect">
            <a:avLst/>
          </a:prstGeom>
          <a:noFill/>
          <a:ln>
            <a:noFill/>
          </a:ln>
        </p:spPr>
      </p:pic>
      <p:pic>
        <p:nvPicPr>
          <p:cNvPr id="256" name="Google Shape;256;p37"/>
          <p:cNvPicPr preferRelativeResize="0"/>
          <p:nvPr/>
        </p:nvPicPr>
        <p:blipFill rotWithShape="1">
          <a:blip r:embed="rId4">
            <a:alphaModFix/>
          </a:blip>
          <a:srcRect b="0" l="0" r="0" t="0"/>
          <a:stretch/>
        </p:blipFill>
        <p:spPr>
          <a:xfrm>
            <a:off x="4544944" y="791277"/>
            <a:ext cx="4152827" cy="21805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8"/>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IGV vs. UCSC</a:t>
            </a:r>
            <a:endParaRPr b="0" i="0" sz="3600" u="none" cap="none" strike="noStrike">
              <a:solidFill>
                <a:srgbClr val="680018"/>
              </a:solidFill>
              <a:latin typeface="Roboto Medium"/>
              <a:ea typeface="Roboto Medium"/>
              <a:cs typeface="Roboto Medium"/>
              <a:sym typeface="Roboto Medium"/>
            </a:endParaRPr>
          </a:p>
        </p:txBody>
      </p:sp>
      <p:graphicFrame>
        <p:nvGraphicFramePr>
          <p:cNvPr id="262" name="Google Shape;262;p38"/>
          <p:cNvGraphicFramePr/>
          <p:nvPr/>
        </p:nvGraphicFramePr>
        <p:xfrm>
          <a:off x="332550" y="967475"/>
          <a:ext cx="3000000" cy="3000000"/>
        </p:xfrm>
        <a:graphic>
          <a:graphicData uri="http://schemas.openxmlformats.org/drawingml/2006/table">
            <a:tbl>
              <a:tblPr>
                <a:noFill/>
                <a:tableStyleId>{FEAFAB4D-D709-44B3-A6E3-8AA3A1049B02}</a:tableStyleId>
              </a:tblPr>
              <a:tblGrid>
                <a:gridCol w="4239450"/>
                <a:gridCol w="4239450"/>
              </a:tblGrid>
              <a:tr h="381000">
                <a:tc>
                  <a:txBody>
                    <a:bodyPr/>
                    <a:lstStyle/>
                    <a:p>
                      <a:pPr indent="0" lvl="0" marL="0" rtl="0" algn="ctr">
                        <a:spcBef>
                          <a:spcPts val="0"/>
                        </a:spcBef>
                        <a:spcAft>
                          <a:spcPts val="0"/>
                        </a:spcAft>
                        <a:buNone/>
                      </a:pPr>
                      <a:r>
                        <a:rPr b="1" lang="en" sz="2400"/>
                        <a:t>IGV</a:t>
                      </a:r>
                      <a:endParaRPr b="1" sz="2400"/>
                    </a:p>
                  </a:txBody>
                  <a:tcPr marT="91425" marB="91425" marR="91425" marL="91425"/>
                </a:tc>
                <a:tc>
                  <a:txBody>
                    <a:bodyPr/>
                    <a:lstStyle/>
                    <a:p>
                      <a:pPr indent="0" lvl="0" marL="0" rtl="0" algn="ctr">
                        <a:spcBef>
                          <a:spcPts val="0"/>
                        </a:spcBef>
                        <a:spcAft>
                          <a:spcPts val="0"/>
                        </a:spcAft>
                        <a:buNone/>
                      </a:pPr>
                      <a:r>
                        <a:rPr b="1" lang="en" sz="2400"/>
                        <a:t>UCSC</a:t>
                      </a:r>
                      <a:endParaRPr b="1" sz="2400"/>
                    </a:p>
                  </a:txBody>
                  <a:tcPr marT="91425" marB="91425" marR="91425" marL="91425"/>
                </a:tc>
              </a:tr>
              <a:tr h="381000">
                <a:tc>
                  <a:txBody>
                    <a:bodyPr/>
                    <a:lstStyle/>
                    <a:p>
                      <a:pPr indent="0" lvl="0" marL="0" rtl="0" algn="ctr">
                        <a:spcBef>
                          <a:spcPts val="0"/>
                        </a:spcBef>
                        <a:spcAft>
                          <a:spcPts val="0"/>
                        </a:spcAft>
                        <a:buNone/>
                      </a:pPr>
                      <a:r>
                        <a:rPr lang="en" sz="2400"/>
                        <a:t>Java application</a:t>
                      </a:r>
                      <a:endParaRPr sz="2400"/>
                    </a:p>
                  </a:txBody>
                  <a:tcPr marT="91425" marB="91425" marR="91425" marL="91425"/>
                </a:tc>
                <a:tc>
                  <a:txBody>
                    <a:bodyPr/>
                    <a:lstStyle/>
                    <a:p>
                      <a:pPr indent="0" lvl="0" marL="0" rtl="0" algn="ctr">
                        <a:spcBef>
                          <a:spcPts val="0"/>
                        </a:spcBef>
                        <a:spcAft>
                          <a:spcPts val="0"/>
                        </a:spcAft>
                        <a:buNone/>
                      </a:pPr>
                      <a:r>
                        <a:rPr lang="en" sz="2400"/>
                        <a:t>Run in w</a:t>
                      </a:r>
                      <a:r>
                        <a:rPr lang="en" sz="2400"/>
                        <a:t>eb browser</a:t>
                      </a:r>
                      <a:endParaRPr sz="2400"/>
                    </a:p>
                  </a:txBody>
                  <a:tcPr marT="91425" marB="91425" marR="91425" marL="91425"/>
                </a:tc>
              </a:tr>
              <a:tr h="381000">
                <a:tc>
                  <a:txBody>
                    <a:bodyPr/>
                    <a:lstStyle/>
                    <a:p>
                      <a:pPr indent="0" lvl="0" marL="0" rtl="0" algn="ctr">
                        <a:spcBef>
                          <a:spcPts val="0"/>
                        </a:spcBef>
                        <a:spcAft>
                          <a:spcPts val="0"/>
                        </a:spcAft>
                        <a:buNone/>
                      </a:pPr>
                      <a:r>
                        <a:rPr lang="en" sz="2400"/>
                        <a:t>Run on your local computer</a:t>
                      </a:r>
                      <a:endParaRPr sz="2400"/>
                    </a:p>
                  </a:txBody>
                  <a:tcPr marT="91425" marB="91425" marR="91425" marL="91425"/>
                </a:tc>
                <a:tc>
                  <a:txBody>
                    <a:bodyPr/>
                    <a:lstStyle/>
                    <a:p>
                      <a:pPr indent="0" lvl="0" marL="0" rtl="0" algn="ctr">
                        <a:spcBef>
                          <a:spcPts val="0"/>
                        </a:spcBef>
                        <a:spcAft>
                          <a:spcPts val="0"/>
                        </a:spcAft>
                        <a:buNone/>
                      </a:pPr>
                      <a:r>
                        <a:rPr lang="en" sz="2400"/>
                        <a:t>Hosted</a:t>
                      </a:r>
                      <a:r>
                        <a:rPr lang="en" sz="2400"/>
                        <a:t> on the web</a:t>
                      </a:r>
                      <a:endParaRPr sz="2400"/>
                    </a:p>
                  </a:txBody>
                  <a:tcPr marT="91425" marB="91425" marR="91425" marL="91425"/>
                </a:tc>
              </a:tr>
              <a:tr h="548600">
                <a:tc>
                  <a:txBody>
                    <a:bodyPr/>
                    <a:lstStyle/>
                    <a:p>
                      <a:pPr indent="0" lvl="0" marL="0" rtl="0" algn="ctr">
                        <a:spcBef>
                          <a:spcPts val="0"/>
                        </a:spcBef>
                        <a:spcAft>
                          <a:spcPts val="0"/>
                        </a:spcAft>
                        <a:buNone/>
                      </a:pPr>
                      <a:r>
                        <a:rPr lang="en" sz="2400"/>
                        <a:t>Data stored locally</a:t>
                      </a:r>
                      <a:endParaRPr sz="2400"/>
                    </a:p>
                  </a:txBody>
                  <a:tcPr marT="91425" marB="91425" marR="91425" marL="91425"/>
                </a:tc>
                <a:tc>
                  <a:txBody>
                    <a:bodyPr/>
                    <a:lstStyle/>
                    <a:p>
                      <a:pPr indent="0" lvl="0" marL="0" rtl="0" algn="ctr">
                        <a:spcBef>
                          <a:spcPts val="0"/>
                        </a:spcBef>
                        <a:spcAft>
                          <a:spcPts val="0"/>
                        </a:spcAft>
                        <a:buNone/>
                      </a:pPr>
                      <a:r>
                        <a:rPr lang="en" sz="2400"/>
                        <a:t>Data stored on the web</a:t>
                      </a:r>
                      <a:endParaRPr sz="2400"/>
                    </a:p>
                  </a:txBody>
                  <a:tcPr marT="91425" marB="91425" marR="91425" marL="91425"/>
                </a:tc>
              </a:tr>
              <a:tr h="548600">
                <a:tc>
                  <a:txBody>
                    <a:bodyPr/>
                    <a:lstStyle/>
                    <a:p>
                      <a:pPr indent="0" lvl="0" marL="0" rtl="0" algn="ctr">
                        <a:spcBef>
                          <a:spcPts val="0"/>
                        </a:spcBef>
                        <a:spcAft>
                          <a:spcPts val="0"/>
                        </a:spcAft>
                        <a:buNone/>
                      </a:pPr>
                      <a:r>
                        <a:rPr lang="en" sz="2400"/>
                        <a:t>Handles all major file types</a:t>
                      </a:r>
                      <a:endParaRPr sz="2400"/>
                    </a:p>
                  </a:txBody>
                  <a:tcPr marT="91425" marB="91425" marR="91425" marL="91425"/>
                </a:tc>
                <a:tc>
                  <a:txBody>
                    <a:bodyPr/>
                    <a:lstStyle/>
                    <a:p>
                      <a:pPr indent="0" lvl="0" marL="0" rtl="0" algn="ctr">
                        <a:spcBef>
                          <a:spcPts val="0"/>
                        </a:spcBef>
                        <a:spcAft>
                          <a:spcPts val="0"/>
                        </a:spcAft>
                        <a:buNone/>
                      </a:pPr>
                      <a:r>
                        <a:rPr lang="en" sz="2400"/>
                        <a:t>Handles all major file types</a:t>
                      </a:r>
                      <a:endParaRPr sz="2400"/>
                    </a:p>
                  </a:txBody>
                  <a:tcPr marT="91425" marB="91425" marR="91425" marL="91425"/>
                </a:tc>
              </a:tr>
              <a:tr h="548600">
                <a:tc>
                  <a:txBody>
                    <a:bodyPr/>
                    <a:lstStyle/>
                    <a:p>
                      <a:pPr indent="0" lvl="0" marL="0" rtl="0" algn="ctr">
                        <a:spcBef>
                          <a:spcPts val="0"/>
                        </a:spcBef>
                        <a:spcAft>
                          <a:spcPts val="0"/>
                        </a:spcAft>
                        <a:buNone/>
                      </a:pPr>
                      <a:r>
                        <a:rPr lang="en" sz="2400"/>
                        <a:t>Must load most tracks manually</a:t>
                      </a:r>
                      <a:endParaRPr sz="2400"/>
                    </a:p>
                  </a:txBody>
                  <a:tcPr marT="91425" marB="91425" marR="91425" marL="91425"/>
                </a:tc>
                <a:tc>
                  <a:txBody>
                    <a:bodyPr/>
                    <a:lstStyle/>
                    <a:p>
                      <a:pPr indent="0" lvl="0" marL="0" rtl="0" algn="ctr">
                        <a:spcBef>
                          <a:spcPts val="0"/>
                        </a:spcBef>
                        <a:spcAft>
                          <a:spcPts val="0"/>
                        </a:spcAft>
                        <a:buNone/>
                      </a:pPr>
                      <a:r>
                        <a:rPr lang="en" sz="2400"/>
                        <a:t>Vast number of preloaded track types</a:t>
                      </a:r>
                      <a:endParaRPr sz="2400"/>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0" y="0"/>
            <a:ext cx="9144000" cy="6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Honorable Mention: JBrowse</a:t>
            </a:r>
            <a:endParaRPr/>
          </a:p>
        </p:txBody>
      </p:sp>
      <p:sp>
        <p:nvSpPr>
          <p:cNvPr id="268" name="Google Shape;268;p39"/>
          <p:cNvSpPr txBox="1"/>
          <p:nvPr>
            <p:ph idx="1" type="body"/>
          </p:nvPr>
        </p:nvSpPr>
        <p:spPr>
          <a:xfrm>
            <a:off x="253875" y="923875"/>
            <a:ext cx="3175200" cy="3739200"/>
          </a:xfrm>
          <a:prstGeom prst="rect">
            <a:avLst/>
          </a:prstGeom>
        </p:spPr>
        <p:txBody>
          <a:bodyPr anchorCtr="0" anchor="t" bIns="91425" lIns="91425" spcFirstLastPara="1" rIns="91425" wrap="square" tIns="91425">
            <a:noAutofit/>
          </a:bodyPr>
          <a:lstStyle/>
          <a:p>
            <a:pPr indent="-381000" lvl="0" marL="457200" rtl="0" algn="l">
              <a:spcBef>
                <a:spcPts val="1000"/>
              </a:spcBef>
              <a:spcAft>
                <a:spcPts val="0"/>
              </a:spcAft>
              <a:buSzPts val="2400"/>
              <a:buChar char="●"/>
            </a:pPr>
            <a:r>
              <a:rPr lang="en" sz="2400"/>
              <a:t>Javascript-based genome browser software</a:t>
            </a:r>
            <a:endParaRPr sz="2400"/>
          </a:p>
          <a:p>
            <a:pPr indent="-381000" lvl="0" marL="457200" rtl="0" algn="l">
              <a:spcBef>
                <a:spcPts val="0"/>
              </a:spcBef>
              <a:spcAft>
                <a:spcPts val="0"/>
              </a:spcAft>
              <a:buSzPts val="2400"/>
              <a:buChar char="●"/>
            </a:pPr>
            <a:r>
              <a:rPr lang="en" sz="2400"/>
              <a:t>Open source</a:t>
            </a:r>
            <a:endParaRPr sz="2400"/>
          </a:p>
          <a:p>
            <a:pPr indent="-381000" lvl="0" marL="457200" rtl="0" algn="l">
              <a:spcBef>
                <a:spcPts val="0"/>
              </a:spcBef>
              <a:spcAft>
                <a:spcPts val="0"/>
              </a:spcAft>
              <a:buSzPts val="2400"/>
              <a:buChar char="●"/>
            </a:pPr>
            <a:r>
              <a:rPr lang="en" sz="2400"/>
              <a:t>Highly extensible, customizeable</a:t>
            </a:r>
            <a:endParaRPr sz="2400"/>
          </a:p>
          <a:p>
            <a:pPr indent="-381000" lvl="0" marL="457200" rtl="0" algn="l">
              <a:spcBef>
                <a:spcPts val="0"/>
              </a:spcBef>
              <a:spcAft>
                <a:spcPts val="0"/>
              </a:spcAft>
              <a:buSzPts val="2400"/>
              <a:buChar char="●"/>
            </a:pPr>
            <a:r>
              <a:rPr lang="en" sz="2400"/>
              <a:t>Must be hosted on a web server</a:t>
            </a:r>
            <a:endParaRPr sz="2400"/>
          </a:p>
        </p:txBody>
      </p:sp>
      <p:pic>
        <p:nvPicPr>
          <p:cNvPr id="269" name="Google Shape;269;p39"/>
          <p:cNvPicPr preferRelativeResize="0"/>
          <p:nvPr/>
        </p:nvPicPr>
        <p:blipFill>
          <a:blip r:embed="rId3">
            <a:alphaModFix/>
          </a:blip>
          <a:stretch>
            <a:fillRect/>
          </a:stretch>
        </p:blipFill>
        <p:spPr>
          <a:xfrm>
            <a:off x="3544700" y="923875"/>
            <a:ext cx="5382250" cy="38404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0"/>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a:t>Other Genome Visualization Tools</a:t>
            </a:r>
            <a:endParaRPr/>
          </a:p>
        </p:txBody>
      </p:sp>
      <p:sp>
        <p:nvSpPr>
          <p:cNvPr id="275" name="Google Shape;275;p40"/>
          <p:cNvSpPr txBox="1"/>
          <p:nvPr/>
        </p:nvSpPr>
        <p:spPr>
          <a:xfrm>
            <a:off x="617253" y="3854346"/>
            <a:ext cx="2981038" cy="7386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Circos</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http://circos.ca/software/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76" name="Google Shape;276;p40"/>
          <p:cNvPicPr preferRelativeResize="0"/>
          <p:nvPr/>
        </p:nvPicPr>
        <p:blipFill rotWithShape="1">
          <a:blip r:embed="rId3">
            <a:alphaModFix/>
          </a:blip>
          <a:srcRect b="0" l="0" r="0" t="0"/>
          <a:stretch/>
        </p:blipFill>
        <p:spPr>
          <a:xfrm>
            <a:off x="617253" y="852376"/>
            <a:ext cx="2981038" cy="3001970"/>
          </a:xfrm>
          <a:prstGeom prst="rect">
            <a:avLst/>
          </a:prstGeom>
          <a:noFill/>
          <a:ln>
            <a:noFill/>
          </a:ln>
        </p:spPr>
      </p:pic>
      <p:pic>
        <p:nvPicPr>
          <p:cNvPr id="277" name="Google Shape;277;p40"/>
          <p:cNvPicPr preferRelativeResize="0"/>
          <p:nvPr/>
        </p:nvPicPr>
        <p:blipFill rotWithShape="1">
          <a:blip r:embed="rId4">
            <a:alphaModFix/>
          </a:blip>
          <a:srcRect b="0" l="0" r="0" t="0"/>
          <a:stretch/>
        </p:blipFill>
        <p:spPr>
          <a:xfrm>
            <a:off x="3966039" y="852376"/>
            <a:ext cx="4664078" cy="3001970"/>
          </a:xfrm>
          <a:prstGeom prst="rect">
            <a:avLst/>
          </a:prstGeom>
          <a:noFill/>
          <a:ln>
            <a:noFill/>
          </a:ln>
        </p:spPr>
      </p:pic>
      <p:sp>
        <p:nvSpPr>
          <p:cNvPr id="278" name="Google Shape;278;p40"/>
          <p:cNvSpPr txBox="1"/>
          <p:nvPr/>
        </p:nvSpPr>
        <p:spPr>
          <a:xfrm>
            <a:off x="3936222" y="3854346"/>
            <a:ext cx="4693895" cy="7386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MizBee </a:t>
            </a:r>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(A Multiscale Synteny Browser)</a:t>
            </a:r>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http://www.cs.utah.edu/~miriah/mizbee/Overview.html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Sequence Visualization - Motivation</a:t>
            </a:r>
            <a:endParaRPr b="0" i="0" sz="3600" u="none" cap="none" strike="noStrike">
              <a:solidFill>
                <a:srgbClr val="680018"/>
              </a:solidFill>
              <a:latin typeface="Roboto Medium"/>
              <a:ea typeface="Roboto Medium"/>
              <a:cs typeface="Roboto Medium"/>
              <a:sym typeface="Roboto Medium"/>
            </a:endParaRPr>
          </a:p>
        </p:txBody>
      </p:sp>
      <p:sp>
        <p:nvSpPr>
          <p:cNvPr id="66" name="Google Shape;66;p14"/>
          <p:cNvSpPr txBox="1"/>
          <p:nvPr>
            <p:ph idx="1" type="body"/>
          </p:nvPr>
        </p:nvSpPr>
        <p:spPr>
          <a:xfrm>
            <a:off x="472611" y="3493556"/>
            <a:ext cx="8556403" cy="1521624"/>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High-throughput genomics – daunting at first</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Files contains millions of reads – go through each one?</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Our favorite file formats are easy for machines to read, not us</a:t>
            </a:r>
            <a:endParaRPr b="0" i="0" sz="2000" u="none" cap="none" strike="noStrike">
              <a:solidFill>
                <a:schemeClr val="dk2"/>
              </a:solidFill>
              <a:latin typeface="Open Sans"/>
              <a:ea typeface="Open Sans"/>
              <a:cs typeface="Open Sans"/>
              <a:sym typeface="Open Sans"/>
            </a:endParaRPr>
          </a:p>
        </p:txBody>
      </p:sp>
      <p:pic>
        <p:nvPicPr>
          <p:cNvPr descr="https://insidedna.me/tool_page_assets/tutorials/tutorial22/1.png" id="67" name="Google Shape;67;p14"/>
          <p:cNvPicPr preferRelativeResize="0"/>
          <p:nvPr/>
        </p:nvPicPr>
        <p:blipFill rotWithShape="1">
          <a:blip r:embed="rId3">
            <a:alphaModFix/>
          </a:blip>
          <a:srcRect b="0" l="0" r="0" t="0"/>
          <a:stretch/>
        </p:blipFill>
        <p:spPr>
          <a:xfrm>
            <a:off x="1558285" y="780060"/>
            <a:ext cx="6027430" cy="2641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Google Maps Comparison</a:t>
            </a:r>
            <a:endParaRPr b="0" i="0" sz="3600" u="none" cap="none" strike="noStrike">
              <a:solidFill>
                <a:srgbClr val="680018"/>
              </a:solidFill>
              <a:latin typeface="Roboto Medium"/>
              <a:ea typeface="Roboto Medium"/>
              <a:cs typeface="Roboto Medium"/>
              <a:sym typeface="Roboto Medium"/>
            </a:endParaRPr>
          </a:p>
        </p:txBody>
      </p:sp>
      <p:sp>
        <p:nvSpPr>
          <p:cNvPr id="73" name="Google Shape;73;p15"/>
          <p:cNvSpPr txBox="1"/>
          <p:nvPr>
            <p:ph idx="1" type="body"/>
          </p:nvPr>
        </p:nvSpPr>
        <p:spPr>
          <a:xfrm>
            <a:off x="3657603" y="811658"/>
            <a:ext cx="5371412" cy="4203522"/>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Would google maps be effective if it just spat out minimally formatted sets of coordinates?</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The map to the left is a </a:t>
            </a:r>
            <a:r>
              <a:rPr b="1" i="0" lang="en" sz="2000" u="none" cap="none" strike="noStrike">
                <a:solidFill>
                  <a:schemeClr val="dk2"/>
                </a:solidFill>
                <a:latin typeface="Open Sans"/>
                <a:ea typeface="Open Sans"/>
                <a:cs typeface="Open Sans"/>
                <a:sym typeface="Open Sans"/>
              </a:rPr>
              <a:t>human-centered visual summary</a:t>
            </a:r>
            <a:r>
              <a:rPr b="0" i="0" lang="en" sz="2000" u="none" cap="none" strike="noStrike">
                <a:solidFill>
                  <a:schemeClr val="dk2"/>
                </a:solidFill>
                <a:latin typeface="Open Sans"/>
                <a:ea typeface="Open Sans"/>
                <a:cs typeface="Open Sans"/>
                <a:sym typeface="Open Sans"/>
              </a:rPr>
              <a:t> of how to get from LSEB to SED</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Additional layers beyond start, stop, and directions provide additional context</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Genome browsers (like IGV) provide a </a:t>
            </a:r>
            <a:r>
              <a:rPr b="1" i="0" lang="en" sz="2000" u="none" cap="none" strike="noStrike">
                <a:solidFill>
                  <a:schemeClr val="dk2"/>
                </a:solidFill>
                <a:latin typeface="Open Sans"/>
                <a:ea typeface="Open Sans"/>
                <a:cs typeface="Open Sans"/>
                <a:sym typeface="Open Sans"/>
              </a:rPr>
              <a:t>human-centered visual summary</a:t>
            </a:r>
            <a:r>
              <a:rPr b="0" i="0" lang="en" sz="2000" u="none" cap="none" strike="noStrike">
                <a:solidFill>
                  <a:schemeClr val="dk2"/>
                </a:solidFill>
                <a:latin typeface="Open Sans"/>
                <a:ea typeface="Open Sans"/>
                <a:cs typeface="Open Sans"/>
                <a:sym typeface="Open Sans"/>
              </a:rPr>
              <a:t> of </a:t>
            </a:r>
            <a:r>
              <a:rPr b="1" i="0" lang="en" sz="2000" u="none" cap="none" strike="noStrike">
                <a:solidFill>
                  <a:schemeClr val="dk2"/>
                </a:solidFill>
                <a:latin typeface="Open Sans"/>
                <a:ea typeface="Open Sans"/>
                <a:cs typeface="Open Sans"/>
                <a:sym typeface="Open Sans"/>
              </a:rPr>
              <a:t>one/many sequencing experiments</a:t>
            </a:r>
            <a:endParaRPr b="1" i="0" sz="2000" u="none" cap="none" strike="noStrike">
              <a:solidFill>
                <a:schemeClr val="dk2"/>
              </a:solidFill>
              <a:latin typeface="Open Sans"/>
              <a:ea typeface="Open Sans"/>
              <a:cs typeface="Open Sans"/>
              <a:sym typeface="Open Sans"/>
            </a:endParaRPr>
          </a:p>
        </p:txBody>
      </p:sp>
      <p:pic>
        <p:nvPicPr>
          <p:cNvPr id="74" name="Google Shape;74;p15"/>
          <p:cNvPicPr preferRelativeResize="0"/>
          <p:nvPr/>
        </p:nvPicPr>
        <p:blipFill rotWithShape="1">
          <a:blip r:embed="rId3">
            <a:alphaModFix/>
          </a:blip>
          <a:srcRect b="0" l="0" r="0" t="0"/>
          <a:stretch/>
        </p:blipFill>
        <p:spPr>
          <a:xfrm>
            <a:off x="292333" y="811658"/>
            <a:ext cx="3252254" cy="41086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Integrative Genomics Viewer</a:t>
            </a:r>
            <a:endParaRPr b="0" i="0" sz="3600" u="none" cap="none" strike="noStrike">
              <a:solidFill>
                <a:srgbClr val="680018"/>
              </a:solidFill>
              <a:latin typeface="Roboto Medium"/>
              <a:ea typeface="Roboto Medium"/>
              <a:cs typeface="Roboto Medium"/>
              <a:sym typeface="Roboto Medium"/>
            </a:endParaRPr>
          </a:p>
        </p:txBody>
      </p:sp>
      <p:pic>
        <p:nvPicPr>
          <p:cNvPr id="80" name="Google Shape;80;p16"/>
          <p:cNvPicPr preferRelativeResize="0"/>
          <p:nvPr/>
        </p:nvPicPr>
        <p:blipFill rotWithShape="1">
          <a:blip r:embed="rId3">
            <a:alphaModFix/>
          </a:blip>
          <a:srcRect b="0" l="0" r="0" t="0"/>
          <a:stretch/>
        </p:blipFill>
        <p:spPr>
          <a:xfrm>
            <a:off x="571500" y="842962"/>
            <a:ext cx="8001000" cy="3979445"/>
          </a:xfrm>
          <a:prstGeom prst="rect">
            <a:avLst/>
          </a:prstGeom>
          <a:noFill/>
          <a:ln>
            <a:noFill/>
          </a:ln>
        </p:spPr>
      </p:pic>
      <p:grpSp>
        <p:nvGrpSpPr>
          <p:cNvPr id="81" name="Google Shape;81;p16"/>
          <p:cNvGrpSpPr/>
          <p:nvPr/>
        </p:nvGrpSpPr>
        <p:grpSpPr>
          <a:xfrm>
            <a:off x="644577" y="593376"/>
            <a:ext cx="4367759" cy="598342"/>
            <a:chOff x="644577" y="593376"/>
            <a:chExt cx="4367759" cy="598342"/>
          </a:xfrm>
        </p:grpSpPr>
        <p:sp>
          <p:nvSpPr>
            <p:cNvPr id="82" name="Google Shape;82;p16"/>
            <p:cNvSpPr/>
            <p:nvPr/>
          </p:nvSpPr>
          <p:spPr>
            <a:xfrm>
              <a:off x="644577" y="842962"/>
              <a:ext cx="4294682" cy="348756"/>
            </a:xfrm>
            <a:prstGeom prst="roundRect">
              <a:avLst>
                <a:gd fmla="val 16667" name="adj"/>
              </a:avLst>
            </a:prstGeom>
            <a:noFill/>
            <a:ln cap="flat" cmpd="sng" w="381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 name="Google Shape;83;p16"/>
            <p:cNvSpPr txBox="1"/>
            <p:nvPr/>
          </p:nvSpPr>
          <p:spPr>
            <a:xfrm>
              <a:off x="3168546" y="593376"/>
              <a:ext cx="1843790"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100" u="none" cap="none" strike="noStrike">
                  <a:solidFill>
                    <a:srgbClr val="EF8600"/>
                  </a:solidFill>
                  <a:latin typeface="Arial"/>
                  <a:ea typeface="Arial"/>
                  <a:cs typeface="Arial"/>
                  <a:sym typeface="Arial"/>
                </a:rPr>
                <a:t>Genomic ”address”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Why use a genome browser?</a:t>
            </a:r>
            <a:endParaRPr b="0" i="0" sz="3600" u="none" cap="none" strike="noStrike">
              <a:solidFill>
                <a:srgbClr val="680018"/>
              </a:solidFill>
              <a:latin typeface="Roboto Medium"/>
              <a:ea typeface="Roboto Medium"/>
              <a:cs typeface="Roboto Medium"/>
              <a:sym typeface="Roboto Medium"/>
            </a:endParaRPr>
          </a:p>
        </p:txBody>
      </p:sp>
      <p:sp>
        <p:nvSpPr>
          <p:cNvPr id="89" name="Google Shape;89;p17"/>
          <p:cNvSpPr txBox="1"/>
          <p:nvPr>
            <p:ph idx="1" type="body"/>
          </p:nvPr>
        </p:nvSpPr>
        <p:spPr>
          <a:xfrm>
            <a:off x="3965825" y="811658"/>
            <a:ext cx="5063190" cy="4203522"/>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1" i="0" lang="en" sz="2000" u="none" cap="none" strike="noStrike">
                <a:solidFill>
                  <a:schemeClr val="dk2"/>
                </a:solidFill>
                <a:latin typeface="Open Sans"/>
                <a:ea typeface="Open Sans"/>
                <a:cs typeface="Open Sans"/>
                <a:sym typeface="Open Sans"/>
              </a:rPr>
              <a:t>Visually confirm phenomena </a:t>
            </a:r>
            <a:r>
              <a:rPr b="0" i="0" lang="en" sz="2000" u="none" cap="none" strike="noStrike">
                <a:solidFill>
                  <a:schemeClr val="dk2"/>
                </a:solidFill>
                <a:latin typeface="Open Sans"/>
                <a:ea typeface="Open Sans"/>
                <a:cs typeface="Open Sans"/>
                <a:sym typeface="Open Sans"/>
              </a:rPr>
              <a:t>from sequencing experiments (seeing is believing)</a:t>
            </a:r>
            <a:endParaRPr/>
          </a:p>
          <a:p>
            <a:pPr indent="-285750" lvl="1" marL="742950" rtl="0" algn="l">
              <a:lnSpc>
                <a:spcPct val="100000"/>
              </a:lnSpc>
              <a:spcBef>
                <a:spcPts val="1000"/>
              </a:spcBef>
              <a:spcAft>
                <a:spcPts val="0"/>
              </a:spcAft>
              <a:buSzPts val="2000"/>
              <a:buFont typeface="Open Sans"/>
              <a:buChar char="●"/>
            </a:pPr>
            <a:r>
              <a:rPr lang="en" sz="1800"/>
              <a:t>Left: Visualization of a SNP identified in a lab-evolved strain of yeast</a:t>
            </a:r>
            <a:endParaRPr/>
          </a:p>
          <a:p>
            <a:pPr indent="-285750" lvl="0" marL="285750" marR="0" rtl="0" algn="l">
              <a:lnSpc>
                <a:spcPct val="100000"/>
              </a:lnSpc>
              <a:spcBef>
                <a:spcPts val="1000"/>
              </a:spcBef>
              <a:spcAft>
                <a:spcPts val="0"/>
              </a:spcAft>
              <a:buClr>
                <a:schemeClr val="dk2"/>
              </a:buClr>
              <a:buSzPts val="2000"/>
              <a:buFont typeface="Open Sans"/>
              <a:buChar char="●"/>
            </a:pPr>
            <a:r>
              <a:rPr b="1" i="0" lang="en" sz="2000" u="none" cap="none" strike="noStrike">
                <a:solidFill>
                  <a:schemeClr val="dk2"/>
                </a:solidFill>
                <a:latin typeface="Open Sans"/>
                <a:ea typeface="Open Sans"/>
                <a:cs typeface="Open Sans"/>
                <a:sym typeface="Open Sans"/>
              </a:rPr>
              <a:t>Integration of multiple experiments </a:t>
            </a:r>
            <a:r>
              <a:rPr b="0" i="0" lang="en" sz="2000" u="none" cap="none" strike="noStrike">
                <a:solidFill>
                  <a:schemeClr val="dk2"/>
                </a:solidFill>
                <a:latin typeface="Open Sans"/>
                <a:ea typeface="Open Sans"/>
                <a:cs typeface="Open Sans"/>
                <a:sym typeface="Open Sans"/>
              </a:rPr>
              <a:t>on the same coordinate system – collapsing several files</a:t>
            </a:r>
            <a:endParaRPr/>
          </a:p>
          <a:p>
            <a:pPr indent="-285750" lvl="0" marL="285750" marR="0" rtl="0" algn="l">
              <a:lnSpc>
                <a:spcPct val="100000"/>
              </a:lnSpc>
              <a:spcBef>
                <a:spcPts val="1000"/>
              </a:spcBef>
              <a:spcAft>
                <a:spcPts val="0"/>
              </a:spcAft>
              <a:buClr>
                <a:schemeClr val="dk2"/>
              </a:buClr>
              <a:buSzPts val="2000"/>
              <a:buFont typeface="Open Sans"/>
              <a:buChar char="●"/>
            </a:pPr>
            <a:r>
              <a:rPr b="1" i="0" lang="en" sz="2000" u="none" cap="none" strike="noStrike">
                <a:solidFill>
                  <a:schemeClr val="dk2"/>
                </a:solidFill>
                <a:latin typeface="Open Sans"/>
                <a:ea typeface="Open Sans"/>
                <a:cs typeface="Open Sans"/>
                <a:sym typeface="Open Sans"/>
              </a:rPr>
              <a:t>Communication of key findings </a:t>
            </a:r>
            <a:r>
              <a:rPr b="0" i="0" lang="en" sz="2000" u="none" cap="none" strike="noStrike">
                <a:solidFill>
                  <a:schemeClr val="dk2"/>
                </a:solidFill>
                <a:latin typeface="Open Sans"/>
                <a:ea typeface="Open Sans"/>
                <a:cs typeface="Open Sans"/>
                <a:sym typeface="Open Sans"/>
              </a:rPr>
              <a:t>from sequencing experiments</a:t>
            </a:r>
            <a:endParaRPr/>
          </a:p>
          <a:p>
            <a:pPr indent="-158750" lvl="0" marL="285750" marR="0" rtl="0" algn="l">
              <a:lnSpc>
                <a:spcPct val="100000"/>
              </a:lnSpc>
              <a:spcBef>
                <a:spcPts val="1000"/>
              </a:spcBef>
              <a:spcAft>
                <a:spcPts val="0"/>
              </a:spcAft>
              <a:buClr>
                <a:schemeClr val="dk2"/>
              </a:buClr>
              <a:buSzPts val="2000"/>
              <a:buFont typeface="Open Sans"/>
              <a:buNone/>
            </a:pPr>
            <a:r>
              <a:t/>
            </a:r>
            <a:endParaRPr b="0" i="0" sz="2000" u="none" cap="none" strike="noStrike">
              <a:solidFill>
                <a:schemeClr val="dk2"/>
              </a:solidFill>
              <a:latin typeface="Open Sans"/>
              <a:ea typeface="Open Sans"/>
              <a:cs typeface="Open Sans"/>
              <a:sym typeface="Open Sans"/>
            </a:endParaRPr>
          </a:p>
        </p:txBody>
      </p:sp>
      <p:pic>
        <p:nvPicPr>
          <p:cNvPr id="90" name="Google Shape;90;p17"/>
          <p:cNvPicPr preferRelativeResize="0"/>
          <p:nvPr/>
        </p:nvPicPr>
        <p:blipFill rotWithShape="1">
          <a:blip r:embed="rId3">
            <a:alphaModFix/>
          </a:blip>
          <a:srcRect b="0" l="0" r="33261" t="0"/>
          <a:stretch/>
        </p:blipFill>
        <p:spPr>
          <a:xfrm>
            <a:off x="189461" y="1073426"/>
            <a:ext cx="3776364" cy="3164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sz="3200"/>
              <a:t>Commonly Used Genome Visualization Tools</a:t>
            </a:r>
            <a:endParaRPr/>
          </a:p>
        </p:txBody>
      </p:sp>
      <p:sp>
        <p:nvSpPr>
          <p:cNvPr id="96" name="Google Shape;96;p18"/>
          <p:cNvSpPr txBox="1"/>
          <p:nvPr/>
        </p:nvSpPr>
        <p:spPr>
          <a:xfrm>
            <a:off x="219233" y="3422981"/>
            <a:ext cx="4270321"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Integrative Genomics Viewer</a:t>
            </a:r>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http://software.broadinstitute.org/software/igv/</a:t>
            </a:r>
            <a:endParaRPr/>
          </a:p>
        </p:txBody>
      </p:sp>
      <p:pic>
        <p:nvPicPr>
          <p:cNvPr id="97" name="Google Shape;97;p18"/>
          <p:cNvPicPr preferRelativeResize="0"/>
          <p:nvPr/>
        </p:nvPicPr>
        <p:blipFill rotWithShape="1">
          <a:blip r:embed="rId3">
            <a:alphaModFix/>
          </a:blip>
          <a:srcRect b="0" l="1454" r="-38" t="0"/>
          <a:stretch/>
        </p:blipFill>
        <p:spPr>
          <a:xfrm>
            <a:off x="4572000" y="1065335"/>
            <a:ext cx="4268992" cy="2231666"/>
          </a:xfrm>
          <a:prstGeom prst="rect">
            <a:avLst/>
          </a:prstGeom>
          <a:noFill/>
          <a:ln>
            <a:noFill/>
          </a:ln>
        </p:spPr>
      </p:pic>
      <p:sp>
        <p:nvSpPr>
          <p:cNvPr id="98" name="Google Shape;98;p18"/>
          <p:cNvSpPr txBox="1"/>
          <p:nvPr/>
        </p:nvSpPr>
        <p:spPr>
          <a:xfrm>
            <a:off x="4572000" y="3422981"/>
            <a:ext cx="4268992"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UCSC Genome Browser</a:t>
            </a:r>
            <a:endParaRPr/>
          </a:p>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https://genome.ucsc.edu</a:t>
            </a:r>
            <a:endParaRPr b="0" i="0" sz="1400" u="none" cap="none" strike="noStrike">
              <a:solidFill>
                <a:srgbClr val="000000"/>
              </a:solidFill>
              <a:latin typeface="Arial"/>
              <a:ea typeface="Arial"/>
              <a:cs typeface="Arial"/>
              <a:sym typeface="Arial"/>
            </a:endParaRPr>
          </a:p>
        </p:txBody>
      </p:sp>
      <p:pic>
        <p:nvPicPr>
          <p:cNvPr id="99" name="Google Shape;99;p18"/>
          <p:cNvPicPr preferRelativeResize="0"/>
          <p:nvPr/>
        </p:nvPicPr>
        <p:blipFill rotWithShape="1">
          <a:blip r:embed="rId4">
            <a:alphaModFix/>
          </a:blip>
          <a:srcRect b="0" l="0" r="0" t="0"/>
          <a:stretch/>
        </p:blipFill>
        <p:spPr>
          <a:xfrm>
            <a:off x="219233" y="1173078"/>
            <a:ext cx="4270321" cy="21239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Goals for this Lecture</a:t>
            </a:r>
            <a:endParaRPr b="0" i="0" sz="3600" u="none" cap="none" strike="noStrike">
              <a:solidFill>
                <a:srgbClr val="680018"/>
              </a:solidFill>
              <a:latin typeface="Roboto Medium"/>
              <a:ea typeface="Roboto Medium"/>
              <a:cs typeface="Roboto Medium"/>
              <a:sym typeface="Roboto Medium"/>
            </a:endParaRPr>
          </a:p>
        </p:txBody>
      </p:sp>
      <p:sp>
        <p:nvSpPr>
          <p:cNvPr id="105" name="Google Shape;105;p19"/>
          <p:cNvSpPr txBox="1"/>
          <p:nvPr>
            <p:ph idx="1" type="body"/>
          </p:nvPr>
        </p:nvSpPr>
        <p:spPr>
          <a:xfrm>
            <a:off x="360471" y="1033668"/>
            <a:ext cx="8423058" cy="3508179"/>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Visualize</a:t>
            </a:r>
            <a:r>
              <a:rPr b="0" i="0" lang="en" sz="2400" u="none" cap="none" strike="noStrike">
                <a:solidFill>
                  <a:schemeClr val="dk2"/>
                </a:solidFill>
                <a:latin typeface="Open Sans"/>
                <a:ea typeface="Open Sans"/>
                <a:cs typeface="Open Sans"/>
                <a:sym typeface="Open Sans"/>
              </a:rPr>
              <a:t> a variety of </a:t>
            </a:r>
            <a:r>
              <a:rPr b="1" i="0" lang="en" sz="2400" u="none" cap="none" strike="noStrike">
                <a:solidFill>
                  <a:schemeClr val="dk2"/>
                </a:solidFill>
                <a:latin typeface="Open Sans"/>
                <a:ea typeface="Open Sans"/>
                <a:cs typeface="Open Sans"/>
                <a:sym typeface="Open Sans"/>
              </a:rPr>
              <a:t>genomic</a:t>
            </a:r>
            <a:r>
              <a:rPr b="0" i="0" lang="en" sz="2400" u="none" cap="none" strike="noStrike">
                <a:solidFill>
                  <a:schemeClr val="dk2"/>
                </a:solidFill>
                <a:latin typeface="Open Sans"/>
                <a:ea typeface="Open Sans"/>
                <a:cs typeface="Open Sans"/>
                <a:sym typeface="Open Sans"/>
              </a:rPr>
              <a:t> </a:t>
            </a:r>
            <a:r>
              <a:rPr b="1" i="0" lang="en" sz="2400" u="none" cap="none" strike="noStrike">
                <a:solidFill>
                  <a:schemeClr val="dk2"/>
                </a:solidFill>
                <a:latin typeface="Open Sans"/>
                <a:ea typeface="Open Sans"/>
                <a:cs typeface="Open Sans"/>
                <a:sym typeface="Open Sans"/>
              </a:rPr>
              <a:t>data</a:t>
            </a:r>
            <a:endParaRPr/>
          </a:p>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Quickly navigate </a:t>
            </a:r>
            <a:r>
              <a:rPr b="0" i="0" lang="en" sz="2400" u="none" cap="none" strike="noStrike">
                <a:solidFill>
                  <a:schemeClr val="dk2"/>
                </a:solidFill>
                <a:latin typeface="Open Sans"/>
                <a:ea typeface="Open Sans"/>
                <a:cs typeface="Open Sans"/>
                <a:sym typeface="Open Sans"/>
              </a:rPr>
              <a:t>around the genome</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Learn how to be able to </a:t>
            </a:r>
            <a:r>
              <a:rPr b="1" i="0" lang="en" sz="2400" u="none" cap="none" strike="noStrike">
                <a:solidFill>
                  <a:schemeClr val="dk2"/>
                </a:solidFill>
                <a:latin typeface="Open Sans"/>
                <a:ea typeface="Open Sans"/>
                <a:cs typeface="Open Sans"/>
                <a:sym typeface="Open Sans"/>
              </a:rPr>
              <a:t>visualize your own read alignments</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Learn how to </a:t>
            </a:r>
            <a:r>
              <a:rPr b="1" i="0" lang="en" sz="2400" u="none" cap="none" strike="noStrike">
                <a:solidFill>
                  <a:schemeClr val="dk2"/>
                </a:solidFill>
                <a:latin typeface="Open Sans"/>
                <a:ea typeface="Open Sans"/>
                <a:cs typeface="Open Sans"/>
                <a:sym typeface="Open Sans"/>
              </a:rPr>
              <a:t>recognize SNPs and structural rearrangements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790325" y="526388"/>
            <a:ext cx="7563300" cy="409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4800"/>
              <a:buFont typeface="Roboto Medium"/>
              <a:buNone/>
            </a:pPr>
            <a:r>
              <a:rPr b="0" i="0" lang="en" sz="4800" u="none" cap="none" strike="noStrike">
                <a:solidFill>
                  <a:srgbClr val="680018"/>
                </a:solidFill>
                <a:latin typeface="Roboto Medium"/>
                <a:ea typeface="Roboto Medium"/>
                <a:cs typeface="Roboto Medium"/>
                <a:sym typeface="Roboto Medium"/>
              </a:rPr>
              <a:t>Integrative Genomics Viewer (IGV)</a:t>
            </a:r>
            <a:endParaRPr b="0" i="0" sz="4800" u="none" cap="none" strike="noStrike">
              <a:solidFill>
                <a:srgbClr val="680018"/>
              </a:solidFill>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