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 Medium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7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Medium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Medium-italic.fntdata"/><Relationship Id="rId12" Type="http://schemas.openxmlformats.org/officeDocument/2006/relationships/slide" Target="slides/slide7.xml"/><Relationship Id="rId34" Type="http://schemas.openxmlformats.org/officeDocument/2006/relationships/font" Target="fonts/RobotoMedium-bold.fntdata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font" Target="fonts/RobotoMedium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24c9dff85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24c9dff85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24c9dff8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24c9dff8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24c9dff8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24c9dff8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24c9dff8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24c9dff8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24c9dff8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24c9dff8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00537972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00537972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00537972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00537972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00537972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00537972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24c9dff8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24c9dff8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24c9dff85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24c9dff85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24c9dff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24c9dff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24c9dff85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24c9dff85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24c9dff85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24c9dff8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24c9dff85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24c9dff8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24c9dff85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24c9dff85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24c9dff85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24c9dff85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24c9dff85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24c9dff85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24c9dff85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24c9dff85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24c9dff85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24c9dff85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24c9dff8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24c9dff8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24c9dff8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24c9dff8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4c9dff8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4c9dff8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24c9dff8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24c9dff8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4c9dff8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24c9dff8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24c9dff85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24c9dff85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24c9dff8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24c9dff8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hyperlink" Target="https://journals.plos.org/plosone/article?id=10.1371/journal.pone.0141298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 Analysis - RNA-Seq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Splicing (AS) Analysis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923875"/>
            <a:ext cx="4260300" cy="4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Detect and/or quantify isoforms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Different AS types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Examine pattern of exons in spliced reads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Methods: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Whippet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MISO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rMATS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IRFinder, and many others</a:t>
            </a:r>
            <a:endParaRPr sz="1800"/>
          </a:p>
        </p:txBody>
      </p:sp>
      <p:sp>
        <p:nvSpPr>
          <p:cNvPr id="115" name="Google Shape;115;p22"/>
          <p:cNvSpPr txBox="1"/>
          <p:nvPr/>
        </p:nvSpPr>
        <p:spPr>
          <a:xfrm>
            <a:off x="4440575" y="4583425"/>
            <a:ext cx="4635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https://www.ncbi.nlm.nih.gov/books/NBK19730/figure/A1150/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291" y="1038173"/>
            <a:ext cx="4064569" cy="334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Splicing (AS) Analysis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798150"/>
            <a:ext cx="43059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Read support</a:t>
            </a:r>
            <a:r>
              <a:rPr lang="en" sz="2400"/>
              <a:t>: # of reads containing splice junction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Grey areas → overall aligned read depth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Black areas → spliced reads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These have minimum 10 supporting reads per splicing event</a:t>
            </a:r>
            <a:endParaRPr sz="2400"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60150"/>
            <a:ext cx="4460302" cy="30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4440500" y="4580575"/>
            <a:ext cx="459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https://journals.plos.org/plosone/article?id=10.1371/journal.pone.0141298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guided reconstruction</a:t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225" y="776925"/>
            <a:ext cx="7649551" cy="40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guided reconstruction</a:t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38" y="1296975"/>
            <a:ext cx="8329326" cy="28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Expression (RNA Abundance)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294525" y="632563"/>
            <a:ext cx="86781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Measure relative abundance of RNA species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# reads mapping to a gene is proportional to # of molecules transcribed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Example: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Gene A = 5, Gene B = 10, Gene C = 10 reads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Gene A is about half as abundant Gene B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Gene A and Gene C have about the same abundance</a:t>
            </a:r>
            <a:endParaRPr/>
          </a:p>
        </p:txBody>
      </p:sp>
      <p:cxnSp>
        <p:nvCxnSpPr>
          <p:cNvPr id="143" name="Google Shape;143;p26"/>
          <p:cNvCxnSpPr/>
          <p:nvPr/>
        </p:nvCxnSpPr>
        <p:spPr>
          <a:xfrm>
            <a:off x="511650" y="4801053"/>
            <a:ext cx="8414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26"/>
          <p:cNvSpPr/>
          <p:nvPr/>
        </p:nvSpPr>
        <p:spPr>
          <a:xfrm>
            <a:off x="822975" y="4671341"/>
            <a:ext cx="1176300" cy="266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A</a:t>
            </a:r>
            <a:endParaRPr/>
          </a:p>
        </p:txBody>
      </p:sp>
      <p:sp>
        <p:nvSpPr>
          <p:cNvPr id="145" name="Google Shape;145;p26"/>
          <p:cNvSpPr/>
          <p:nvPr/>
        </p:nvSpPr>
        <p:spPr>
          <a:xfrm>
            <a:off x="3492475" y="4671341"/>
            <a:ext cx="1176300" cy="266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B</a:t>
            </a:r>
            <a:endParaRPr/>
          </a:p>
        </p:txBody>
      </p:sp>
      <p:sp>
        <p:nvSpPr>
          <p:cNvPr id="146" name="Google Shape;146;p26"/>
          <p:cNvSpPr/>
          <p:nvPr/>
        </p:nvSpPr>
        <p:spPr>
          <a:xfrm>
            <a:off x="6161975" y="4671341"/>
            <a:ext cx="2476200" cy="266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C</a:t>
            </a:r>
            <a:endParaRPr/>
          </a:p>
        </p:txBody>
      </p:sp>
      <p:cxnSp>
        <p:nvCxnSpPr>
          <p:cNvPr id="147" name="Google Shape;147;p26"/>
          <p:cNvCxnSpPr/>
          <p:nvPr/>
        </p:nvCxnSpPr>
        <p:spPr>
          <a:xfrm>
            <a:off x="935400" y="4541609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6"/>
          <p:cNvCxnSpPr/>
          <p:nvPr/>
        </p:nvCxnSpPr>
        <p:spPr>
          <a:xfrm>
            <a:off x="1220800" y="4398922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6"/>
          <p:cNvCxnSpPr/>
          <p:nvPr/>
        </p:nvCxnSpPr>
        <p:spPr>
          <a:xfrm>
            <a:off x="1073775" y="4470266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6"/>
          <p:cNvCxnSpPr/>
          <p:nvPr/>
        </p:nvCxnSpPr>
        <p:spPr>
          <a:xfrm>
            <a:off x="1285725" y="4567559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6"/>
          <p:cNvCxnSpPr/>
          <p:nvPr/>
        </p:nvCxnSpPr>
        <p:spPr>
          <a:xfrm>
            <a:off x="1471600" y="4463778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6"/>
          <p:cNvCxnSpPr/>
          <p:nvPr/>
        </p:nvCxnSpPr>
        <p:spPr>
          <a:xfrm>
            <a:off x="3596400" y="4541609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6"/>
          <p:cNvCxnSpPr/>
          <p:nvPr/>
        </p:nvCxnSpPr>
        <p:spPr>
          <a:xfrm>
            <a:off x="3881800" y="4398922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6"/>
          <p:cNvCxnSpPr/>
          <p:nvPr/>
        </p:nvCxnSpPr>
        <p:spPr>
          <a:xfrm>
            <a:off x="3734775" y="4470266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6"/>
          <p:cNvCxnSpPr/>
          <p:nvPr/>
        </p:nvCxnSpPr>
        <p:spPr>
          <a:xfrm>
            <a:off x="3946725" y="4567559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6"/>
          <p:cNvCxnSpPr/>
          <p:nvPr/>
        </p:nvCxnSpPr>
        <p:spPr>
          <a:xfrm>
            <a:off x="4132600" y="4463778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6"/>
          <p:cNvCxnSpPr/>
          <p:nvPr/>
        </p:nvCxnSpPr>
        <p:spPr>
          <a:xfrm>
            <a:off x="3881775" y="4308116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6"/>
          <p:cNvCxnSpPr/>
          <p:nvPr/>
        </p:nvCxnSpPr>
        <p:spPr>
          <a:xfrm>
            <a:off x="4383400" y="4398922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6"/>
          <p:cNvCxnSpPr/>
          <p:nvPr/>
        </p:nvCxnSpPr>
        <p:spPr>
          <a:xfrm>
            <a:off x="4020150" y="4236772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6"/>
          <p:cNvCxnSpPr/>
          <p:nvPr/>
        </p:nvCxnSpPr>
        <p:spPr>
          <a:xfrm>
            <a:off x="4232100" y="4334066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6"/>
          <p:cNvCxnSpPr/>
          <p:nvPr/>
        </p:nvCxnSpPr>
        <p:spPr>
          <a:xfrm>
            <a:off x="4383400" y="4567559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6"/>
          <p:cNvCxnSpPr/>
          <p:nvPr/>
        </p:nvCxnSpPr>
        <p:spPr>
          <a:xfrm>
            <a:off x="6260025" y="4567550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6"/>
          <p:cNvCxnSpPr/>
          <p:nvPr/>
        </p:nvCxnSpPr>
        <p:spPr>
          <a:xfrm>
            <a:off x="6960550" y="4431350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6"/>
          <p:cNvCxnSpPr/>
          <p:nvPr/>
        </p:nvCxnSpPr>
        <p:spPr>
          <a:xfrm>
            <a:off x="6813525" y="4502694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6"/>
          <p:cNvCxnSpPr/>
          <p:nvPr/>
        </p:nvCxnSpPr>
        <p:spPr>
          <a:xfrm>
            <a:off x="7025475" y="4599988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6"/>
          <p:cNvCxnSpPr/>
          <p:nvPr/>
        </p:nvCxnSpPr>
        <p:spPr>
          <a:xfrm>
            <a:off x="8309675" y="4502694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6"/>
          <p:cNvCxnSpPr/>
          <p:nvPr/>
        </p:nvCxnSpPr>
        <p:spPr>
          <a:xfrm>
            <a:off x="7274675" y="4502694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6"/>
          <p:cNvCxnSpPr/>
          <p:nvPr/>
        </p:nvCxnSpPr>
        <p:spPr>
          <a:xfrm>
            <a:off x="7561650" y="4567550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6"/>
          <p:cNvCxnSpPr/>
          <p:nvPr/>
        </p:nvCxnSpPr>
        <p:spPr>
          <a:xfrm>
            <a:off x="7700025" y="4463769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6"/>
          <p:cNvCxnSpPr/>
          <p:nvPr/>
        </p:nvCxnSpPr>
        <p:spPr>
          <a:xfrm>
            <a:off x="6510825" y="4463769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6"/>
          <p:cNvCxnSpPr/>
          <p:nvPr/>
        </p:nvCxnSpPr>
        <p:spPr>
          <a:xfrm>
            <a:off x="7998300" y="4567550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Bag of Fragments Analogy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311700" y="702612"/>
            <a:ext cx="8520600" cy="11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Reads are samples drawn from the distribution of all RNA fragments</a:t>
            </a:r>
            <a:endParaRPr sz="2400"/>
          </a:p>
        </p:txBody>
      </p:sp>
      <p:sp>
        <p:nvSpPr>
          <p:cNvPr id="178" name="Google Shape;178;p27"/>
          <p:cNvSpPr/>
          <p:nvPr/>
        </p:nvSpPr>
        <p:spPr>
          <a:xfrm>
            <a:off x="650211" y="1906200"/>
            <a:ext cx="2039650" cy="2036813"/>
          </a:xfrm>
          <a:custGeom>
            <a:rect b="b" l="l" r="r" t="t"/>
            <a:pathLst>
              <a:path extrusionOk="0" h="108630" w="81586">
                <a:moveTo>
                  <a:pt x="16541" y="0"/>
                </a:moveTo>
                <a:cubicBezTo>
                  <a:pt x="27350" y="4632"/>
                  <a:pt x="28093" y="23785"/>
                  <a:pt x="23460" y="34593"/>
                </a:cubicBezTo>
                <a:cubicBezTo>
                  <a:pt x="16958" y="49762"/>
                  <a:pt x="3343" y="62247"/>
                  <a:pt x="629" y="78526"/>
                </a:cubicBezTo>
                <a:cubicBezTo>
                  <a:pt x="-345" y="84367"/>
                  <a:pt x="-434" y="91147"/>
                  <a:pt x="2704" y="96168"/>
                </a:cubicBezTo>
                <a:cubicBezTo>
                  <a:pt x="6520" y="102273"/>
                  <a:pt x="13937" y="106400"/>
                  <a:pt x="21038" y="107584"/>
                </a:cubicBezTo>
                <a:cubicBezTo>
                  <a:pt x="35484" y="109992"/>
                  <a:pt x="51242" y="107997"/>
                  <a:pt x="64625" y="102049"/>
                </a:cubicBezTo>
                <a:cubicBezTo>
                  <a:pt x="68113" y="100499"/>
                  <a:pt x="72467" y="100059"/>
                  <a:pt x="75003" y="97206"/>
                </a:cubicBezTo>
                <a:cubicBezTo>
                  <a:pt x="79074" y="92626"/>
                  <a:pt x="80721" y="86016"/>
                  <a:pt x="81230" y="79909"/>
                </a:cubicBezTo>
                <a:cubicBezTo>
                  <a:pt x="82194" y="68347"/>
                  <a:pt x="81154" y="55501"/>
                  <a:pt x="75003" y="45663"/>
                </a:cubicBezTo>
                <a:cubicBezTo>
                  <a:pt x="71270" y="39692"/>
                  <a:pt x="64661" y="35703"/>
                  <a:pt x="61512" y="29404"/>
                </a:cubicBezTo>
                <a:cubicBezTo>
                  <a:pt x="57156" y="20691"/>
                  <a:pt x="55912" y="4702"/>
                  <a:pt x="64625" y="346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179" name="Google Shape;179;p27"/>
          <p:cNvSpPr txBox="1"/>
          <p:nvPr/>
        </p:nvSpPr>
        <p:spPr>
          <a:xfrm>
            <a:off x="673050" y="4026413"/>
            <a:ext cx="18162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All RNA</a:t>
            </a:r>
            <a:endParaRPr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Fragments</a:t>
            </a:r>
            <a:endParaRPr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(billions and billions)</a:t>
            </a:r>
            <a:endParaRPr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0" name="Google Shape;180;p27"/>
          <p:cNvCxnSpPr/>
          <p:nvPr/>
        </p:nvCxnSpPr>
        <p:spPr>
          <a:xfrm>
            <a:off x="769675" y="3533447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7"/>
          <p:cNvCxnSpPr/>
          <p:nvPr/>
        </p:nvCxnSpPr>
        <p:spPr>
          <a:xfrm>
            <a:off x="1020475" y="3092391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7"/>
          <p:cNvCxnSpPr/>
          <p:nvPr/>
        </p:nvCxnSpPr>
        <p:spPr>
          <a:xfrm>
            <a:off x="2239850" y="3059972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7"/>
          <p:cNvCxnSpPr/>
          <p:nvPr/>
        </p:nvCxnSpPr>
        <p:spPr>
          <a:xfrm>
            <a:off x="1544625" y="3299953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7"/>
          <p:cNvCxnSpPr/>
          <p:nvPr/>
        </p:nvCxnSpPr>
        <p:spPr>
          <a:xfrm>
            <a:off x="1305875" y="3773428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7"/>
          <p:cNvCxnSpPr/>
          <p:nvPr/>
        </p:nvCxnSpPr>
        <p:spPr>
          <a:xfrm>
            <a:off x="1164850" y="3533447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7"/>
          <p:cNvCxnSpPr/>
          <p:nvPr/>
        </p:nvCxnSpPr>
        <p:spPr>
          <a:xfrm>
            <a:off x="1359500" y="2871872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7"/>
          <p:cNvCxnSpPr/>
          <p:nvPr/>
        </p:nvCxnSpPr>
        <p:spPr>
          <a:xfrm>
            <a:off x="1657800" y="3591816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7"/>
          <p:cNvCxnSpPr/>
          <p:nvPr/>
        </p:nvCxnSpPr>
        <p:spPr>
          <a:xfrm>
            <a:off x="1852450" y="3183216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7"/>
          <p:cNvCxnSpPr/>
          <p:nvPr/>
        </p:nvCxnSpPr>
        <p:spPr>
          <a:xfrm>
            <a:off x="2392900" y="3183216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7"/>
          <p:cNvCxnSpPr/>
          <p:nvPr/>
        </p:nvCxnSpPr>
        <p:spPr>
          <a:xfrm>
            <a:off x="1744250" y="3429666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7"/>
          <p:cNvCxnSpPr/>
          <p:nvPr/>
        </p:nvCxnSpPr>
        <p:spPr>
          <a:xfrm>
            <a:off x="914050" y="3728016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27"/>
          <p:cNvCxnSpPr/>
          <p:nvPr/>
        </p:nvCxnSpPr>
        <p:spPr>
          <a:xfrm>
            <a:off x="1271275" y="3390759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7"/>
          <p:cNvCxnSpPr/>
          <p:nvPr/>
        </p:nvCxnSpPr>
        <p:spPr>
          <a:xfrm>
            <a:off x="1610300" y="2709722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27"/>
          <p:cNvCxnSpPr/>
          <p:nvPr/>
        </p:nvCxnSpPr>
        <p:spPr>
          <a:xfrm>
            <a:off x="2239850" y="3591816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7"/>
          <p:cNvCxnSpPr/>
          <p:nvPr/>
        </p:nvCxnSpPr>
        <p:spPr>
          <a:xfrm>
            <a:off x="1657800" y="3092400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7"/>
          <p:cNvCxnSpPr/>
          <p:nvPr/>
        </p:nvCxnSpPr>
        <p:spPr>
          <a:xfrm>
            <a:off x="948675" y="3332381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7"/>
          <p:cNvCxnSpPr/>
          <p:nvPr/>
        </p:nvCxnSpPr>
        <p:spPr>
          <a:xfrm>
            <a:off x="2055625" y="3455625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7"/>
          <p:cNvCxnSpPr/>
          <p:nvPr/>
        </p:nvCxnSpPr>
        <p:spPr>
          <a:xfrm>
            <a:off x="1891300" y="2832938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7"/>
          <p:cNvCxnSpPr/>
          <p:nvPr/>
        </p:nvCxnSpPr>
        <p:spPr>
          <a:xfrm>
            <a:off x="1995050" y="2703219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7"/>
          <p:cNvCxnSpPr/>
          <p:nvPr/>
        </p:nvCxnSpPr>
        <p:spPr>
          <a:xfrm>
            <a:off x="1415650" y="2962669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7"/>
          <p:cNvCxnSpPr/>
          <p:nvPr/>
        </p:nvCxnSpPr>
        <p:spPr>
          <a:xfrm>
            <a:off x="1359500" y="3183188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7"/>
          <p:cNvCxnSpPr/>
          <p:nvPr/>
        </p:nvCxnSpPr>
        <p:spPr>
          <a:xfrm>
            <a:off x="1795425" y="2962669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7"/>
          <p:cNvCxnSpPr/>
          <p:nvPr/>
        </p:nvCxnSpPr>
        <p:spPr>
          <a:xfrm>
            <a:off x="2142100" y="3299963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1891300" y="3728025"/>
            <a:ext cx="250800" cy="0"/>
          </a:xfrm>
          <a:prstGeom prst="straightConnector1">
            <a:avLst/>
          </a:prstGeom>
          <a:noFill/>
          <a:ln cap="flat" cmpd="sng" w="28575">
            <a:solidFill>
              <a:srgbClr val="D0E0E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27"/>
          <p:cNvSpPr txBox="1"/>
          <p:nvPr>
            <p:ph idx="1" type="body"/>
          </p:nvPr>
        </p:nvSpPr>
        <p:spPr>
          <a:xfrm>
            <a:off x="2784600" y="1621894"/>
            <a:ext cx="60477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Drawn in proportion to frequency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High abundance transcripts drawn frequently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Low abundance transcripts might not be drawn at all (black read)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More reads sequenced → more chance to draw low abundance transcripts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Absence of evidence is not evidence of absence!</a:t>
            </a:r>
            <a:endParaRPr b="1" sz="2000"/>
          </a:p>
        </p:txBody>
      </p:sp>
      <p:sp>
        <p:nvSpPr>
          <p:cNvPr id="206" name="Google Shape;206;p27"/>
          <p:cNvSpPr txBox="1"/>
          <p:nvPr/>
        </p:nvSpPr>
        <p:spPr>
          <a:xfrm>
            <a:off x="0" y="2056322"/>
            <a:ext cx="13461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Metaphorical</a:t>
            </a:r>
            <a:endParaRPr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bag</a:t>
            </a:r>
            <a:endParaRPr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7" name="Google Shape;207;p27"/>
          <p:cNvCxnSpPr>
            <a:stCxn id="179" idx="0"/>
          </p:cNvCxnSpPr>
          <p:nvPr/>
        </p:nvCxnSpPr>
        <p:spPr>
          <a:xfrm flipH="1" rot="10800000">
            <a:off x="1581150" y="3787013"/>
            <a:ext cx="42300" cy="23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7"/>
          <p:cNvCxnSpPr/>
          <p:nvPr/>
        </p:nvCxnSpPr>
        <p:spPr>
          <a:xfrm>
            <a:off x="672800" y="2610300"/>
            <a:ext cx="405600" cy="14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RNA-Seq vs Microarray</a:t>
            </a:r>
            <a:endParaRPr/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311700" y="923875"/>
            <a:ext cx="53880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RNA-Seq compared to microarray:</a:t>
            </a:r>
            <a:endParaRPr sz="2400"/>
          </a:p>
          <a:p>
            <a:pPr indent="-381000" lvl="0" marL="457200" rtl="0" algn="l">
              <a:spcBef>
                <a:spcPts val="2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“Unbiased” - de novo sequences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Larger dynamic range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Information rich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More complex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Much larger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More expensive</a:t>
            </a:r>
            <a:endParaRPr sz="2400"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950" y="1361150"/>
            <a:ext cx="2857500" cy="286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75" y="910200"/>
            <a:ext cx="6813689" cy="42332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Range - Detection Limits</a:t>
            </a:r>
            <a:endParaRPr/>
          </a:p>
        </p:txBody>
      </p:sp>
      <p:grpSp>
        <p:nvGrpSpPr>
          <p:cNvPr id="222" name="Google Shape;222;p29"/>
          <p:cNvGrpSpPr/>
          <p:nvPr/>
        </p:nvGrpSpPr>
        <p:grpSpPr>
          <a:xfrm>
            <a:off x="533700" y="908700"/>
            <a:ext cx="8306800" cy="3339300"/>
            <a:chOff x="521575" y="709425"/>
            <a:chExt cx="8306800" cy="3339300"/>
          </a:xfrm>
        </p:grpSpPr>
        <p:sp>
          <p:nvSpPr>
            <p:cNvPr id="223" name="Google Shape;223;p29"/>
            <p:cNvSpPr/>
            <p:nvPr/>
          </p:nvSpPr>
          <p:spPr>
            <a:xfrm rot="-5400000">
              <a:off x="2876575" y="-1645575"/>
              <a:ext cx="3339300" cy="8049300"/>
            </a:xfrm>
            <a:prstGeom prst="rect">
              <a:avLst/>
            </a:prstGeom>
            <a:solidFill>
              <a:srgbClr val="EEEEEE">
                <a:alpha val="36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 rot="-5400000">
              <a:off x="7033475" y="2253825"/>
              <a:ext cx="3337800" cy="252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High depth RNA-Seq</a:t>
              </a:r>
              <a:endParaRPr/>
            </a:p>
          </p:txBody>
        </p:sp>
        <p:cxnSp>
          <p:nvCxnSpPr>
            <p:cNvPr id="225" name="Google Shape;225;p29"/>
            <p:cNvCxnSpPr/>
            <p:nvPr/>
          </p:nvCxnSpPr>
          <p:spPr>
            <a:xfrm flipH="1">
              <a:off x="553775" y="710925"/>
              <a:ext cx="8139900" cy="4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6" name="Google Shape;226;p29"/>
            <p:cNvCxnSpPr>
              <a:stCxn id="224" idx="1"/>
            </p:cNvCxnSpPr>
            <p:nvPr/>
          </p:nvCxnSpPr>
          <p:spPr>
            <a:xfrm rot="10800000">
              <a:off x="545075" y="4048725"/>
              <a:ext cx="8157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27" name="Google Shape;227;p29"/>
          <p:cNvGrpSpPr/>
          <p:nvPr/>
        </p:nvGrpSpPr>
        <p:grpSpPr>
          <a:xfrm>
            <a:off x="533700" y="910200"/>
            <a:ext cx="7574525" cy="2113500"/>
            <a:chOff x="521575" y="710925"/>
            <a:chExt cx="7574525" cy="2113500"/>
          </a:xfrm>
        </p:grpSpPr>
        <p:sp>
          <p:nvSpPr>
            <p:cNvPr id="228" name="Google Shape;228;p29"/>
            <p:cNvSpPr/>
            <p:nvPr/>
          </p:nvSpPr>
          <p:spPr>
            <a:xfrm rot="-5400000">
              <a:off x="6913350" y="1641675"/>
              <a:ext cx="2113500" cy="252000"/>
            </a:xfrm>
            <a:prstGeom prst="rect">
              <a:avLst/>
            </a:prstGeom>
            <a:solidFill>
              <a:srgbClr val="FFE599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Low depth RNA-Seq</a:t>
              </a:r>
              <a:endParaRPr/>
            </a:p>
          </p:txBody>
        </p:sp>
        <p:cxnSp>
          <p:nvCxnSpPr>
            <p:cNvPr id="229" name="Google Shape;229;p29"/>
            <p:cNvCxnSpPr>
              <a:stCxn id="228" idx="3"/>
            </p:cNvCxnSpPr>
            <p:nvPr/>
          </p:nvCxnSpPr>
          <p:spPr>
            <a:xfrm flipH="1">
              <a:off x="562500" y="710925"/>
              <a:ext cx="7407600" cy="4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0" name="Google Shape;230;p29"/>
            <p:cNvSpPr/>
            <p:nvPr/>
          </p:nvSpPr>
          <p:spPr>
            <a:xfrm rot="-5400000">
              <a:off x="3126025" y="-1893525"/>
              <a:ext cx="2113500" cy="7322400"/>
            </a:xfrm>
            <a:prstGeom prst="rect">
              <a:avLst/>
            </a:prstGeom>
            <a:solidFill>
              <a:srgbClr val="FFE599">
                <a:alpha val="54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1" name="Google Shape;231;p29"/>
            <p:cNvCxnSpPr>
              <a:stCxn id="228" idx="1"/>
            </p:cNvCxnSpPr>
            <p:nvPr/>
          </p:nvCxnSpPr>
          <p:spPr>
            <a:xfrm rot="10800000">
              <a:off x="527400" y="2824425"/>
              <a:ext cx="7442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32" name="Google Shape;232;p29"/>
          <p:cNvGrpSpPr/>
          <p:nvPr/>
        </p:nvGrpSpPr>
        <p:grpSpPr>
          <a:xfrm>
            <a:off x="527850" y="1714275"/>
            <a:ext cx="6848100" cy="2113500"/>
            <a:chOff x="515725" y="1515000"/>
            <a:chExt cx="6848100" cy="2113500"/>
          </a:xfrm>
        </p:grpSpPr>
        <p:sp>
          <p:nvSpPr>
            <p:cNvPr id="233" name="Google Shape;233;p29"/>
            <p:cNvSpPr/>
            <p:nvPr/>
          </p:nvSpPr>
          <p:spPr>
            <a:xfrm rot="-5400000">
              <a:off x="6181075" y="2445750"/>
              <a:ext cx="2113500" cy="2520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Microarray</a:t>
              </a: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 rot="-5400000">
              <a:off x="2757025" y="-726300"/>
              <a:ext cx="2113500" cy="6596100"/>
            </a:xfrm>
            <a:prstGeom prst="rect">
              <a:avLst/>
            </a:prstGeom>
            <a:solidFill>
              <a:srgbClr val="6D9EEB">
                <a:alpha val="530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5" name="Google Shape;235;p29"/>
            <p:cNvCxnSpPr/>
            <p:nvPr/>
          </p:nvCxnSpPr>
          <p:spPr>
            <a:xfrm rot="10800000">
              <a:off x="545125" y="3628500"/>
              <a:ext cx="6692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6" name="Google Shape;236;p29"/>
            <p:cNvCxnSpPr/>
            <p:nvPr/>
          </p:nvCxnSpPr>
          <p:spPr>
            <a:xfrm rot="10800000">
              <a:off x="556825" y="1515000"/>
              <a:ext cx="668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Expression Analysis Strategies</a:t>
            </a:r>
            <a:endParaRPr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311700" y="75241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Align+count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Explicit alignment against genome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Count reads aligned to known loci (e.g. genes)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Quantify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“All-in-one” approach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Quasi-alignment (i.e. “good enough” alignment) against transcriptome only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Statistical model estimates abundance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Abundance Estimation: Align and Count</a:t>
            </a:r>
            <a:endParaRPr/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Align against reference genome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Compare alignments with annotation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Count # of reads within desired features (e.g. exons, coding sequence)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Sum to transcript or gene level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Read counts are estimates of abundance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RNA-Seq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Identify sequence of RNA molecules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“Unbiased” - possible to sequence any molecule in sample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Molecules sequenced in proportion to relative abundance in sample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Most often used for gene abundance estimation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Concept: Multimapping Reads</a:t>
            </a:r>
            <a:endParaRPr/>
          </a:p>
        </p:txBody>
      </p:sp>
      <p:sp>
        <p:nvSpPr>
          <p:cNvPr id="254" name="Google Shape;254;p3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Paralogs, repetitive sequence may transcribe identical RNA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Multimapping read</a:t>
            </a:r>
            <a:r>
              <a:rPr lang="en" sz="2400"/>
              <a:t>: read that maps equally well to multiple loci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Can cause abundance estimation bias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Mitigate by: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Filtering out multimappers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Limit reads to aligning to a maximum # of loci (e.g. 1, 10)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Multimap resolution methods (e.g. mmr, ORMAN)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Abundance Estimation (Quantification)</a:t>
            </a:r>
            <a:endParaRPr/>
          </a:p>
        </p:txBody>
      </p:sp>
      <p:sp>
        <p:nvSpPr>
          <p:cNvPr id="260" name="Google Shape;260;p33"/>
          <p:cNvSpPr txBox="1"/>
          <p:nvPr>
            <p:ph idx="1" type="body"/>
          </p:nvPr>
        </p:nvSpPr>
        <p:spPr>
          <a:xfrm>
            <a:off x="311700" y="923875"/>
            <a:ext cx="8520600" cy="39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Quasi- (or pseudo-)alignment: map reads to sequences without explicit alignment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Must build reference transcriptome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Statistical model performs abundance inference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Handles multimapping reads implicitly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Similar accuracy, faster than align+count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Expression Analysis Strategies Summary</a:t>
            </a:r>
            <a:endParaRPr/>
          </a:p>
        </p:txBody>
      </p:sp>
      <p:sp>
        <p:nvSpPr>
          <p:cNvPr id="266" name="Google Shape;266;p34"/>
          <p:cNvSpPr txBox="1"/>
          <p:nvPr>
            <p:ph idx="1" type="body"/>
          </p:nvPr>
        </p:nvSpPr>
        <p:spPr>
          <a:xfrm>
            <a:off x="311700" y="803876"/>
            <a:ext cx="8520600" cy="40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Align+count: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Spliced alignment methods: STAR, TopHat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Counting methods: htseq, featurecounts, VERSE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Advantages: flexible, accurate, whole genome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Disadvantages: slow, many parameters to choose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Quantify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Methods: salmon, kallisto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Advantage: very fast, accurate, handles multimaps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Disadvantage: transcriptome only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 Expression (DE)</a:t>
            </a:r>
            <a:endParaRPr/>
          </a:p>
        </p:txBody>
      </p:sp>
      <p:sp>
        <p:nvSpPr>
          <p:cNvPr id="272" name="Google Shape;272;p35"/>
          <p:cNvSpPr txBox="1"/>
          <p:nvPr>
            <p:ph idx="1" type="body"/>
          </p:nvPr>
        </p:nvSpPr>
        <p:spPr>
          <a:xfrm>
            <a:off x="311700" y="76954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Start with expression matrix of genes x sample counts/estimates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Which genes have counts associated with variable of interest, e.g. case vs control?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gene will have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significance (e.g. p-value)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Effect size (e.g. log2 fold change)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Concept: Count Normalization</a:t>
            </a:r>
            <a:endParaRPr/>
          </a:p>
        </p:txBody>
      </p:sp>
      <p:sp>
        <p:nvSpPr>
          <p:cNvPr id="278" name="Google Shape;278;p36"/>
          <p:cNvSpPr txBox="1"/>
          <p:nvPr>
            <p:ph idx="1" type="body"/>
          </p:nvPr>
        </p:nvSpPr>
        <p:spPr>
          <a:xfrm>
            <a:off x="311700" y="605397"/>
            <a:ext cx="8520600" cy="20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# of reads differ between libraries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Counts proportional to library size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Must be </a:t>
            </a:r>
            <a:r>
              <a:rPr i="1" lang="en" sz="2400"/>
              <a:t>normalized</a:t>
            </a:r>
            <a:r>
              <a:rPr lang="en" sz="2400"/>
              <a:t> for samples to be comparable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Un-normalized counts called </a:t>
            </a:r>
            <a:r>
              <a:rPr i="1" lang="en" sz="2400"/>
              <a:t>raw counts</a:t>
            </a:r>
            <a:endParaRPr i="1" sz="2400"/>
          </a:p>
        </p:txBody>
      </p:sp>
      <p:pic>
        <p:nvPicPr>
          <p:cNvPr id="279" name="Google Shape;27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0250" y="2571751"/>
            <a:ext cx="5360700" cy="24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Normalization Strategies</a:t>
            </a:r>
            <a:endParaRPr/>
          </a:p>
        </p:txBody>
      </p:sp>
      <p:sp>
        <p:nvSpPr>
          <p:cNvPr id="285" name="Google Shape;285;p37"/>
          <p:cNvSpPr txBox="1"/>
          <p:nvPr>
            <p:ph idx="1" type="body"/>
          </p:nvPr>
        </p:nvSpPr>
        <p:spPr>
          <a:xfrm>
            <a:off x="311700" y="706700"/>
            <a:ext cx="4305900" cy="42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" sz="2400"/>
              <a:t>DESeq2 - median of geometric mean count ratio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FPKM/RPKM - fragments (reads) per kilobase per million reads</a:t>
            </a:r>
            <a:endParaRPr sz="24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Divide each gene count by length of gene*10^6</a:t>
            </a:r>
            <a:endParaRPr sz="18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Others proposed, these two most common</a:t>
            </a:r>
            <a:endParaRPr sz="2400"/>
          </a:p>
        </p:txBody>
      </p:sp>
      <p:grpSp>
        <p:nvGrpSpPr>
          <p:cNvPr id="286" name="Google Shape;286;p37"/>
          <p:cNvGrpSpPr/>
          <p:nvPr/>
        </p:nvGrpSpPr>
        <p:grpSpPr>
          <a:xfrm>
            <a:off x="5063693" y="1084592"/>
            <a:ext cx="3880355" cy="3234918"/>
            <a:chOff x="5566275" y="2084075"/>
            <a:chExt cx="3457502" cy="2882400"/>
          </a:xfrm>
        </p:grpSpPr>
        <p:pic>
          <p:nvPicPr>
            <p:cNvPr id="287" name="Google Shape;287;p37"/>
            <p:cNvPicPr preferRelativeResize="0"/>
            <p:nvPr/>
          </p:nvPicPr>
          <p:blipFill rotWithShape="1">
            <a:blip r:embed="rId3">
              <a:alphaModFix/>
            </a:blip>
            <a:srcRect b="70702" l="75987" r="0" t="0"/>
            <a:stretch/>
          </p:blipFill>
          <p:spPr>
            <a:xfrm>
              <a:off x="6659777" y="2084075"/>
              <a:ext cx="2364000" cy="288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37"/>
            <p:cNvPicPr preferRelativeResize="0"/>
            <p:nvPr/>
          </p:nvPicPr>
          <p:blipFill rotWithShape="1">
            <a:blip r:embed="rId3">
              <a:alphaModFix/>
            </a:blip>
            <a:srcRect b="70702" l="42699" r="46194" t="0"/>
            <a:stretch/>
          </p:blipFill>
          <p:spPr>
            <a:xfrm>
              <a:off x="5566275" y="2084075"/>
              <a:ext cx="1093500" cy="288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37"/>
          <p:cNvSpPr txBox="1"/>
          <p:nvPr/>
        </p:nvSpPr>
        <p:spPr>
          <a:xfrm>
            <a:off x="4720344" y="4319500"/>
            <a:ext cx="422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92934"/>
                </a:solidFill>
                <a:latin typeface="Open Sans"/>
                <a:ea typeface="Open Sans"/>
                <a:cs typeface="Open Sans"/>
                <a:sym typeface="Open Sans"/>
              </a:rPr>
              <a:t>Dillies, M.-A. </a:t>
            </a:r>
            <a:r>
              <a:rPr i="1" lang="en" sz="800">
                <a:solidFill>
                  <a:srgbClr val="292934"/>
                </a:solidFill>
                <a:latin typeface="Open Sans"/>
                <a:ea typeface="Open Sans"/>
                <a:cs typeface="Open Sans"/>
                <a:sym typeface="Open Sans"/>
              </a:rPr>
              <a:t>et al.</a:t>
            </a:r>
            <a:r>
              <a:rPr lang="en" sz="800">
                <a:solidFill>
                  <a:srgbClr val="292934"/>
                </a:solidFill>
                <a:latin typeface="Open Sans"/>
                <a:ea typeface="Open Sans"/>
                <a:cs typeface="Open Sans"/>
                <a:sym typeface="Open Sans"/>
              </a:rPr>
              <a:t> A comprehensive evaluation of normalization methods for Illumina high-throughput RNA sequencing data analysis. </a:t>
            </a:r>
            <a:r>
              <a:rPr i="1" lang="en" sz="800">
                <a:solidFill>
                  <a:srgbClr val="292934"/>
                </a:solidFill>
                <a:latin typeface="Open Sans"/>
                <a:ea typeface="Open Sans"/>
                <a:cs typeface="Open Sans"/>
                <a:sym typeface="Open Sans"/>
              </a:rPr>
              <a:t>Brief Bioinform</a:t>
            </a:r>
            <a:r>
              <a:rPr lang="en" sz="800">
                <a:solidFill>
                  <a:srgbClr val="29293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800">
                <a:solidFill>
                  <a:srgbClr val="292934"/>
                </a:solidFill>
                <a:latin typeface="Open Sans"/>
                <a:ea typeface="Open Sans"/>
                <a:cs typeface="Open Sans"/>
                <a:sym typeface="Open Sans"/>
              </a:rPr>
              <a:t>14,</a:t>
            </a:r>
            <a:r>
              <a:rPr lang="en" sz="800">
                <a:solidFill>
                  <a:srgbClr val="292934"/>
                </a:solidFill>
                <a:latin typeface="Open Sans"/>
                <a:ea typeface="Open Sans"/>
                <a:cs typeface="Open Sans"/>
                <a:sym typeface="Open Sans"/>
              </a:rPr>
              <a:t> 671–683 (2013). http://bib.oxfordjournals.org/content/14/6/671.full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Count Data</a:t>
            </a:r>
            <a:endParaRPr/>
          </a:p>
        </p:txBody>
      </p:sp>
      <p:sp>
        <p:nvSpPr>
          <p:cNvPr id="295" name="Google Shape;295;p38"/>
          <p:cNvSpPr txBox="1"/>
          <p:nvPr>
            <p:ph idx="1" type="body"/>
          </p:nvPr>
        </p:nvSpPr>
        <p:spPr>
          <a:xfrm>
            <a:off x="283150" y="741000"/>
            <a:ext cx="45003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Count data are not normally distributed: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Non-negative integers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Mean-Variance dependence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Long upper tail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Modeled as </a:t>
            </a:r>
            <a:r>
              <a:rPr lang="en" sz="2400"/>
              <a:t>Negative Binomial Distributed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Negative Binomial Regression Utilized for DE</a:t>
            </a:r>
            <a:endParaRPr sz="2400"/>
          </a:p>
        </p:txBody>
      </p:sp>
      <p:pic>
        <p:nvPicPr>
          <p:cNvPr id="296" name="Google Shape;29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2000" y="1326074"/>
            <a:ext cx="4066721" cy="2711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 Expression Methods</a:t>
            </a:r>
            <a:endParaRPr/>
          </a:p>
        </p:txBody>
      </p:sp>
      <p:sp>
        <p:nvSpPr>
          <p:cNvPr id="302" name="Google Shape;302;p3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Current state of the art: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DESeq2 (Negative Binomial Regression)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edgeR (Negative Binomial Regression)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Count transformation + limma (linear regression)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Deprecated: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Cufflinks (Negative Binomial Regression)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These methods perform normalization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Types of RNA-Seq Analyses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83814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Sequence based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Transcriptome reconstruction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Splicing analysis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Gene fusion discovery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Coding variants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Abundance based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Differential expression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Allele-specific expression (with genotyping)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Transcriptome reconstruction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Given RNA fragments, recover original transcript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Two approaches: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i="1" lang="en"/>
              <a:t>De novo</a:t>
            </a:r>
            <a:r>
              <a:rPr lang="en"/>
              <a:t> - no reference transcriptome available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i="1" lang="en"/>
              <a:t>Reference or genome guided</a:t>
            </a:r>
            <a:r>
              <a:rPr lang="en"/>
              <a:t> - reference available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Very challenging with short reads!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De novo</a:t>
            </a:r>
            <a:r>
              <a:rPr lang="en"/>
              <a:t> transcriptome reconstruction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000" y="807425"/>
            <a:ext cx="7070000" cy="40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De novo</a:t>
            </a:r>
            <a:r>
              <a:rPr lang="en"/>
              <a:t> transcriptome reconstruction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376" y="982700"/>
            <a:ext cx="7829249" cy="37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Concept: Spliced Alignment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06000" y="815275"/>
            <a:ext cx="42318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Coding sequences interrupted by introns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mRNA molecules have introns excised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reads span </a:t>
            </a:r>
            <a:r>
              <a:rPr i="1" lang="en" sz="2400"/>
              <a:t>splice junctions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Spliced alignment aligns </a:t>
            </a:r>
            <a:r>
              <a:rPr i="1" lang="en" sz="2400"/>
              <a:t>junction</a:t>
            </a:r>
            <a:r>
              <a:rPr lang="en" sz="2400"/>
              <a:t> or </a:t>
            </a:r>
            <a:r>
              <a:rPr i="1" lang="en" sz="2400"/>
              <a:t>spliced reads</a:t>
            </a:r>
            <a:r>
              <a:rPr lang="en" sz="2400"/>
              <a:t> </a:t>
            </a:r>
            <a:endParaRPr sz="2400"/>
          </a:p>
        </p:txBody>
      </p:sp>
      <p:sp>
        <p:nvSpPr>
          <p:cNvPr id="93" name="Google Shape;93;p19"/>
          <p:cNvSpPr txBox="1"/>
          <p:nvPr/>
        </p:nvSpPr>
        <p:spPr>
          <a:xfrm>
            <a:off x="975625" y="4583425"/>
            <a:ext cx="763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https://discoveringthegenome.org/discovering-genome/rna-sequencing-up-close-data/spliced-alignment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18280" l="0" r="7885" t="0"/>
          <a:stretch/>
        </p:blipFill>
        <p:spPr>
          <a:xfrm>
            <a:off x="4677500" y="950375"/>
            <a:ext cx="4154800" cy="36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75" y="4472725"/>
            <a:ext cx="512933" cy="6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Concept: Spliced Alignment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Splicing-aware programs: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STAR, TopHat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Splicing </a:t>
            </a:r>
            <a:r>
              <a:rPr i="1" lang="en"/>
              <a:t>unaware</a:t>
            </a:r>
            <a:r>
              <a:rPr lang="en"/>
              <a:t> programs: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</a:t>
            </a:r>
            <a:r>
              <a:rPr lang="en"/>
              <a:t>wa, bowtie, most others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i="1" lang="en"/>
              <a:t>De novo</a:t>
            </a:r>
            <a:r>
              <a:rPr lang="en"/>
              <a:t> - use only genome sequence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i="1" lang="en"/>
              <a:t>Transcriptome guided</a:t>
            </a:r>
            <a:r>
              <a:rPr lang="en"/>
              <a:t> - use known splice junctions to guide alignment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Concept: mRNA Isoforms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923870"/>
            <a:ext cx="8520600" cy="8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Isoform</a:t>
            </a:r>
            <a:r>
              <a:rPr lang="en" sz="2400"/>
              <a:t>: pattern of exons/transcribed sequence</a:t>
            </a:r>
            <a:endParaRPr sz="2400"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00" y="1874850"/>
            <a:ext cx="8766798" cy="297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