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5143500" cx="9144000"/>
  <p:notesSz cx="6858000" cy="9144000"/>
  <p:embeddedFontLst>
    <p:embeddedFont>
      <p:font typeface="Roboto Medium"/>
      <p:regular r:id="rId39"/>
      <p:bold r:id="rId40"/>
      <p:italic r:id="rId41"/>
      <p:boldItalic r:id="rId42"/>
    </p:embeddedFont>
    <p:embeddedFont>
      <p:font typeface="Roboto"/>
      <p:regular r:id="rId43"/>
      <p:bold r:id="rId44"/>
      <p:italic r:id="rId45"/>
      <p:boldItalic r:id="rId46"/>
    </p:embeddedFont>
    <p:embeddedFont>
      <p:font typeface="Open Sans"/>
      <p:regular r:id="rId47"/>
      <p:bold r:id="rId48"/>
      <p:italic r:id="rId49"/>
      <p:boldItalic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Medium-bold.fntdata"/><Relationship Id="rId42" Type="http://schemas.openxmlformats.org/officeDocument/2006/relationships/font" Target="fonts/RobotoMedium-boldItalic.fntdata"/><Relationship Id="rId41" Type="http://schemas.openxmlformats.org/officeDocument/2006/relationships/font" Target="fonts/RobotoMedium-italic.fntdata"/><Relationship Id="rId44" Type="http://schemas.openxmlformats.org/officeDocument/2006/relationships/font" Target="fonts/Roboto-bold.fntdata"/><Relationship Id="rId43" Type="http://schemas.openxmlformats.org/officeDocument/2006/relationships/font" Target="fonts/Roboto-regular.fntdata"/><Relationship Id="rId46" Type="http://schemas.openxmlformats.org/officeDocument/2006/relationships/font" Target="fonts/Roboto-boldItalic.fntdata"/><Relationship Id="rId45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OpenSans-bold.fntdata"/><Relationship Id="rId47" Type="http://schemas.openxmlformats.org/officeDocument/2006/relationships/font" Target="fonts/OpenSans-regular.fntdata"/><Relationship Id="rId49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font" Target="fonts/RobotoMedium-regular.fntdata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0" Type="http://schemas.openxmlformats.org/officeDocument/2006/relationships/font" Target="fonts/Open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cf1bd4908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cf1bd4908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cf1bd49081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cf1bd49081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cf1bd49081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cf1bd49081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ce86ecac75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ce86ecac75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ce86ecac75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ce86ecac75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ce86ecac75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ce86ecac75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ce86ecac75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ce86ecac75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ce86ecac75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ce86ecac75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ce86ecac75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ce86ecac75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ce86ecac75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ce86ecac75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ce86ecac75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ce86ecac75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cf1bd49081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cf1bd49081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ce86ecac75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ce86ecac75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ce86ecac75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ce86ecac75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cf1bd49081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cf1bd49081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ce86ecac75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ce86ecac75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cf1bd49081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cf1bd49081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cf1bd49081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cf1bd49081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cf1bd49081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cf1bd49081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e86ecac75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ce86ecac75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ce86ecac75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ce86ecac75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e86ecac75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ce86ecac75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ce86ecac75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ce86ecac75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ce86ecac75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ce86ecac75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ce86ecac75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ce86ecac75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cf1bd49081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cf1bd49081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cf1bd49081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cf1bd49081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e86ecac75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e86ecac75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cf1bd4908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cf1bd4908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ce86ecac75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ce86ecac75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ce86ecac75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ce86ecac75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cf1bd49081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cf1bd4908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5200"/>
              <a:buFont typeface="Roboto"/>
              <a:buNone/>
              <a:defRPr b="1" i="0" sz="5200" u="none" cap="none" strike="noStrike">
                <a:solidFill>
                  <a:srgbClr val="68001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0" i="0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0" i="0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0" i="0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0" i="0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0" i="0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0" i="0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0" i="0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0" i="0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0" i="0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9144000" cy="95700"/>
          </a:xfrm>
          <a:prstGeom prst="rect">
            <a:avLst/>
          </a:prstGeom>
          <a:solidFill>
            <a:srgbClr val="680018"/>
          </a:solidFill>
          <a:ln cap="flat" cmpd="sng" w="9525">
            <a:solidFill>
              <a:srgbClr val="6800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0" y="5056744"/>
            <a:ext cx="9144000" cy="95700"/>
          </a:xfrm>
          <a:prstGeom prst="rect">
            <a:avLst/>
          </a:prstGeom>
          <a:solidFill>
            <a:srgbClr val="680018"/>
          </a:solidFill>
          <a:ln cap="flat" cmpd="sng" w="9525">
            <a:solidFill>
              <a:srgbClr val="6800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2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  <a:defRPr b="0" i="0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  <a:defRPr b="0" i="0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Char char="●"/>
              <a:defRPr b="0" i="0" sz="3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  <a:defRPr b="0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■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  <a:defRPr b="0" i="0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2400"/>
              <a:buFont typeface="Roboto Medium"/>
              <a:buNone/>
              <a:defRPr b="0" i="0" sz="24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4200"/>
              <a:buFont typeface="Roboto Medium"/>
              <a:buNone/>
              <a:defRPr b="0" i="0" sz="42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5" name="Google Shape;35;p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Char char="●"/>
              <a:defRPr b="0" i="0" sz="3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  <a:defRPr b="0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■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idx="1" type="body"/>
          </p:nvPr>
        </p:nvSpPr>
        <p:spPr>
          <a:xfrm>
            <a:off x="1572600" y="4300681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  <a:defRPr b="0" i="0" sz="3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  <a:defRPr b="0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■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12000"/>
              <a:buFont typeface="Roboto Medium"/>
              <a:buNone/>
              <a:defRPr b="0" i="0" sz="120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Char char="●"/>
              <a:defRPr b="0" i="0" sz="3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  <a:defRPr b="0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■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AFAFA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  <a:defRPr b="0" i="0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Char char="●"/>
              <a:defRPr b="0" i="0" sz="3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  <a:defRPr b="0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■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Proteomics</a:t>
            </a:r>
            <a:endParaRPr/>
          </a:p>
        </p:txBody>
      </p:sp>
      <p:sp>
        <p:nvSpPr>
          <p:cNvPr id="51" name="Google Shape;51;p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BF528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Proteins Have Structure</a:t>
            </a:r>
            <a:endParaRPr/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376" y="1541125"/>
            <a:ext cx="4759376" cy="255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7152" y="757800"/>
            <a:ext cx="3714449" cy="371444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0"/>
          <p:cNvSpPr txBox="1"/>
          <p:nvPr/>
        </p:nvSpPr>
        <p:spPr>
          <a:xfrm>
            <a:off x="5078200" y="4206625"/>
            <a:ext cx="3972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Cryo-EM structure of the SARS-CoV-2 spike protein bound to neutralizing nanobodies (Ty1)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https://www.rcsb.org/structure/6zxn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0"/>
          <p:cNvSpPr txBox="1"/>
          <p:nvPr/>
        </p:nvSpPr>
        <p:spPr>
          <a:xfrm>
            <a:off x="5216525" y="4743300"/>
            <a:ext cx="397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Proteins Have Shape</a:t>
            </a:r>
            <a:endParaRPr/>
          </a:p>
        </p:txBody>
      </p:sp>
      <p:pic>
        <p:nvPicPr>
          <p:cNvPr id="127" name="Google Shape;12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5436" y="755325"/>
            <a:ext cx="3693126" cy="357309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1"/>
          <p:cNvSpPr txBox="1"/>
          <p:nvPr/>
        </p:nvSpPr>
        <p:spPr>
          <a:xfrm>
            <a:off x="501150" y="4281575"/>
            <a:ext cx="7762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Structures of antibody Fab fragments (yellow) bound to SARS-CoV-2 spike protein (magenta). All structures include the variable domains of the antibodies, and some of the structures also include constant domains. http://pdb101.rcsb.org/motm/256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Proteins Have Function</a:t>
            </a:r>
            <a:endParaRPr/>
          </a:p>
        </p:txBody>
      </p:sp>
      <p:pic>
        <p:nvPicPr>
          <p:cNvPr id="134" name="Google Shape;13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6875" y="797788"/>
            <a:ext cx="5789151" cy="3547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2"/>
          <p:cNvSpPr txBox="1"/>
          <p:nvPr/>
        </p:nvSpPr>
        <p:spPr>
          <a:xfrm>
            <a:off x="768000" y="4345725"/>
            <a:ext cx="7293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Signaling with G-proteins. Hormones like adrenaline bind to a GPCR receptor (left), which binds to a heterotrimeric G-protein and releases GDP. Then the G-protein separates into two pieces, and the G-alpha subunit binds to GTP and activates adenylyl cyclase (right).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Measuring Proteins Indirectly</a:t>
            </a:r>
            <a:endParaRPr/>
          </a:p>
        </p:txBody>
      </p:sp>
      <p:sp>
        <p:nvSpPr>
          <p:cNvPr id="141" name="Google Shape;141;p23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Infer protein sequence from DNA sequence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Gene model prediction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Homology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Infer protein sequence from RNA sequence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Infer protein abundance from expression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Immunohistochemistry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Others...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SNPs and Variants</a:t>
            </a:r>
            <a:endParaRPr/>
          </a:p>
        </p:txBody>
      </p:sp>
      <p:pic>
        <p:nvPicPr>
          <p:cNvPr id="147" name="Google Shape;147;p24"/>
          <p:cNvPicPr preferRelativeResize="0"/>
          <p:nvPr/>
        </p:nvPicPr>
        <p:blipFill rotWithShape="1">
          <a:blip r:embed="rId3">
            <a:alphaModFix/>
          </a:blip>
          <a:srcRect b="82843" l="0" r="0" t="0"/>
          <a:stretch/>
        </p:blipFill>
        <p:spPr>
          <a:xfrm>
            <a:off x="152400" y="652475"/>
            <a:ext cx="8444299" cy="72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4"/>
          <p:cNvPicPr preferRelativeResize="0"/>
          <p:nvPr/>
        </p:nvPicPr>
        <p:blipFill rotWithShape="1">
          <a:blip r:embed="rId3">
            <a:alphaModFix/>
          </a:blip>
          <a:srcRect b="14290" l="0" r="0" t="48164"/>
          <a:stretch/>
        </p:blipFill>
        <p:spPr>
          <a:xfrm>
            <a:off x="152400" y="1378775"/>
            <a:ext cx="8444299" cy="1589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968200"/>
            <a:ext cx="8444300" cy="177940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4"/>
          <p:cNvSpPr txBox="1"/>
          <p:nvPr/>
        </p:nvSpPr>
        <p:spPr>
          <a:xfrm>
            <a:off x="1895825" y="1378775"/>
            <a:ext cx="551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Cystic fibrosis transmembrane conductance regulator (CTFR)</a:t>
            </a:r>
            <a:endParaRPr/>
          </a:p>
        </p:txBody>
      </p:sp>
      <p:sp>
        <p:nvSpPr>
          <p:cNvPr id="151" name="Google Shape;151;p24"/>
          <p:cNvSpPr/>
          <p:nvPr/>
        </p:nvSpPr>
        <p:spPr>
          <a:xfrm>
            <a:off x="5515125" y="2096900"/>
            <a:ext cx="1215900" cy="2586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4"/>
          <p:cNvSpPr/>
          <p:nvPr/>
        </p:nvSpPr>
        <p:spPr>
          <a:xfrm>
            <a:off x="1665225" y="2394575"/>
            <a:ext cx="450900" cy="2586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4"/>
          <p:cNvSpPr txBox="1"/>
          <p:nvPr/>
        </p:nvSpPr>
        <p:spPr>
          <a:xfrm>
            <a:off x="1665225" y="4747600"/>
            <a:ext cx="551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Loss of </a:t>
            </a:r>
            <a:r>
              <a:rPr lang="en"/>
              <a:t>phenylalanine (F) residue at amino acid position 508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RNA Isoforms</a:t>
            </a:r>
            <a:endParaRPr/>
          </a:p>
        </p:txBody>
      </p:sp>
      <p:pic>
        <p:nvPicPr>
          <p:cNvPr id="159" name="Google Shape;15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075" y="2176927"/>
            <a:ext cx="8367851" cy="257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5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Alternative splicing alters amino acid sequence</a:t>
            </a:r>
            <a:endParaRPr/>
          </a:p>
        </p:txBody>
      </p:sp>
      <p:cxnSp>
        <p:nvCxnSpPr>
          <p:cNvPr id="161" name="Google Shape;161;p25"/>
          <p:cNvCxnSpPr/>
          <p:nvPr/>
        </p:nvCxnSpPr>
        <p:spPr>
          <a:xfrm flipH="1">
            <a:off x="2297975" y="1666025"/>
            <a:ext cx="114900" cy="63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2" name="Google Shape;162;p25"/>
          <p:cNvCxnSpPr/>
          <p:nvPr/>
        </p:nvCxnSpPr>
        <p:spPr>
          <a:xfrm flipH="1">
            <a:off x="3169550" y="1704325"/>
            <a:ext cx="9300" cy="1014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3" name="Google Shape;163;p25"/>
          <p:cNvCxnSpPr/>
          <p:nvPr/>
        </p:nvCxnSpPr>
        <p:spPr>
          <a:xfrm>
            <a:off x="4222525" y="1618150"/>
            <a:ext cx="134100" cy="68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Proteomics</a:t>
            </a:r>
            <a:endParaRPr/>
          </a:p>
        </p:txBody>
      </p:sp>
      <p:sp>
        <p:nvSpPr>
          <p:cNvPr id="169" name="Google Shape;169;p26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/>
              <a:t>“Proteomics </a:t>
            </a:r>
            <a:r>
              <a:rPr lang="en"/>
              <a:t>is the large-scale study of proteins. Proteins are vital parts of living organisms, with many functions. The </a:t>
            </a:r>
            <a:r>
              <a:rPr b="1" lang="en"/>
              <a:t>proteome</a:t>
            </a:r>
            <a:r>
              <a:rPr lang="en"/>
              <a:t> is the entire set of proteins that is produced or modified by an organism or system.” - Wikipedia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Proteomics History</a:t>
            </a:r>
            <a:endParaRPr/>
          </a:p>
        </p:txBody>
      </p:sp>
      <p:sp>
        <p:nvSpPr>
          <p:cNvPr id="175" name="Google Shape;175;p27"/>
          <p:cNvSpPr txBox="1"/>
          <p:nvPr>
            <p:ph idx="1" type="body"/>
          </p:nvPr>
        </p:nvSpPr>
        <p:spPr>
          <a:xfrm>
            <a:off x="333650" y="781258"/>
            <a:ext cx="8520600" cy="130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First biological sequences ever determined were amino acids!</a:t>
            </a:r>
            <a:endParaRPr/>
          </a:p>
        </p:txBody>
      </p:sp>
      <p:pic>
        <p:nvPicPr>
          <p:cNvPr id="176" name="Google Shape;176;p27"/>
          <p:cNvPicPr preferRelativeResize="0"/>
          <p:nvPr/>
        </p:nvPicPr>
        <p:blipFill rotWithShape="1">
          <a:blip r:embed="rId3">
            <a:alphaModFix/>
          </a:blip>
          <a:srcRect b="48357" l="0" r="0" t="0"/>
          <a:stretch/>
        </p:blipFill>
        <p:spPr>
          <a:xfrm>
            <a:off x="1611825" y="2258225"/>
            <a:ext cx="5920349" cy="265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Measuring Proteins Directly</a:t>
            </a:r>
            <a:endParaRPr/>
          </a:p>
        </p:txBody>
      </p:sp>
      <p:sp>
        <p:nvSpPr>
          <p:cNvPr id="182" name="Google Shape;182;p28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Although proteins are sequences, no current technology can directly sequence amino acids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Modular nature of amino acids enables decomposition, measurement, and “puzzling together” of complete proteins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Mass Spectrometry (MS)</a:t>
            </a:r>
            <a:endParaRPr/>
          </a:p>
        </p:txBody>
      </p:sp>
      <p:sp>
        <p:nvSpPr>
          <p:cNvPr id="188" name="Google Shape;188;p29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Measures mass and charge of </a:t>
            </a:r>
            <a:r>
              <a:rPr lang="en"/>
              <a:t>molecules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Measures any ions 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not just proteins/peptides!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1" lang="en"/>
              <a:t>Only</a:t>
            </a:r>
            <a:r>
              <a:rPr lang="en"/>
              <a:t> measures ions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Can measure both </a:t>
            </a:r>
            <a:r>
              <a:rPr b="1" lang="en"/>
              <a:t>identity</a:t>
            </a:r>
            <a:r>
              <a:rPr lang="en"/>
              <a:t> and </a:t>
            </a:r>
            <a:r>
              <a:rPr b="1" lang="en"/>
              <a:t>abundance</a:t>
            </a:r>
            <a:r>
              <a:rPr lang="en"/>
              <a:t> of ions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Life Is Made Of Proteins</a:t>
            </a:r>
            <a:endParaRPr/>
          </a:p>
        </p:txBody>
      </p:sp>
      <p:sp>
        <p:nvSpPr>
          <p:cNvPr id="57" name="Google Shape;57;p12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40%-50% of dry mass of cells are proteins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The “work horses” of the cell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Participate in essentially all biological functions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Amino acid precursors likely first biomolecules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Cause of many human diseases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0"/>
          <p:cNvSpPr/>
          <p:nvPr/>
        </p:nvSpPr>
        <p:spPr>
          <a:xfrm>
            <a:off x="6577825" y="1101100"/>
            <a:ext cx="1780800" cy="6321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3. Detection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4" name="Google Shape;194;p30"/>
          <p:cNvSpPr/>
          <p:nvPr/>
        </p:nvSpPr>
        <p:spPr>
          <a:xfrm>
            <a:off x="2761850" y="3883100"/>
            <a:ext cx="3959400" cy="6321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2. Acceleration (Mass Analyzer)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5" name="Google Shape;195;p30"/>
          <p:cNvSpPr/>
          <p:nvPr/>
        </p:nvSpPr>
        <p:spPr>
          <a:xfrm>
            <a:off x="1091525" y="1101100"/>
            <a:ext cx="1780800" cy="6321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1. Ionization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6" name="Google Shape;196;p30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Conceptual MS Architecture</a:t>
            </a:r>
            <a:endParaRPr/>
          </a:p>
        </p:txBody>
      </p:sp>
      <p:sp>
        <p:nvSpPr>
          <p:cNvPr id="197" name="Google Shape;197;p30"/>
          <p:cNvSpPr/>
          <p:nvPr/>
        </p:nvSpPr>
        <p:spPr>
          <a:xfrm>
            <a:off x="1244725" y="2403300"/>
            <a:ext cx="7113900" cy="1082100"/>
          </a:xfrm>
          <a:prstGeom prst="rect">
            <a:avLst/>
          </a:prstGeom>
          <a:solidFill>
            <a:srgbClr val="F3F3F3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8" name="Google Shape;198;p30"/>
          <p:cNvCxnSpPr/>
          <p:nvPr/>
        </p:nvCxnSpPr>
        <p:spPr>
          <a:xfrm>
            <a:off x="2776700" y="2613950"/>
            <a:ext cx="10437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9" name="Google Shape;199;p30"/>
          <p:cNvCxnSpPr/>
          <p:nvPr/>
        </p:nvCxnSpPr>
        <p:spPr>
          <a:xfrm>
            <a:off x="2776700" y="3283400"/>
            <a:ext cx="10437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0" name="Google Shape;200;p30"/>
          <p:cNvCxnSpPr/>
          <p:nvPr/>
        </p:nvCxnSpPr>
        <p:spPr>
          <a:xfrm>
            <a:off x="928750" y="2944350"/>
            <a:ext cx="6225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1" name="Google Shape;201;p30"/>
          <p:cNvCxnSpPr/>
          <p:nvPr/>
        </p:nvCxnSpPr>
        <p:spPr>
          <a:xfrm flipH="1" rot="10800000">
            <a:off x="919175" y="2403375"/>
            <a:ext cx="172500" cy="536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2" name="Google Shape;202;p30"/>
          <p:cNvCxnSpPr/>
          <p:nvPr/>
        </p:nvCxnSpPr>
        <p:spPr>
          <a:xfrm rot="10800000">
            <a:off x="746975" y="2422575"/>
            <a:ext cx="172200" cy="516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3" name="Google Shape;203;p30"/>
          <p:cNvSpPr/>
          <p:nvPr/>
        </p:nvSpPr>
        <p:spPr>
          <a:xfrm>
            <a:off x="7736225" y="2403375"/>
            <a:ext cx="622500" cy="1082100"/>
          </a:xfrm>
          <a:prstGeom prst="rect">
            <a:avLst/>
          </a:prstGeom>
          <a:solidFill>
            <a:srgbClr val="434343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4" name="Google Shape;204;p30"/>
          <p:cNvCxnSpPr/>
          <p:nvPr/>
        </p:nvCxnSpPr>
        <p:spPr>
          <a:xfrm>
            <a:off x="1560700" y="1666025"/>
            <a:ext cx="0" cy="1177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5" name="Google Shape;205;p30"/>
          <p:cNvSpPr txBox="1"/>
          <p:nvPr/>
        </p:nvSpPr>
        <p:spPr>
          <a:xfrm>
            <a:off x="497875" y="1666025"/>
            <a:ext cx="86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Sample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06" name="Google Shape;206;p30"/>
          <p:cNvCxnSpPr>
            <a:stCxn id="205" idx="2"/>
          </p:cNvCxnSpPr>
          <p:nvPr/>
        </p:nvCxnSpPr>
        <p:spPr>
          <a:xfrm>
            <a:off x="928675" y="2066225"/>
            <a:ext cx="0" cy="25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7" name="Google Shape;207;p30"/>
          <p:cNvCxnSpPr/>
          <p:nvPr/>
        </p:nvCxnSpPr>
        <p:spPr>
          <a:xfrm rot="10800000">
            <a:off x="2949050" y="3351075"/>
            <a:ext cx="0" cy="62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8" name="Google Shape;208;p30"/>
          <p:cNvCxnSpPr/>
          <p:nvPr/>
        </p:nvCxnSpPr>
        <p:spPr>
          <a:xfrm>
            <a:off x="8052575" y="1656375"/>
            <a:ext cx="0" cy="1129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9" name="Google Shape;209;p30"/>
          <p:cNvSpPr txBox="1"/>
          <p:nvPr/>
        </p:nvSpPr>
        <p:spPr>
          <a:xfrm>
            <a:off x="2125500" y="2843825"/>
            <a:ext cx="28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+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0" name="Google Shape;210;p30"/>
          <p:cNvSpPr txBox="1"/>
          <p:nvPr/>
        </p:nvSpPr>
        <p:spPr>
          <a:xfrm>
            <a:off x="1914175" y="2613950"/>
            <a:ext cx="287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Open Sans"/>
                <a:ea typeface="Open Sans"/>
                <a:cs typeface="Open Sans"/>
                <a:sym typeface="Open Sans"/>
              </a:rPr>
              <a:t>+</a:t>
            </a:r>
            <a:endParaRPr sz="2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1" name="Google Shape;211;p30"/>
          <p:cNvSpPr txBox="1"/>
          <p:nvPr/>
        </p:nvSpPr>
        <p:spPr>
          <a:xfrm>
            <a:off x="1694675" y="2786175"/>
            <a:ext cx="287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Open Sans"/>
                <a:ea typeface="Open Sans"/>
                <a:cs typeface="Open Sans"/>
                <a:sym typeface="Open Sans"/>
              </a:rPr>
              <a:t>+</a:t>
            </a:r>
            <a:endParaRPr sz="2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2" name="Google Shape;212;p30"/>
          <p:cNvSpPr txBox="1"/>
          <p:nvPr/>
        </p:nvSpPr>
        <p:spPr>
          <a:xfrm>
            <a:off x="3580075" y="2744250"/>
            <a:ext cx="28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+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3" name="Google Shape;213;p30"/>
          <p:cNvSpPr txBox="1"/>
          <p:nvPr/>
        </p:nvSpPr>
        <p:spPr>
          <a:xfrm>
            <a:off x="3216438" y="2694725"/>
            <a:ext cx="287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Open Sans"/>
                <a:ea typeface="Open Sans"/>
                <a:cs typeface="Open Sans"/>
                <a:sym typeface="Open Sans"/>
              </a:rPr>
              <a:t>+</a:t>
            </a:r>
            <a:endParaRPr sz="2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4" name="Google Shape;214;p30"/>
          <p:cNvSpPr txBox="1"/>
          <p:nvPr/>
        </p:nvSpPr>
        <p:spPr>
          <a:xfrm>
            <a:off x="2747113" y="2640875"/>
            <a:ext cx="287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Open Sans"/>
                <a:ea typeface="Open Sans"/>
                <a:cs typeface="Open Sans"/>
                <a:sym typeface="Open Sans"/>
              </a:rPr>
              <a:t>+</a:t>
            </a:r>
            <a:endParaRPr sz="2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5" name="Google Shape;215;p30"/>
          <p:cNvSpPr txBox="1"/>
          <p:nvPr/>
        </p:nvSpPr>
        <p:spPr>
          <a:xfrm>
            <a:off x="7533700" y="2748575"/>
            <a:ext cx="28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+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6" name="Google Shape;216;p30"/>
          <p:cNvSpPr txBox="1"/>
          <p:nvPr/>
        </p:nvSpPr>
        <p:spPr>
          <a:xfrm>
            <a:off x="6183838" y="2694725"/>
            <a:ext cx="287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Open Sans"/>
                <a:ea typeface="Open Sans"/>
                <a:cs typeface="Open Sans"/>
                <a:sym typeface="Open Sans"/>
              </a:rPr>
              <a:t>+</a:t>
            </a:r>
            <a:endParaRPr sz="2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7" name="Google Shape;217;p30"/>
          <p:cNvSpPr txBox="1"/>
          <p:nvPr/>
        </p:nvSpPr>
        <p:spPr>
          <a:xfrm>
            <a:off x="4700150" y="2640875"/>
            <a:ext cx="287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Open Sans"/>
                <a:ea typeface="Open Sans"/>
                <a:cs typeface="Open Sans"/>
                <a:sym typeface="Open Sans"/>
              </a:rPr>
              <a:t>+</a:t>
            </a:r>
            <a:endParaRPr sz="2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8" name="Google Shape;218;p30"/>
          <p:cNvSpPr txBox="1"/>
          <p:nvPr/>
        </p:nvSpPr>
        <p:spPr>
          <a:xfrm>
            <a:off x="1359475" y="4527900"/>
            <a:ext cx="355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Open Sans"/>
                <a:ea typeface="Open Sans"/>
                <a:cs typeface="Open Sans"/>
                <a:sym typeface="Open Sans"/>
              </a:rPr>
              <a:t>+</a:t>
            </a:r>
            <a:endParaRPr sz="2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9" name="Google Shape;219;p30"/>
          <p:cNvSpPr txBox="1"/>
          <p:nvPr/>
        </p:nvSpPr>
        <p:spPr>
          <a:xfrm>
            <a:off x="594875" y="4218400"/>
            <a:ext cx="821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Ion Mass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0" name="Google Shape;220;p30"/>
          <p:cNvSpPr txBox="1"/>
          <p:nvPr/>
        </p:nvSpPr>
        <p:spPr>
          <a:xfrm>
            <a:off x="784975" y="4581750"/>
            <a:ext cx="287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Open Sans"/>
                <a:ea typeface="Open Sans"/>
                <a:cs typeface="Open Sans"/>
                <a:sym typeface="Open Sans"/>
              </a:rPr>
              <a:t>+</a:t>
            </a:r>
            <a:endParaRPr sz="2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1" name="Google Shape;221;p30"/>
          <p:cNvSpPr txBox="1"/>
          <p:nvPr/>
        </p:nvSpPr>
        <p:spPr>
          <a:xfrm>
            <a:off x="210475" y="4635600"/>
            <a:ext cx="28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+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2" name="Google Shape;222;p30"/>
          <p:cNvSpPr/>
          <p:nvPr/>
        </p:nvSpPr>
        <p:spPr>
          <a:xfrm>
            <a:off x="335125" y="4471475"/>
            <a:ext cx="1263875" cy="210625"/>
          </a:xfrm>
          <a:custGeom>
            <a:rect b="b" l="l" r="r" t="t"/>
            <a:pathLst>
              <a:path extrusionOk="0" h="8425" w="50555">
                <a:moveTo>
                  <a:pt x="0" y="8425"/>
                </a:moveTo>
                <a:lnTo>
                  <a:pt x="50555" y="8425"/>
                </a:lnTo>
                <a:lnTo>
                  <a:pt x="50555" y="0"/>
                </a:lnTo>
                <a:close/>
              </a:path>
            </a:pathLst>
          </a:cu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cxnSp>
        <p:nvCxnSpPr>
          <p:cNvPr id="223" name="Google Shape;223;p30"/>
          <p:cNvCxnSpPr/>
          <p:nvPr/>
        </p:nvCxnSpPr>
        <p:spPr>
          <a:xfrm>
            <a:off x="7190725" y="3824125"/>
            <a:ext cx="0" cy="90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4" name="Google Shape;224;p30"/>
          <p:cNvCxnSpPr/>
          <p:nvPr/>
        </p:nvCxnSpPr>
        <p:spPr>
          <a:xfrm>
            <a:off x="7190725" y="4743300"/>
            <a:ext cx="171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5" name="Google Shape;225;p30"/>
          <p:cNvCxnSpPr/>
          <p:nvPr/>
        </p:nvCxnSpPr>
        <p:spPr>
          <a:xfrm>
            <a:off x="2881288" y="3136463"/>
            <a:ext cx="4625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6" name="Google Shape;226;p30"/>
          <p:cNvCxnSpPr>
            <a:stCxn id="203" idx="2"/>
          </p:cNvCxnSpPr>
          <p:nvPr/>
        </p:nvCxnSpPr>
        <p:spPr>
          <a:xfrm>
            <a:off x="8047475" y="3485475"/>
            <a:ext cx="0" cy="41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7" name="Google Shape;227;p30"/>
          <p:cNvSpPr txBox="1"/>
          <p:nvPr/>
        </p:nvSpPr>
        <p:spPr>
          <a:xfrm>
            <a:off x="7107625" y="4743300"/>
            <a:ext cx="188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Time of Flight (m/z)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8" name="Google Shape;228;p30"/>
          <p:cNvSpPr txBox="1"/>
          <p:nvPr/>
        </p:nvSpPr>
        <p:spPr>
          <a:xfrm rot="-5400000">
            <a:off x="6488375" y="4074025"/>
            <a:ext cx="95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Intensity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9" name="Google Shape;229;p30"/>
          <p:cNvSpPr/>
          <p:nvPr/>
        </p:nvSpPr>
        <p:spPr>
          <a:xfrm>
            <a:off x="7264125" y="4053526"/>
            <a:ext cx="1599025" cy="666525"/>
          </a:xfrm>
          <a:custGeom>
            <a:rect b="b" l="l" r="r" t="t"/>
            <a:pathLst>
              <a:path extrusionOk="0" h="26661" w="63961">
                <a:moveTo>
                  <a:pt x="0" y="25293"/>
                </a:moveTo>
                <a:cubicBezTo>
                  <a:pt x="1787" y="24846"/>
                  <a:pt x="8490" y="24910"/>
                  <a:pt x="10724" y="22612"/>
                </a:cubicBezTo>
                <a:cubicBezTo>
                  <a:pt x="12958" y="20314"/>
                  <a:pt x="12703" y="11506"/>
                  <a:pt x="13405" y="11506"/>
                </a:cubicBezTo>
                <a:cubicBezTo>
                  <a:pt x="14107" y="11506"/>
                  <a:pt x="13533" y="20570"/>
                  <a:pt x="14937" y="22612"/>
                </a:cubicBezTo>
                <a:cubicBezTo>
                  <a:pt x="16341" y="24655"/>
                  <a:pt x="18703" y="23570"/>
                  <a:pt x="21831" y="23761"/>
                </a:cubicBezTo>
                <a:cubicBezTo>
                  <a:pt x="24959" y="23953"/>
                  <a:pt x="31406" y="27719"/>
                  <a:pt x="33704" y="23761"/>
                </a:cubicBezTo>
                <a:cubicBezTo>
                  <a:pt x="36002" y="19804"/>
                  <a:pt x="34853" y="-48"/>
                  <a:pt x="35619" y="16"/>
                </a:cubicBezTo>
                <a:cubicBezTo>
                  <a:pt x="36385" y="80"/>
                  <a:pt x="36640" y="19804"/>
                  <a:pt x="38300" y="24144"/>
                </a:cubicBezTo>
                <a:cubicBezTo>
                  <a:pt x="39960" y="28485"/>
                  <a:pt x="41300" y="25740"/>
                  <a:pt x="45577" y="26059"/>
                </a:cubicBezTo>
                <a:cubicBezTo>
                  <a:pt x="49854" y="26378"/>
                  <a:pt x="60897" y="26059"/>
                  <a:pt x="63961" y="26059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0" name="Google Shape;230;p30"/>
          <p:cNvSpPr txBox="1"/>
          <p:nvPr/>
        </p:nvSpPr>
        <p:spPr>
          <a:xfrm>
            <a:off x="3154850" y="2294525"/>
            <a:ext cx="28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-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1" name="Google Shape;231;p30"/>
          <p:cNvSpPr txBox="1"/>
          <p:nvPr/>
        </p:nvSpPr>
        <p:spPr>
          <a:xfrm>
            <a:off x="3154850" y="3169250"/>
            <a:ext cx="28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-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1"/>
          <p:cNvSpPr/>
          <p:nvPr/>
        </p:nvSpPr>
        <p:spPr>
          <a:xfrm>
            <a:off x="7329450" y="827463"/>
            <a:ext cx="1235100" cy="380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1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Mass/Charge Spectra</a:t>
            </a:r>
            <a:endParaRPr/>
          </a:p>
        </p:txBody>
      </p:sp>
      <p:pic>
        <p:nvPicPr>
          <p:cNvPr id="238" name="Google Shape;238;p31"/>
          <p:cNvPicPr preferRelativeResize="0"/>
          <p:nvPr/>
        </p:nvPicPr>
        <p:blipFill rotWithShape="1">
          <a:blip r:embed="rId3">
            <a:alphaModFix/>
          </a:blip>
          <a:srcRect b="50726" l="0" r="0" t="0"/>
          <a:stretch/>
        </p:blipFill>
        <p:spPr>
          <a:xfrm>
            <a:off x="979650" y="827525"/>
            <a:ext cx="6504599" cy="3800876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1"/>
          <p:cNvSpPr txBox="1"/>
          <p:nvPr/>
        </p:nvSpPr>
        <p:spPr>
          <a:xfrm>
            <a:off x="3691050" y="4628400"/>
            <a:ext cx="176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m/z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0" name="Google Shape;240;p31"/>
          <p:cNvSpPr txBox="1"/>
          <p:nvPr/>
        </p:nvSpPr>
        <p:spPr>
          <a:xfrm rot="-5400000">
            <a:off x="-32700" y="2527863"/>
            <a:ext cx="176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Intensity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41" name="Google Shape;241;p31"/>
          <p:cNvCxnSpPr/>
          <p:nvPr/>
        </p:nvCxnSpPr>
        <p:spPr>
          <a:xfrm flipH="1">
            <a:off x="2599500" y="2631550"/>
            <a:ext cx="3178800" cy="107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2" name="Google Shape;242;p31"/>
          <p:cNvSpPr txBox="1"/>
          <p:nvPr/>
        </p:nvSpPr>
        <p:spPr>
          <a:xfrm>
            <a:off x="5826150" y="2018750"/>
            <a:ext cx="2738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Area under each curve is proportional to abundance of corresponding molecule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3" name="Google Shape;243;p31"/>
          <p:cNvSpPr/>
          <p:nvPr/>
        </p:nvSpPr>
        <p:spPr>
          <a:xfrm>
            <a:off x="1910150" y="788363"/>
            <a:ext cx="1235100" cy="19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31"/>
          <p:cNvSpPr txBox="1"/>
          <p:nvPr/>
        </p:nvSpPr>
        <p:spPr>
          <a:xfrm>
            <a:off x="2211800" y="651100"/>
            <a:ext cx="631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317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5" name="Google Shape;245;p31"/>
          <p:cNvSpPr txBox="1"/>
          <p:nvPr/>
        </p:nvSpPr>
        <p:spPr>
          <a:xfrm>
            <a:off x="5668400" y="651100"/>
            <a:ext cx="2738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Molecule can be identified by comparing m/z with known/expected molecules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46" name="Google Shape;246;p31"/>
          <p:cNvCxnSpPr>
            <a:endCxn id="244" idx="3"/>
          </p:cNvCxnSpPr>
          <p:nvPr/>
        </p:nvCxnSpPr>
        <p:spPr>
          <a:xfrm flipH="1">
            <a:off x="2843600" y="832900"/>
            <a:ext cx="2824800" cy="18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2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Mass Spec Proteomics Workflow</a:t>
            </a:r>
            <a:endParaRPr/>
          </a:p>
        </p:txBody>
      </p:sp>
      <p:sp>
        <p:nvSpPr>
          <p:cNvPr id="252" name="Google Shape;252;p32"/>
          <p:cNvSpPr txBox="1"/>
          <p:nvPr>
            <p:ph idx="1" type="body"/>
          </p:nvPr>
        </p:nvSpPr>
        <p:spPr>
          <a:xfrm>
            <a:off x="311700" y="923875"/>
            <a:ext cx="8520600" cy="395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AutoNum type="arabicPeriod"/>
            </a:pPr>
            <a:r>
              <a:rPr lang="en"/>
              <a:t>Sample collection/processing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/>
              <a:t>Fractionation (Liquid Chromatography)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/>
              <a:t>Digestion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/>
              <a:t>Ionization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/>
              <a:t>Mass Analyzer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/>
              <a:t>Ion Detection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/>
              <a:t>Spectra Analysis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3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Chromatography</a:t>
            </a:r>
            <a:endParaRPr/>
          </a:p>
        </p:txBody>
      </p:sp>
      <p:sp>
        <p:nvSpPr>
          <p:cNvPr id="258" name="Google Shape;258;p33"/>
          <p:cNvSpPr txBox="1"/>
          <p:nvPr>
            <p:ph idx="1" type="body"/>
          </p:nvPr>
        </p:nvSpPr>
        <p:spPr>
          <a:xfrm>
            <a:off x="229450" y="863425"/>
            <a:ext cx="3999900" cy="408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Method for separating constituent molecules from a mixture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Separated using physical properties of molecules,</a:t>
            </a:r>
            <a:br>
              <a:rPr lang="en" sz="1800"/>
            </a:br>
            <a:r>
              <a:rPr lang="en" sz="1800"/>
              <a:t>e.g. polarity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Sample dissolved in </a:t>
            </a:r>
            <a:r>
              <a:rPr lang="en" sz="1800"/>
              <a:t>mobile</a:t>
            </a:r>
            <a:r>
              <a:rPr lang="en" sz="1800"/>
              <a:t> phase, passed through stationary phase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Molecules separated by amount of interference passing through column</a:t>
            </a:r>
            <a:endParaRPr sz="1800"/>
          </a:p>
        </p:txBody>
      </p:sp>
      <p:pic>
        <p:nvPicPr>
          <p:cNvPr id="259" name="Google Shape;25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9350" y="3280573"/>
            <a:ext cx="4743450" cy="1669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9350" y="972363"/>
            <a:ext cx="4743450" cy="199072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3"/>
          <p:cNvSpPr txBox="1"/>
          <p:nvPr/>
        </p:nvSpPr>
        <p:spPr>
          <a:xfrm flipH="1">
            <a:off x="5346775" y="662850"/>
            <a:ext cx="250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Column Chromatography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2" name="Google Shape;262;p33"/>
          <p:cNvSpPr txBox="1"/>
          <p:nvPr/>
        </p:nvSpPr>
        <p:spPr>
          <a:xfrm flipH="1">
            <a:off x="5346775" y="2963100"/>
            <a:ext cx="250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Liquid 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Chromatography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4"/>
          <p:cNvSpPr/>
          <p:nvPr/>
        </p:nvSpPr>
        <p:spPr>
          <a:xfrm>
            <a:off x="3628875" y="1062800"/>
            <a:ext cx="4481100" cy="3629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34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Liquid Chromatography Mass Spec (LCMS)</a:t>
            </a:r>
            <a:endParaRPr/>
          </a:p>
        </p:txBody>
      </p:sp>
      <p:sp>
        <p:nvSpPr>
          <p:cNvPr id="269" name="Google Shape;269;p34"/>
          <p:cNvSpPr/>
          <p:nvPr/>
        </p:nvSpPr>
        <p:spPr>
          <a:xfrm>
            <a:off x="5007625" y="3582000"/>
            <a:ext cx="1780800" cy="6321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3. Detection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0" name="Google Shape;270;p34"/>
          <p:cNvSpPr/>
          <p:nvPr/>
        </p:nvSpPr>
        <p:spPr>
          <a:xfrm>
            <a:off x="3918325" y="2590500"/>
            <a:ext cx="3959400" cy="6321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2. Acceleration (Mass Analyzer)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1" name="Google Shape;271;p34"/>
          <p:cNvSpPr/>
          <p:nvPr/>
        </p:nvSpPr>
        <p:spPr>
          <a:xfrm>
            <a:off x="5007625" y="1599000"/>
            <a:ext cx="1780800" cy="6321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1. Ionization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2" name="Google Shape;272;p34"/>
          <p:cNvSpPr/>
          <p:nvPr/>
        </p:nvSpPr>
        <p:spPr>
          <a:xfrm>
            <a:off x="1416975" y="1685250"/>
            <a:ext cx="1647000" cy="459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LC Column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73" name="Google Shape;273;p34"/>
          <p:cNvCxnSpPr/>
          <p:nvPr/>
        </p:nvCxnSpPr>
        <p:spPr>
          <a:xfrm>
            <a:off x="928775" y="1898288"/>
            <a:ext cx="6225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4" name="Google Shape;274;p34"/>
          <p:cNvCxnSpPr/>
          <p:nvPr/>
        </p:nvCxnSpPr>
        <p:spPr>
          <a:xfrm flipH="1" rot="10800000">
            <a:off x="919200" y="1357313"/>
            <a:ext cx="172500" cy="536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5" name="Google Shape;275;p34"/>
          <p:cNvCxnSpPr/>
          <p:nvPr/>
        </p:nvCxnSpPr>
        <p:spPr>
          <a:xfrm rot="10800000">
            <a:off x="747000" y="1376513"/>
            <a:ext cx="172200" cy="516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6" name="Google Shape;276;p34"/>
          <p:cNvCxnSpPr>
            <a:stCxn id="272" idx="3"/>
            <a:endCxn id="271" idx="1"/>
          </p:cNvCxnSpPr>
          <p:nvPr/>
        </p:nvCxnSpPr>
        <p:spPr>
          <a:xfrm>
            <a:off x="3063975" y="1915050"/>
            <a:ext cx="1943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7" name="Google Shape;277;p34"/>
          <p:cNvSpPr txBox="1"/>
          <p:nvPr/>
        </p:nvSpPr>
        <p:spPr>
          <a:xfrm>
            <a:off x="497875" y="662763"/>
            <a:ext cx="86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Sample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78" name="Google Shape;278;p34"/>
          <p:cNvCxnSpPr>
            <a:stCxn id="277" idx="2"/>
          </p:cNvCxnSpPr>
          <p:nvPr/>
        </p:nvCxnSpPr>
        <p:spPr>
          <a:xfrm>
            <a:off x="928675" y="1062963"/>
            <a:ext cx="0" cy="25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9" name="Google Shape;279;p34"/>
          <p:cNvCxnSpPr>
            <a:stCxn id="271" idx="2"/>
            <a:endCxn id="270" idx="0"/>
          </p:cNvCxnSpPr>
          <p:nvPr/>
        </p:nvCxnSpPr>
        <p:spPr>
          <a:xfrm>
            <a:off x="5898025" y="2231100"/>
            <a:ext cx="0" cy="35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0" name="Google Shape;280;p34"/>
          <p:cNvCxnSpPr>
            <a:stCxn id="270" idx="2"/>
            <a:endCxn id="269" idx="0"/>
          </p:cNvCxnSpPr>
          <p:nvPr/>
        </p:nvCxnSpPr>
        <p:spPr>
          <a:xfrm>
            <a:off x="5898025" y="3222600"/>
            <a:ext cx="0" cy="35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1" name="Google Shape;281;p34"/>
          <p:cNvSpPr txBox="1"/>
          <p:nvPr/>
        </p:nvSpPr>
        <p:spPr>
          <a:xfrm>
            <a:off x="3695900" y="1139400"/>
            <a:ext cx="689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Open Sans"/>
                <a:ea typeface="Open Sans"/>
                <a:cs typeface="Open Sans"/>
                <a:sym typeface="Open Sans"/>
              </a:rPr>
              <a:t>MS</a:t>
            </a:r>
            <a:endParaRPr b="1" sz="20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82" name="Google Shape;282;p34"/>
          <p:cNvCxnSpPr/>
          <p:nvPr/>
        </p:nvCxnSpPr>
        <p:spPr>
          <a:xfrm>
            <a:off x="1266975" y="3316675"/>
            <a:ext cx="0" cy="90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3" name="Google Shape;283;p34"/>
          <p:cNvCxnSpPr/>
          <p:nvPr/>
        </p:nvCxnSpPr>
        <p:spPr>
          <a:xfrm>
            <a:off x="1266975" y="4235850"/>
            <a:ext cx="171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4" name="Google Shape;284;p34"/>
          <p:cNvSpPr txBox="1"/>
          <p:nvPr/>
        </p:nvSpPr>
        <p:spPr>
          <a:xfrm>
            <a:off x="1183875" y="4235850"/>
            <a:ext cx="188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Time of Flight (m/z)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5" name="Google Shape;285;p34"/>
          <p:cNvSpPr txBox="1"/>
          <p:nvPr/>
        </p:nvSpPr>
        <p:spPr>
          <a:xfrm rot="-5400000">
            <a:off x="564625" y="3566575"/>
            <a:ext cx="95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Intensity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6" name="Google Shape;286;p34"/>
          <p:cNvSpPr/>
          <p:nvPr/>
        </p:nvSpPr>
        <p:spPr>
          <a:xfrm>
            <a:off x="1340375" y="3546076"/>
            <a:ext cx="1599025" cy="666525"/>
          </a:xfrm>
          <a:custGeom>
            <a:rect b="b" l="l" r="r" t="t"/>
            <a:pathLst>
              <a:path extrusionOk="0" h="26661" w="63961">
                <a:moveTo>
                  <a:pt x="0" y="25293"/>
                </a:moveTo>
                <a:cubicBezTo>
                  <a:pt x="1787" y="24846"/>
                  <a:pt x="8490" y="24910"/>
                  <a:pt x="10724" y="22612"/>
                </a:cubicBezTo>
                <a:cubicBezTo>
                  <a:pt x="12958" y="20314"/>
                  <a:pt x="12703" y="11506"/>
                  <a:pt x="13405" y="11506"/>
                </a:cubicBezTo>
                <a:cubicBezTo>
                  <a:pt x="14107" y="11506"/>
                  <a:pt x="13533" y="20570"/>
                  <a:pt x="14937" y="22612"/>
                </a:cubicBezTo>
                <a:cubicBezTo>
                  <a:pt x="16341" y="24655"/>
                  <a:pt x="18703" y="23570"/>
                  <a:pt x="21831" y="23761"/>
                </a:cubicBezTo>
                <a:cubicBezTo>
                  <a:pt x="24959" y="23953"/>
                  <a:pt x="31406" y="27719"/>
                  <a:pt x="33704" y="23761"/>
                </a:cubicBezTo>
                <a:cubicBezTo>
                  <a:pt x="36002" y="19804"/>
                  <a:pt x="34853" y="-48"/>
                  <a:pt x="35619" y="16"/>
                </a:cubicBezTo>
                <a:cubicBezTo>
                  <a:pt x="36385" y="80"/>
                  <a:pt x="36640" y="19804"/>
                  <a:pt x="38300" y="24144"/>
                </a:cubicBezTo>
                <a:cubicBezTo>
                  <a:pt x="39960" y="28485"/>
                  <a:pt x="41300" y="25740"/>
                  <a:pt x="45577" y="26059"/>
                </a:cubicBezTo>
                <a:cubicBezTo>
                  <a:pt x="49854" y="26378"/>
                  <a:pt x="60897" y="26059"/>
                  <a:pt x="63961" y="26059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cxnSp>
        <p:nvCxnSpPr>
          <p:cNvPr id="287" name="Google Shape;287;p34"/>
          <p:cNvCxnSpPr>
            <a:stCxn id="269" idx="1"/>
          </p:cNvCxnSpPr>
          <p:nvPr/>
        </p:nvCxnSpPr>
        <p:spPr>
          <a:xfrm rot="10800000">
            <a:off x="2690425" y="3898050"/>
            <a:ext cx="2317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8" name="Google Shape;288;p34"/>
          <p:cNvSpPr txBox="1"/>
          <p:nvPr/>
        </p:nvSpPr>
        <p:spPr>
          <a:xfrm>
            <a:off x="2640550" y="3497850"/>
            <a:ext cx="96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Analytes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5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Each LC Fraction Has Its Own Spectra</a:t>
            </a:r>
            <a:endParaRPr/>
          </a:p>
        </p:txBody>
      </p:sp>
      <p:pic>
        <p:nvPicPr>
          <p:cNvPr id="294" name="Google Shape;29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8563" y="748225"/>
            <a:ext cx="6166872" cy="4233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36"/>
          <p:cNvPicPr preferRelativeResize="0"/>
          <p:nvPr/>
        </p:nvPicPr>
        <p:blipFill rotWithShape="1">
          <a:blip r:embed="rId3">
            <a:alphaModFix/>
          </a:blip>
          <a:srcRect b="50000" l="0" r="0" t="0"/>
          <a:stretch/>
        </p:blipFill>
        <p:spPr>
          <a:xfrm>
            <a:off x="0" y="2799450"/>
            <a:ext cx="9144003" cy="2344049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6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Protein Digestion</a:t>
            </a:r>
            <a:endParaRPr/>
          </a:p>
        </p:txBody>
      </p:sp>
      <p:sp>
        <p:nvSpPr>
          <p:cNvPr id="301" name="Google Shape;301;p36"/>
          <p:cNvSpPr txBox="1"/>
          <p:nvPr>
            <p:ph idx="1" type="body"/>
          </p:nvPr>
        </p:nvSpPr>
        <p:spPr>
          <a:xfrm>
            <a:off x="311700" y="713250"/>
            <a:ext cx="8520600" cy="30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Proteins are macromolecules → big!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Measuring entire mass of a protein may not be enough to identify it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Digest into predictable peptides with protease, e.g. trypsin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7"/>
          <p:cNvSpPr/>
          <p:nvPr/>
        </p:nvSpPr>
        <p:spPr>
          <a:xfrm>
            <a:off x="4548125" y="1647000"/>
            <a:ext cx="2642700" cy="536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7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LC/MS for Proteomics</a:t>
            </a:r>
            <a:endParaRPr/>
          </a:p>
        </p:txBody>
      </p:sp>
      <p:sp>
        <p:nvSpPr>
          <p:cNvPr id="308" name="Google Shape;308;p37"/>
          <p:cNvSpPr/>
          <p:nvPr/>
        </p:nvSpPr>
        <p:spPr>
          <a:xfrm>
            <a:off x="1416975" y="1685250"/>
            <a:ext cx="1647000" cy="459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LC Column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09" name="Google Shape;309;p37"/>
          <p:cNvCxnSpPr/>
          <p:nvPr/>
        </p:nvCxnSpPr>
        <p:spPr>
          <a:xfrm>
            <a:off x="928775" y="1898288"/>
            <a:ext cx="6225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0" name="Google Shape;310;p37"/>
          <p:cNvCxnSpPr/>
          <p:nvPr/>
        </p:nvCxnSpPr>
        <p:spPr>
          <a:xfrm flipH="1" rot="10800000">
            <a:off x="919200" y="1357313"/>
            <a:ext cx="172500" cy="536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1" name="Google Shape;311;p37"/>
          <p:cNvCxnSpPr/>
          <p:nvPr/>
        </p:nvCxnSpPr>
        <p:spPr>
          <a:xfrm rot="10800000">
            <a:off x="747000" y="1376513"/>
            <a:ext cx="172200" cy="516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2" name="Google Shape;312;p37"/>
          <p:cNvSpPr txBox="1"/>
          <p:nvPr/>
        </p:nvSpPr>
        <p:spPr>
          <a:xfrm>
            <a:off x="497875" y="662763"/>
            <a:ext cx="86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Sample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13" name="Google Shape;313;p37"/>
          <p:cNvCxnSpPr>
            <a:stCxn id="312" idx="2"/>
          </p:cNvCxnSpPr>
          <p:nvPr/>
        </p:nvCxnSpPr>
        <p:spPr>
          <a:xfrm>
            <a:off x="928675" y="1062963"/>
            <a:ext cx="0" cy="25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14" name="Google Shape;314;p37"/>
          <p:cNvSpPr txBox="1"/>
          <p:nvPr/>
        </p:nvSpPr>
        <p:spPr>
          <a:xfrm>
            <a:off x="5438625" y="1668750"/>
            <a:ext cx="861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Open Sans"/>
                <a:ea typeface="Open Sans"/>
                <a:cs typeface="Open Sans"/>
                <a:sym typeface="Open Sans"/>
              </a:rPr>
              <a:t>MS1</a:t>
            </a:r>
            <a:endParaRPr b="1" sz="2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5" name="Google Shape;315;p37"/>
          <p:cNvSpPr/>
          <p:nvPr/>
        </p:nvSpPr>
        <p:spPr>
          <a:xfrm>
            <a:off x="1416975" y="2718525"/>
            <a:ext cx="1647000" cy="459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Digestion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16" name="Google Shape;316;p37"/>
          <p:cNvCxnSpPr>
            <a:stCxn id="308" idx="2"/>
            <a:endCxn id="315" idx="0"/>
          </p:cNvCxnSpPr>
          <p:nvPr/>
        </p:nvCxnSpPr>
        <p:spPr>
          <a:xfrm>
            <a:off x="2240475" y="2144850"/>
            <a:ext cx="0" cy="57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7" name="Google Shape;317;p37"/>
          <p:cNvCxnSpPr>
            <a:stCxn id="315" idx="3"/>
            <a:endCxn id="306" idx="1"/>
          </p:cNvCxnSpPr>
          <p:nvPr/>
        </p:nvCxnSpPr>
        <p:spPr>
          <a:xfrm flipH="1" rot="10800000">
            <a:off x="3063975" y="1915125"/>
            <a:ext cx="1484100" cy="103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8" name="Google Shape;318;p37"/>
          <p:cNvCxnSpPr/>
          <p:nvPr/>
        </p:nvCxnSpPr>
        <p:spPr>
          <a:xfrm>
            <a:off x="1266975" y="3316675"/>
            <a:ext cx="0" cy="90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9" name="Google Shape;319;p37"/>
          <p:cNvCxnSpPr/>
          <p:nvPr/>
        </p:nvCxnSpPr>
        <p:spPr>
          <a:xfrm>
            <a:off x="1266975" y="4235850"/>
            <a:ext cx="171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0" name="Google Shape;320;p37"/>
          <p:cNvSpPr txBox="1"/>
          <p:nvPr/>
        </p:nvSpPr>
        <p:spPr>
          <a:xfrm>
            <a:off x="1183875" y="4235850"/>
            <a:ext cx="188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Time of Flight (m/z)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1" name="Google Shape;321;p37"/>
          <p:cNvSpPr txBox="1"/>
          <p:nvPr/>
        </p:nvSpPr>
        <p:spPr>
          <a:xfrm rot="-5400000">
            <a:off x="564625" y="3566575"/>
            <a:ext cx="95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Intensity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2" name="Google Shape;322;p37"/>
          <p:cNvSpPr/>
          <p:nvPr/>
        </p:nvSpPr>
        <p:spPr>
          <a:xfrm>
            <a:off x="1340375" y="3546076"/>
            <a:ext cx="1599025" cy="666525"/>
          </a:xfrm>
          <a:custGeom>
            <a:rect b="b" l="l" r="r" t="t"/>
            <a:pathLst>
              <a:path extrusionOk="0" h="26661" w="63961">
                <a:moveTo>
                  <a:pt x="0" y="25293"/>
                </a:moveTo>
                <a:cubicBezTo>
                  <a:pt x="1787" y="24846"/>
                  <a:pt x="8490" y="24910"/>
                  <a:pt x="10724" y="22612"/>
                </a:cubicBezTo>
                <a:cubicBezTo>
                  <a:pt x="12958" y="20314"/>
                  <a:pt x="12703" y="11506"/>
                  <a:pt x="13405" y="11506"/>
                </a:cubicBezTo>
                <a:cubicBezTo>
                  <a:pt x="14107" y="11506"/>
                  <a:pt x="13533" y="20570"/>
                  <a:pt x="14937" y="22612"/>
                </a:cubicBezTo>
                <a:cubicBezTo>
                  <a:pt x="16341" y="24655"/>
                  <a:pt x="18703" y="23570"/>
                  <a:pt x="21831" y="23761"/>
                </a:cubicBezTo>
                <a:cubicBezTo>
                  <a:pt x="24959" y="23953"/>
                  <a:pt x="31406" y="27719"/>
                  <a:pt x="33704" y="23761"/>
                </a:cubicBezTo>
                <a:cubicBezTo>
                  <a:pt x="36002" y="19804"/>
                  <a:pt x="34853" y="-48"/>
                  <a:pt x="35619" y="16"/>
                </a:cubicBezTo>
                <a:cubicBezTo>
                  <a:pt x="36385" y="80"/>
                  <a:pt x="36640" y="19804"/>
                  <a:pt x="38300" y="24144"/>
                </a:cubicBezTo>
                <a:cubicBezTo>
                  <a:pt x="39960" y="28485"/>
                  <a:pt x="41300" y="25740"/>
                  <a:pt x="45577" y="26059"/>
                </a:cubicBezTo>
                <a:cubicBezTo>
                  <a:pt x="49854" y="26378"/>
                  <a:pt x="60897" y="26059"/>
                  <a:pt x="63961" y="26059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cxnSp>
        <p:nvCxnSpPr>
          <p:cNvPr id="323" name="Google Shape;323;p37"/>
          <p:cNvCxnSpPr/>
          <p:nvPr/>
        </p:nvCxnSpPr>
        <p:spPr>
          <a:xfrm rot="10800000">
            <a:off x="2690425" y="3898050"/>
            <a:ext cx="2317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4" name="Google Shape;324;p37"/>
          <p:cNvSpPr txBox="1"/>
          <p:nvPr/>
        </p:nvSpPr>
        <p:spPr>
          <a:xfrm>
            <a:off x="5972600" y="2609625"/>
            <a:ext cx="1103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Fragment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Peptides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5" name="Google Shape;325;p37"/>
          <p:cNvSpPr/>
          <p:nvPr/>
        </p:nvSpPr>
        <p:spPr>
          <a:xfrm>
            <a:off x="4572000" y="3630000"/>
            <a:ext cx="2642700" cy="536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7"/>
          <p:cNvSpPr txBox="1"/>
          <p:nvPr/>
        </p:nvSpPr>
        <p:spPr>
          <a:xfrm>
            <a:off x="5462500" y="3651750"/>
            <a:ext cx="861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Open Sans"/>
                <a:ea typeface="Open Sans"/>
                <a:cs typeface="Open Sans"/>
                <a:sym typeface="Open Sans"/>
              </a:rPr>
              <a:t>MS2</a:t>
            </a:r>
            <a:endParaRPr b="1" sz="20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27" name="Google Shape;327;p37"/>
          <p:cNvCxnSpPr>
            <a:stCxn id="314" idx="2"/>
            <a:endCxn id="326" idx="0"/>
          </p:cNvCxnSpPr>
          <p:nvPr/>
        </p:nvCxnSpPr>
        <p:spPr>
          <a:xfrm>
            <a:off x="5869425" y="2161350"/>
            <a:ext cx="24000" cy="149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8" name="Google Shape;328;p37"/>
          <p:cNvSpPr txBox="1"/>
          <p:nvPr/>
        </p:nvSpPr>
        <p:spPr>
          <a:xfrm>
            <a:off x="2690425" y="3449450"/>
            <a:ext cx="188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Peptide Fragments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8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Peptide Identification</a:t>
            </a:r>
            <a:endParaRPr/>
          </a:p>
        </p:txBody>
      </p:sp>
      <p:sp>
        <p:nvSpPr>
          <p:cNvPr id="334" name="Google Shape;334;p38"/>
          <p:cNvSpPr txBox="1"/>
          <p:nvPr>
            <p:ph idx="1" type="body"/>
          </p:nvPr>
        </p:nvSpPr>
        <p:spPr>
          <a:xfrm>
            <a:off x="311700" y="923875"/>
            <a:ext cx="40938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Peptide fragmented into constituent components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Each component has a m/z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Sequence of peaks (aka </a:t>
            </a:r>
            <a:r>
              <a:rPr i="1" lang="en" sz="2000"/>
              <a:t>ladder</a:t>
            </a:r>
            <a:r>
              <a:rPr lang="en" sz="2000"/>
              <a:t>) uniquely identifies originating peptide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Spectral pattern searched in a database of known spectra to identify peptide</a:t>
            </a:r>
            <a:endParaRPr sz="2000"/>
          </a:p>
        </p:txBody>
      </p:sp>
      <p:pic>
        <p:nvPicPr>
          <p:cNvPr id="335" name="Google Shape;33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5500" y="1803525"/>
            <a:ext cx="4627600" cy="205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9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Spectra Databases</a:t>
            </a:r>
            <a:endParaRPr/>
          </a:p>
        </p:txBody>
      </p:sp>
      <p:sp>
        <p:nvSpPr>
          <p:cNvPr id="341" name="Google Shape;341;p39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Many </a:t>
            </a:r>
            <a:r>
              <a:rPr lang="en"/>
              <a:t>peptide spectral databases available</a:t>
            </a:r>
            <a:endParaRPr/>
          </a:p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UniProtKB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Human Proteome Map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PeptideAtlas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Post-Translational Modification databases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Central Dogma</a:t>
            </a:r>
            <a:endParaRPr/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600" y="1131625"/>
            <a:ext cx="7892799" cy="341645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/>
          <p:nvPr/>
        </p:nvSpPr>
        <p:spPr>
          <a:xfrm>
            <a:off x="4528925" y="1263875"/>
            <a:ext cx="3989400" cy="2843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0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Protein Identification</a:t>
            </a:r>
            <a:endParaRPr/>
          </a:p>
        </p:txBody>
      </p:sp>
      <p:pic>
        <p:nvPicPr>
          <p:cNvPr id="347" name="Google Shape;34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6525" y="743175"/>
            <a:ext cx="1818175" cy="8073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40"/>
          <p:cNvSpPr txBox="1"/>
          <p:nvPr/>
        </p:nvSpPr>
        <p:spPr>
          <a:xfrm>
            <a:off x="239375" y="934875"/>
            <a:ext cx="2767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Identify compatible peptides using spectral databases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49" name="Google Shape;34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5075" y="743175"/>
            <a:ext cx="1818175" cy="80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3625" y="743175"/>
            <a:ext cx="1818175" cy="80730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40"/>
          <p:cNvSpPr txBox="1"/>
          <p:nvPr/>
        </p:nvSpPr>
        <p:spPr>
          <a:xfrm>
            <a:off x="239375" y="2894350"/>
            <a:ext cx="2767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Identify compatible proteins based on identified peptides + digestion method using genomics+protein databases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2" name="Google Shape;352;p40"/>
          <p:cNvSpPr txBox="1"/>
          <p:nvPr/>
        </p:nvSpPr>
        <p:spPr>
          <a:xfrm>
            <a:off x="3624563" y="2116050"/>
            <a:ext cx="108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Peptide 1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3" name="Google Shape;353;p40"/>
          <p:cNvSpPr txBox="1"/>
          <p:nvPr/>
        </p:nvSpPr>
        <p:spPr>
          <a:xfrm>
            <a:off x="5543113" y="2116050"/>
            <a:ext cx="108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Peptide 2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4" name="Google Shape;354;p40"/>
          <p:cNvSpPr txBox="1"/>
          <p:nvPr/>
        </p:nvSpPr>
        <p:spPr>
          <a:xfrm>
            <a:off x="7461650" y="2116050"/>
            <a:ext cx="108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Peptide 3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55" name="Google Shape;355;p40"/>
          <p:cNvCxnSpPr>
            <a:stCxn id="347" idx="2"/>
            <a:endCxn id="352" idx="0"/>
          </p:cNvCxnSpPr>
          <p:nvPr/>
        </p:nvCxnSpPr>
        <p:spPr>
          <a:xfrm>
            <a:off x="4165612" y="1550475"/>
            <a:ext cx="0" cy="56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6" name="Google Shape;356;p40"/>
          <p:cNvCxnSpPr>
            <a:stCxn id="349" idx="2"/>
            <a:endCxn id="353" idx="0"/>
          </p:cNvCxnSpPr>
          <p:nvPr/>
        </p:nvCxnSpPr>
        <p:spPr>
          <a:xfrm>
            <a:off x="6084162" y="1550475"/>
            <a:ext cx="0" cy="56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7" name="Google Shape;357;p40"/>
          <p:cNvCxnSpPr>
            <a:stCxn id="350" idx="2"/>
            <a:endCxn id="354" idx="0"/>
          </p:cNvCxnSpPr>
          <p:nvPr/>
        </p:nvCxnSpPr>
        <p:spPr>
          <a:xfrm>
            <a:off x="8002712" y="1550475"/>
            <a:ext cx="0" cy="56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58" name="Google Shape;358;p40"/>
          <p:cNvSpPr txBox="1"/>
          <p:nvPr/>
        </p:nvSpPr>
        <p:spPr>
          <a:xfrm>
            <a:off x="4403225" y="3734200"/>
            <a:ext cx="3362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Possible proteins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59" name="Google Shape;359;p40"/>
          <p:cNvCxnSpPr>
            <a:stCxn id="352" idx="2"/>
          </p:cNvCxnSpPr>
          <p:nvPr/>
        </p:nvCxnSpPr>
        <p:spPr>
          <a:xfrm>
            <a:off x="4165613" y="2516250"/>
            <a:ext cx="1071900" cy="108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0" name="Google Shape;360;p40"/>
          <p:cNvCxnSpPr>
            <a:stCxn id="353" idx="2"/>
            <a:endCxn id="358" idx="0"/>
          </p:cNvCxnSpPr>
          <p:nvPr/>
        </p:nvCxnSpPr>
        <p:spPr>
          <a:xfrm>
            <a:off x="6084163" y="2516250"/>
            <a:ext cx="0" cy="121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1" name="Google Shape;361;p40"/>
          <p:cNvCxnSpPr>
            <a:stCxn id="354" idx="2"/>
          </p:cNvCxnSpPr>
          <p:nvPr/>
        </p:nvCxnSpPr>
        <p:spPr>
          <a:xfrm flipH="1">
            <a:off x="6920600" y="2516250"/>
            <a:ext cx="1082100" cy="108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1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Quantification</a:t>
            </a:r>
            <a:endParaRPr/>
          </a:p>
        </p:txBody>
      </p:sp>
      <p:sp>
        <p:nvSpPr>
          <p:cNvPr id="367" name="Google Shape;367;p41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Above analysis produces a mapping of peaks → peptides → proteins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Height/AUC of peaks proportional to peptide intensity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Peptide intensity can be mapped to a protein abundance matrix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Analyze/interpret much like e.g. RNA-Seq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2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Caveats &amp; Considerations</a:t>
            </a:r>
            <a:endParaRPr/>
          </a:p>
        </p:txBody>
      </p:sp>
      <p:sp>
        <p:nvSpPr>
          <p:cNvPr id="373" name="Google Shape;373;p42"/>
          <p:cNvSpPr txBox="1"/>
          <p:nvPr>
            <p:ph idx="1" type="body"/>
          </p:nvPr>
        </p:nvSpPr>
        <p:spPr>
          <a:xfrm>
            <a:off x="311700" y="605395"/>
            <a:ext cx="8520600" cy="12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RNA vs protein abundance are not well correlated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4" name="Google Shape;37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1314" y="1826400"/>
            <a:ext cx="4061373" cy="309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3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Caveats &amp; Considerations</a:t>
            </a:r>
            <a:endParaRPr/>
          </a:p>
        </p:txBody>
      </p:sp>
      <p:sp>
        <p:nvSpPr>
          <p:cNvPr id="380" name="Google Shape;380;p43"/>
          <p:cNvSpPr txBox="1"/>
          <p:nvPr>
            <p:ph idx="1" type="body"/>
          </p:nvPr>
        </p:nvSpPr>
        <p:spPr>
          <a:xfrm>
            <a:off x="311700" y="761126"/>
            <a:ext cx="8520600" cy="42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Proteins can also be post-translationally modified → even more complex!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Spectral databases are incomplete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Some protein families are very complex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Glycoproteins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Not all important macromolecules are proteins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Lipids, DNA, metabolites, etc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Translating RNA to Amino Acids</a:t>
            </a:r>
            <a:endParaRPr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98934"/>
            <a:ext cx="9144003" cy="3920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RNA Sequence Implies Protein Sequence</a:t>
            </a: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2800" y="847300"/>
            <a:ext cx="7018402" cy="402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Amino Acids and their Properties</a:t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9712" y="761100"/>
            <a:ext cx="7104574" cy="4201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Protein Primer</a:t>
            </a:r>
            <a:endParaRPr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11700" y="923875"/>
            <a:ext cx="52227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Linear sequences of amino</a:t>
            </a:r>
            <a:r>
              <a:rPr lang="en"/>
              <a:t> acids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Directional: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N-terminus, C-terminus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Polypeptide backbone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Post translational modifications</a:t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8625" y="1345275"/>
            <a:ext cx="3861850" cy="2896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/>
          <p:nvPr/>
        </p:nvSpPr>
        <p:spPr>
          <a:xfrm>
            <a:off x="5988025" y="1517525"/>
            <a:ext cx="2411400" cy="25362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8"/>
          <p:cNvSpPr/>
          <p:nvPr/>
        </p:nvSpPr>
        <p:spPr>
          <a:xfrm>
            <a:off x="4858875" y="3331825"/>
            <a:ext cx="1536300" cy="721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8"/>
          <p:cNvSpPr/>
          <p:nvPr/>
        </p:nvSpPr>
        <p:spPr>
          <a:xfrm>
            <a:off x="4405388" y="1517525"/>
            <a:ext cx="1536300" cy="2536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8"/>
          <p:cNvSpPr/>
          <p:nvPr/>
        </p:nvSpPr>
        <p:spPr>
          <a:xfrm>
            <a:off x="2822750" y="1573350"/>
            <a:ext cx="1536300" cy="2536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8"/>
          <p:cNvSpPr/>
          <p:nvPr/>
        </p:nvSpPr>
        <p:spPr>
          <a:xfrm>
            <a:off x="1272250" y="3331825"/>
            <a:ext cx="1929300" cy="777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8"/>
          <p:cNvSpPr/>
          <p:nvPr/>
        </p:nvSpPr>
        <p:spPr>
          <a:xfrm>
            <a:off x="815050" y="1573350"/>
            <a:ext cx="1929300" cy="25362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8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Peptides</a:t>
            </a:r>
            <a:endParaRPr/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425" y="1720625"/>
            <a:ext cx="7357152" cy="2241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 txBox="1"/>
          <p:nvPr/>
        </p:nvSpPr>
        <p:spPr>
          <a:xfrm>
            <a:off x="1208400" y="4201800"/>
            <a:ext cx="1142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Valine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3081975" y="4201800"/>
            <a:ext cx="1184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Glycine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4997600" y="4201800"/>
            <a:ext cx="944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Serine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6483625" y="4201800"/>
            <a:ext cx="1420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Alanine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Proteins Have Sequence</a:t>
            </a:r>
            <a:endParaRPr/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216000"/>
            <a:ext cx="8839198" cy="2608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 rotWithShape="1">
          <a:blip r:embed="rId4">
            <a:alphaModFix/>
          </a:blip>
          <a:srcRect b="86921" l="0" r="0" t="0"/>
          <a:stretch/>
        </p:blipFill>
        <p:spPr>
          <a:xfrm>
            <a:off x="1464450" y="797525"/>
            <a:ext cx="6215076" cy="132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