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Roboto Medium"/>
      <p:regular r:id="rId17"/>
      <p:bold r:id="rId18"/>
      <p:italic r:id="rId19"/>
      <p:boldItalic r:id="rId20"/>
    </p:embeddedFont>
    <p:embeddedFont>
      <p:font typeface="Roboto"/>
      <p:regular r:id="rId21"/>
      <p:bold r:id="rId22"/>
      <p:italic r:id="rId23"/>
      <p:boldItalic r:id="rId24"/>
    </p:embeddedFont>
    <p:embeddedFont>
      <p:font typeface="Roboto Mono"/>
      <p:regular r:id="rId25"/>
      <p:bold r:id="rId26"/>
      <p:italic r:id="rId27"/>
      <p:boldItalic r:id="rId28"/>
    </p:embeddedFont>
    <p:embeddedFont>
      <p:font typeface="Open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Medium-boldItalic.fntdata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Mono-bold.fntdata"/><Relationship Id="rId25" Type="http://schemas.openxmlformats.org/officeDocument/2006/relationships/font" Target="fonts/RobotoMono-regular.fntdata"/><Relationship Id="rId28" Type="http://schemas.openxmlformats.org/officeDocument/2006/relationships/font" Target="fonts/RobotoMono-boldItalic.fntdata"/><Relationship Id="rId27" Type="http://schemas.openxmlformats.org/officeDocument/2006/relationships/font" Target="fonts/RobotoMon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OpenSans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OpenSans-italic.fntdata"/><Relationship Id="rId30" Type="http://schemas.openxmlformats.org/officeDocument/2006/relationships/font" Target="fonts/OpenSans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OpenSans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RobotoMedium-regular.fntdata"/><Relationship Id="rId16" Type="http://schemas.openxmlformats.org/officeDocument/2006/relationships/slide" Target="slides/slide12.xml"/><Relationship Id="rId19" Type="http://schemas.openxmlformats.org/officeDocument/2006/relationships/font" Target="fonts/RobotoMedium-italic.fntdata"/><Relationship Id="rId18" Type="http://schemas.openxmlformats.org/officeDocument/2006/relationships/font" Target="fonts/Roboto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b42c99babc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b42c99babc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b42c99babc_0_98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b42c99babc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e8b77e45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e8b77e45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b42c99bab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b42c99bab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b42c99bab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b42c99bab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b42c99bab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b42c99bab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b42c99bab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b42c99bab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b42c99bab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b42c99bab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b42c99babc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b42c99babc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42c99babc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b42c99babc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b42c99babc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b42c99babc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5200"/>
              <a:buFont typeface="Roboto"/>
              <a:buNone/>
              <a:defRPr b="1" sz="5200">
                <a:solidFill>
                  <a:srgbClr val="68001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9144000" cy="95700"/>
          </a:xfrm>
          <a:prstGeom prst="rect">
            <a:avLst/>
          </a:prstGeom>
          <a:solidFill>
            <a:srgbClr val="680018"/>
          </a:solidFill>
          <a:ln cap="flat" cmpd="sng" w="9525">
            <a:solidFill>
              <a:srgbClr val="6800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5056744"/>
            <a:ext cx="9144000" cy="95700"/>
          </a:xfrm>
          <a:prstGeom prst="rect">
            <a:avLst/>
          </a:prstGeom>
          <a:solidFill>
            <a:srgbClr val="680018"/>
          </a:solidFill>
          <a:ln cap="flat" cmpd="sng" w="9525">
            <a:solidFill>
              <a:srgbClr val="6800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algn="ctr">
              <a:spcBef>
                <a:spcPts val="10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algn="ctr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2pPr>
            <a:lvl3pPr indent="-342900" lvl="2" marL="13716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2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42900" lvl="2" marL="13716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17500" lvl="3" marL="18288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790325" y="526388"/>
            <a:ext cx="7563300" cy="4090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10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2pPr>
            <a:lvl3pPr indent="-342900" lvl="2" marL="13716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1572600" y="4300681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AFAFA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  <a:defRPr sz="3600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Char char="●"/>
              <a:defRPr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  <a:defRPr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■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foundations-in-computational-skills.readthedocs.io/en/latest/content/workshops/06_cluster_computing/06_cluster_computing.html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hyperlink" Target="http://www.bu.edu/tech/support/research/computing-resources/tech-summary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744575"/>
            <a:ext cx="8520600" cy="27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BF528 - Submitting</a:t>
            </a:r>
            <a:br>
              <a:rPr lang="en"/>
            </a:br>
            <a:r>
              <a:rPr lang="en"/>
              <a:t>Jobs on SCC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0" y="0"/>
            <a:ext cx="9144000" cy="45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Delete single or multiple jobs </a:t>
            </a:r>
            <a:endParaRPr/>
          </a:p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220575" y="751969"/>
            <a:ext cx="8772300" cy="42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400"/>
              <a:t>qdel</a:t>
            </a:r>
            <a:r>
              <a:rPr lang="en" sz="2400"/>
              <a:t> command and </a:t>
            </a:r>
            <a:r>
              <a:rPr b="1" lang="en" sz="2400"/>
              <a:t>Job id</a:t>
            </a:r>
            <a:r>
              <a:rPr lang="en" sz="2400"/>
              <a:t> can request to delete a job</a:t>
            </a:r>
            <a:r>
              <a:rPr lang="en" sz="1600">
                <a:solidFill>
                  <a:srgbClr val="000000"/>
                </a:solidFill>
              </a:rPr>
              <a:t> 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en" sz="1600">
                <a:latin typeface="Roboto Mono"/>
                <a:ea typeface="Roboto Mono"/>
                <a:cs typeface="Roboto Mono"/>
                <a:sym typeface="Roboto Mono"/>
              </a:rPr>
              <a:t>[kkarri@scc4 newdir]$ qdel 3992851</a:t>
            </a:r>
            <a:br>
              <a:rPr b="1" lang="en" sz="16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kkarri has deleted job 3992851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" sz="2400"/>
              <a:t>Delete all of your running and queued jobs</a:t>
            </a:r>
            <a:endParaRPr sz="2400"/>
          </a:p>
          <a:p>
            <a:pPr indent="0" lvl="0" marL="0" rtl="0" algn="l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en" sz="1600">
                <a:latin typeface="Roboto Mono"/>
                <a:ea typeface="Roboto Mono"/>
                <a:cs typeface="Roboto Mono"/>
                <a:sym typeface="Roboto Mono"/>
              </a:rPr>
              <a:t>[kkarri@scc4 newdir]$ qdel -u kkarri</a:t>
            </a:r>
            <a:br>
              <a:rPr b="1" lang="en" sz="16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kkarri has deleted job 3992852</a:t>
            </a:r>
            <a:br>
              <a:rPr lang="en" sz="16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kkarri has deleted job 3992853...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2400"/>
              </a:spcBef>
              <a:spcAft>
                <a:spcPts val="240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>
            <a:off x="790325" y="394791"/>
            <a:ext cx="7563300" cy="306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SCC OnDemand Demonstration: qsub</a:t>
            </a:r>
            <a:endParaRPr/>
          </a:p>
        </p:txBody>
      </p:sp>
      <p:sp>
        <p:nvSpPr>
          <p:cNvPr id="117" name="Google Shape;117;p23"/>
          <p:cNvSpPr txBox="1"/>
          <p:nvPr>
            <p:ph idx="12" type="sldNum"/>
          </p:nvPr>
        </p:nvSpPr>
        <p:spPr>
          <a:xfrm>
            <a:off x="8472458" y="3497413"/>
            <a:ext cx="548700" cy="29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Next Time</a:t>
            </a:r>
            <a:endParaRPr/>
          </a:p>
        </p:txBody>
      </p:sp>
      <p:sp>
        <p:nvSpPr>
          <p:cNvPr id="123" name="Google Shape;123;p24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Review the workshop on cluster computing and shell scripting:</a:t>
            </a:r>
            <a:endParaRPr/>
          </a:p>
          <a:p>
            <a:pPr indent="0" lvl="0" marL="0" rtl="0" algn="ctr">
              <a:spcBef>
                <a:spcPts val="240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Workshop 6. Shell Scripts and Cluster Computing</a:t>
            </a:r>
            <a:endParaRPr sz="2400"/>
          </a:p>
          <a:p>
            <a:pPr indent="0" lvl="0" marL="0" rtl="0" algn="l">
              <a:spcBef>
                <a:spcPts val="2400"/>
              </a:spcBef>
              <a:spcAft>
                <a:spcPts val="2400"/>
              </a:spcAft>
              <a:buNone/>
            </a:pPr>
            <a:r>
              <a:rPr lang="en"/>
              <a:t>Group assignments announced next class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0" y="0"/>
            <a:ext cx="9144000" cy="50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 and Executing Scripts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692901"/>
            <a:ext cx="8520600" cy="28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/>
              <a:t>Script</a:t>
            </a:r>
            <a:r>
              <a:rPr lang="en"/>
              <a:t>: a file that contains a sequence of one or more commands</a:t>
            </a:r>
            <a:endParaRPr/>
          </a:p>
          <a:p>
            <a:pPr indent="-419100" lvl="0" marL="457200" rtl="0" algn="l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"/>
              <a:t>Shell Script : </a:t>
            </a:r>
            <a:r>
              <a:rPr b="1" lang="en"/>
              <a:t>sh script_name.sh</a:t>
            </a:r>
            <a:endParaRPr/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"/>
              <a:t>Rscript : </a:t>
            </a:r>
            <a:r>
              <a:rPr b="1" lang="en"/>
              <a:t>Rscript script_name.R</a:t>
            </a:r>
            <a:endParaRPr b="1"/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"/>
              <a:t>Python : </a:t>
            </a:r>
            <a:r>
              <a:rPr b="1" lang="en"/>
              <a:t>python script_name.py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0" y="0"/>
            <a:ext cx="9144000" cy="52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Environment configuration and executing jobs</a:t>
            </a:r>
            <a:endParaRPr sz="3000"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249900" y="523200"/>
            <a:ext cx="8644200" cy="46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0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b="1" lang="en" sz="2400"/>
              <a:t>Modules</a:t>
            </a:r>
            <a:r>
              <a:rPr lang="en" sz="2400"/>
              <a:t> – Used to load applications not automatically loaded by the system, including alternative versions of applications.</a:t>
            </a:r>
            <a:endParaRPr sz="2400"/>
          </a:p>
          <a:p>
            <a:pPr indent="-368300" lvl="0" marL="9144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Check the available modules</a:t>
            </a:r>
            <a:br>
              <a:rPr lang="en" sz="2200"/>
            </a:br>
            <a:r>
              <a:rPr b="1" lang="en" sz="2200"/>
              <a:t>[kkarri@scc4 newdir]$ module avail R</a:t>
            </a:r>
            <a:endParaRPr b="1" sz="2200"/>
          </a:p>
          <a:p>
            <a:pPr indent="-368300" lvl="0" marL="9144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Load a module in current environment</a:t>
            </a:r>
            <a:br>
              <a:rPr lang="en" sz="2200"/>
            </a:br>
            <a:r>
              <a:rPr b="1" lang="en" sz="2200"/>
              <a:t>[kkarri@scc4 newdir]$ module load R/3.4.0</a:t>
            </a:r>
            <a:endParaRPr b="1" sz="2200"/>
          </a:p>
          <a:p>
            <a:pPr indent="-368300" lvl="0" marL="9144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Unload a module</a:t>
            </a:r>
            <a:br>
              <a:rPr lang="en" sz="2200"/>
            </a:br>
            <a:r>
              <a:rPr b="1" lang="en" sz="2200"/>
              <a:t>[kkarri@scc4 newdir]$ module unload R/3.4.0</a:t>
            </a:r>
            <a:endParaRPr b="1" sz="22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To check the version of a tool or software</a:t>
            </a:r>
            <a:endParaRPr sz="2400"/>
          </a:p>
          <a:p>
            <a:pPr indent="-368300" lvl="1" marL="914400" rtl="0" algn="l">
              <a:spcBef>
                <a:spcPts val="500"/>
              </a:spcBef>
              <a:spcAft>
                <a:spcPts val="0"/>
              </a:spcAft>
              <a:buSzPts val="2200"/>
              <a:buChar char="○"/>
            </a:pPr>
            <a:r>
              <a:rPr b="1" lang="en" sz="2200"/>
              <a:t>[kkarri@scc4 newdir]$ which R</a:t>
            </a:r>
            <a:endParaRPr sz="2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0" y="0"/>
            <a:ext cx="9144000" cy="50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Running Jobs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702881"/>
            <a:ext cx="8520600" cy="43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n" sz="2400"/>
              <a:t>Job</a:t>
            </a:r>
            <a:r>
              <a:rPr lang="en" sz="2400"/>
              <a:t>: unit of computation, e.g. execute a single program</a:t>
            </a:r>
            <a:endParaRPr sz="2400"/>
          </a:p>
          <a:p>
            <a:pPr indent="0" lvl="0" marL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400"/>
              <a:t>Two types of jobs:</a:t>
            </a:r>
            <a:endParaRPr sz="2400"/>
          </a:p>
          <a:p>
            <a:pPr indent="-361950" lvl="0" marL="4572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b="1" lang="en" sz="2100"/>
              <a:t>Interactive job</a:t>
            </a:r>
            <a:r>
              <a:rPr lang="en" sz="2100"/>
              <a:t> – running interactive shell: run GUI applications, code debugging, benchmarking of serial and parallel code performance;</a:t>
            </a:r>
            <a:endParaRPr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b="1" lang="en" sz="2100"/>
              <a:t>Batch  job </a:t>
            </a:r>
            <a:r>
              <a:rPr lang="en" sz="2100"/>
              <a:t>– job command specified in a script and run on a cluster node with no user interaction</a:t>
            </a:r>
            <a:endParaRPr sz="2100"/>
          </a:p>
          <a:p>
            <a:pPr indent="0" lvl="0" marL="0" rtl="0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100"/>
              <a:t>Most of your jobs will be </a:t>
            </a:r>
            <a:r>
              <a:rPr b="1" lang="en" sz="2100"/>
              <a:t>batch jobs</a:t>
            </a:r>
            <a:r>
              <a:rPr lang="en" sz="2100"/>
              <a:t> </a:t>
            </a:r>
            <a:r>
              <a:rPr lang="en" sz="2100"/>
              <a:t>submitted as </a:t>
            </a:r>
            <a:r>
              <a:rPr b="1" lang="en" sz="2100"/>
              <a:t>qsub scripts</a:t>
            </a:r>
            <a:endParaRPr sz="2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7675" y="741151"/>
            <a:ext cx="7208648" cy="405052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/>
          <p:nvPr>
            <p:ph type="title"/>
          </p:nvPr>
        </p:nvSpPr>
        <p:spPr>
          <a:xfrm>
            <a:off x="0" y="0"/>
            <a:ext cx="9144000" cy="45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Anatomy of a qsub script</a:t>
            </a:r>
            <a:endParaRPr/>
          </a:p>
        </p:txBody>
      </p:sp>
      <p:sp>
        <p:nvSpPr>
          <p:cNvPr id="81" name="Google Shape;81;p17"/>
          <p:cNvSpPr txBox="1"/>
          <p:nvPr>
            <p:ph idx="12" type="sldNum"/>
          </p:nvPr>
        </p:nvSpPr>
        <p:spPr>
          <a:xfrm>
            <a:off x="8472458" y="4664138"/>
            <a:ext cx="548700" cy="29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0" y="0"/>
            <a:ext cx="9144000" cy="45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Simple qsub script example</a:t>
            </a: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34000"/>
            <a:ext cx="8634113" cy="31455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 txBox="1"/>
          <p:nvPr/>
        </p:nvSpPr>
        <p:spPr>
          <a:xfrm>
            <a:off x="201450" y="3979556"/>
            <a:ext cx="8741100" cy="8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More information available on: </a:t>
            </a:r>
            <a:r>
              <a:rPr lang="en" sz="1800" u="sng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http://www.bu.edu/tech/support/research/computing-resources/tech-summary/</a:t>
            </a:r>
            <a:r>
              <a:rPr lang="en" sz="18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800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0" y="0"/>
            <a:ext cx="9144000" cy="45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5200C"/>
                </a:solidFill>
                <a:latin typeface="Roboto"/>
                <a:ea typeface="Roboto"/>
                <a:cs typeface="Roboto"/>
                <a:sym typeface="Roboto"/>
              </a:rPr>
              <a:t>Batch Jobs – qsub  and qstat</a:t>
            </a:r>
            <a:endParaRPr b="1">
              <a:solidFill>
                <a:srgbClr val="85200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199100" y="683606"/>
            <a:ext cx="8853600" cy="39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Use the Open Grid Scheduler (OGS) command </a:t>
            </a:r>
            <a:r>
              <a:rPr b="1" lang="en" sz="2400"/>
              <a:t>qsub</a:t>
            </a:r>
            <a:r>
              <a:rPr lang="en" sz="2400"/>
              <a:t> to submit  the compiled program to the batch system:</a:t>
            </a:r>
            <a:endParaRPr sz="2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00">
                <a:latin typeface="Roboto Mono"/>
                <a:ea typeface="Roboto Mono"/>
                <a:cs typeface="Roboto Mono"/>
                <a:sym typeface="Roboto Mono"/>
              </a:rPr>
              <a:t>[kkarri@scc4 stranded]$ qsub </a:t>
            </a:r>
            <a:r>
              <a:rPr b="1" lang="en" sz="1500">
                <a:latin typeface="Roboto Mono"/>
                <a:ea typeface="Roboto Mono"/>
                <a:cs typeface="Roboto Mono"/>
                <a:sym typeface="Roboto Mono"/>
              </a:rPr>
              <a:t>-P bf528 </a:t>
            </a:r>
            <a:r>
              <a:rPr lang="en" sz="1500">
                <a:latin typeface="Roboto Mono"/>
                <a:ea typeface="Roboto Mono"/>
                <a:cs typeface="Roboto Mono"/>
                <a:sym typeface="Roboto Mono"/>
              </a:rPr>
              <a:t>stranded_transcriptome.qsub</a:t>
            </a:r>
            <a:endParaRPr sz="15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400"/>
              <a:t>NB:</a:t>
            </a:r>
            <a:r>
              <a:rPr lang="en" sz="2400"/>
              <a:t> ‘</a:t>
            </a:r>
            <a:r>
              <a:rPr lang="en" sz="2400">
                <a:latin typeface="Roboto Mono"/>
                <a:ea typeface="Roboto Mono"/>
                <a:cs typeface="Roboto Mono"/>
                <a:sym typeface="Roboto Mono"/>
              </a:rPr>
              <a:t>-P &lt;project name&gt;’</a:t>
            </a:r>
            <a:r>
              <a:rPr lang="en" sz="2400"/>
              <a:t> is a required argument!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/>
              <a:t>Check the status of  your job with </a:t>
            </a:r>
            <a:r>
              <a:rPr b="1" lang="en" sz="2400"/>
              <a:t>qstat</a:t>
            </a:r>
            <a:endParaRPr b="1"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Roboto Mono"/>
                <a:ea typeface="Roboto Mono"/>
                <a:cs typeface="Roboto Mono"/>
                <a:sym typeface="Roboto Mono"/>
              </a:rPr>
              <a:t>[kkarri@scc4 stranded]$ qstat -u kkarri</a:t>
            </a:r>
            <a:endParaRPr sz="15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Roboto Mono"/>
                <a:ea typeface="Roboto Mono"/>
                <a:cs typeface="Roboto Mono"/>
                <a:sym typeface="Roboto Mono"/>
              </a:rPr>
              <a:t>job-ID  prior   name       user         state submit/start at     queue                          slots ja-task-ID</a:t>
            </a:r>
            <a:endParaRPr sz="1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Roboto Mono"/>
                <a:ea typeface="Roboto Mono"/>
                <a:cs typeface="Roboto Mono"/>
                <a:sym typeface="Roboto Mono"/>
              </a:rPr>
              <a:t>---------------------------------------------------------------------------------------------------------------</a:t>
            </a:r>
            <a:endParaRPr sz="1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Roboto Mono"/>
                <a:ea typeface="Roboto Mono"/>
                <a:cs typeface="Roboto Mono"/>
                <a:sym typeface="Roboto Mono"/>
              </a:rPr>
              <a:t>3987947 0.11135 QLOGIN     kkarri       r     01/20/2018 11:23:05 linga@scc-ka8.scc.bu.edu          32</a:t>
            </a:r>
            <a:endParaRPr sz="1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Roboto Mono"/>
                <a:ea typeface="Roboto Mono"/>
                <a:cs typeface="Roboto Mono"/>
                <a:sym typeface="Roboto Mono"/>
              </a:rPr>
              <a:t>3990472 0.11118 new_cuffme kkarri       r     01/21/2018 13:09:13 mem512@scc-wj3.scc.bu.edu         28</a:t>
            </a:r>
            <a:endParaRPr sz="15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0" y="0"/>
            <a:ext cx="9144000" cy="45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Understanding qstat output</a:t>
            </a:r>
            <a:endParaRPr/>
          </a:p>
        </p:txBody>
      </p:sp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1200" y="904878"/>
            <a:ext cx="5041600" cy="3683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2000" y="613875"/>
            <a:ext cx="6440000" cy="399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