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Medium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Roboto Mono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4F1B73-651F-4294-BF62-147D3DA36C83}">
  <a:tblStyle styleId="{F04F1B73-651F-4294-BF62-147D3DA36C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5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bold.fntdata"/><Relationship Id="rId21" Type="http://schemas.openxmlformats.org/officeDocument/2006/relationships/slide" Target="slides/slide16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9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Medium-italic.fntdata"/><Relationship Id="rId10" Type="http://schemas.openxmlformats.org/officeDocument/2006/relationships/slide" Target="slides/slide5.xml"/><Relationship Id="rId32" Type="http://schemas.openxmlformats.org/officeDocument/2006/relationships/font" Target="fonts/RobotoMedium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0f093e2b_1_5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0f093e2b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132f8a08_1_9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132f8a08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17d20a218_0_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17d20a2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1cea79c3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1cea7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5132f8a08_1_10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5132f8a08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132f8a08_1_10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5132f8a08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17d20a218_0_3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17d20a21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5132f8a08_1_12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5132f8a08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5132f8a08_1_1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5132f8a08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132f8a08_1_17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5132f8a0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45056e61_1_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45056e6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5132f8a08_1_1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5132f8a08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17d20a218_0_1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17d20a21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17d20a218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17d20a2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45056e61_1_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f45056e61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45056e61_1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f45056e6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1cea79c3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1cea79c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f093e2b_1_9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f093e2b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5132f8a08_1_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5132f8a0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132f8a08_1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5132f8a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132f8a08_1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132f8a0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5132f8a08_1_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5132f8a0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45056e61_1_2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f45056e6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0f093e2b_1_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0f093e2b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nu.org/software/make/" TargetMode="External"/><Relationship Id="rId4" Type="http://schemas.openxmlformats.org/officeDocument/2006/relationships/hyperlink" Target="http://snakemake.readthedocs.io/en/stable/index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Pipeline Strategies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the ideal pipeline system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128100" y="924025"/>
            <a:ext cx="9015900" cy="3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General purpose:</a:t>
            </a:r>
            <a:r>
              <a:rPr lang="en" sz="2400"/>
              <a:t> familiar language, can apply to any task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Modular:</a:t>
            </a:r>
            <a:r>
              <a:rPr lang="en" sz="2400"/>
              <a:t> any language, well-tested components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Scalable: </a:t>
            </a:r>
            <a:r>
              <a:rPr lang="en" sz="2400"/>
              <a:t>parallelize for free, independent of components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Integrated:</a:t>
            </a:r>
            <a:r>
              <a:rPr lang="en" sz="2400"/>
              <a:t> metadata, viz, versioning, reporting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Versioned: </a:t>
            </a:r>
            <a:r>
              <a:rPr lang="en" sz="2400"/>
              <a:t>reproduce from snapshots in time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Idempotent</a:t>
            </a:r>
            <a:r>
              <a:rPr lang="en" sz="2400"/>
              <a:t>: resume from failure, guarantee outputs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Pipeline/Workflow Tools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8" name="Google Shape;168;p23"/>
          <p:cNvGraphicFramePr/>
          <p:nvPr/>
        </p:nvGraphicFramePr>
        <p:xfrm>
          <a:off x="315025" y="72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{F04F1B73-651F-4294-BF62-147D3DA36C83}</a:tableStyleId>
              </a:tblPr>
              <a:tblGrid>
                <a:gridCol w="2046125"/>
                <a:gridCol w="6330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make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Tool for building software on UNIX-based systems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</a:rPr>
                        <a:t>snakemake</a:t>
                      </a:r>
                      <a:endParaRPr b="1"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</a:rPr>
                        <a:t>Python-based workflow language &amp; software</a:t>
                      </a:r>
                      <a:endParaRPr b="1"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</a:rPr>
                        <a:t>Nextflow</a:t>
                      </a:r>
                      <a:endParaRPr b="1"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</a:rPr>
                        <a:t>Groovy-based, implements </a:t>
                      </a:r>
                      <a:r>
                        <a:rPr b="1" i="1" lang="en" sz="2400">
                          <a:solidFill>
                            <a:schemeClr val="dk2"/>
                          </a:solidFill>
                        </a:rPr>
                        <a:t>dataflow</a:t>
                      </a:r>
                      <a:r>
                        <a:rPr b="1" lang="en" sz="2400">
                          <a:solidFill>
                            <a:schemeClr val="dk2"/>
                          </a:solidFill>
                        </a:rPr>
                        <a:t> programming model</a:t>
                      </a:r>
                      <a:endParaRPr b="1"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Airflow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Airbnb/Apache pipeline creator, python-based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SciPipe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</a:rPr>
                        <a:t>GO-based pipeline language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</a:t>
            </a:r>
            <a:endParaRPr/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518724"/>
            <a:ext cx="8520600" cy="4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Python-based workflow language/software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Based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GNU make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File-based production </a:t>
            </a:r>
            <a:r>
              <a:rPr i="1" lang="en"/>
              <a:t>rules</a:t>
            </a:r>
            <a:r>
              <a:rPr lang="en"/>
              <a:t>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Rule is: input file(s) → transform → output file(s)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Excellent </a:t>
            </a:r>
            <a:r>
              <a:rPr lang="en" u="sng">
                <a:solidFill>
                  <a:schemeClr val="hlink"/>
                </a:solidFill>
                <a:hlinkClick r:id="rId4"/>
              </a:rPr>
              <a:t>documentation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Implicit parallelism and cluster integration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Includes reproducibility tools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Shared rule wrappers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Conda and singularity integration</a:t>
            </a:r>
            <a:endParaRPr/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Example: Variant Calling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11700" y="700775"/>
            <a:ext cx="8520600" cy="44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Starting 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Short read sequences in fastq format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Publicly available g</a:t>
            </a:r>
            <a:r>
              <a:rPr lang="en" sz="2400"/>
              <a:t>enome fasta file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Required Steps: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Map reads to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Sort and index mapped reads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Call Variants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Target Output: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VCF file of found variants</a:t>
            </a:r>
            <a:endParaRPr/>
          </a:p>
        </p:txBody>
      </p:sp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- bwa index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215601"/>
            <a:ext cx="8520600" cy="24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rule index: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input: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"data/genome.fa"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output: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"data/genome_index"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shell: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"bwa index -p genome_index {input}"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5770600" y="1437000"/>
            <a:ext cx="31530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If we want to create the file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data/genome_index...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7" name="Google Shape;197;p27"/>
          <p:cNvCxnSpPr/>
          <p:nvPr/>
        </p:nvCxnSpPr>
        <p:spPr>
          <a:xfrm flipH="1">
            <a:off x="6105225" y="1999375"/>
            <a:ext cx="264900" cy="41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7"/>
          <p:cNvSpPr txBox="1"/>
          <p:nvPr/>
        </p:nvSpPr>
        <p:spPr>
          <a:xfrm>
            <a:off x="2012875" y="4053000"/>
            <a:ext cx="3153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2. ...we need to run this command...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9" name="Google Shape;199;p27"/>
          <p:cNvCxnSpPr/>
          <p:nvPr/>
        </p:nvCxnSpPr>
        <p:spPr>
          <a:xfrm flipH="1" rot="10800000">
            <a:off x="3582325" y="3526625"/>
            <a:ext cx="14100" cy="5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7"/>
          <p:cNvSpPr txBox="1"/>
          <p:nvPr/>
        </p:nvSpPr>
        <p:spPr>
          <a:xfrm>
            <a:off x="2488275" y="978450"/>
            <a:ext cx="3153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...on the file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data/genome.fa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, (assume we have already created it)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1" name="Google Shape;201;p27"/>
          <p:cNvCxnSpPr/>
          <p:nvPr/>
        </p:nvCxnSpPr>
        <p:spPr>
          <a:xfrm>
            <a:off x="3679900" y="1497575"/>
            <a:ext cx="0" cy="5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- Mapping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11700" y="605400"/>
            <a:ext cx="8520600" cy="4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rule bwa_map: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input: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index=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"data/genome_index"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fq=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"data/samples/A.fastq"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output: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"mapped_reads/A.bam"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shell: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"bwa mem {input.index} {input.fq} | \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samtools view -Sb - &gt; {output}"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4058250" y="746150"/>
            <a:ext cx="4962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From previous rule, snakemake knows how to make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data/genome_index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using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data/genome.fa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0" name="Google Shape;210;p28"/>
          <p:cNvCxnSpPr/>
          <p:nvPr/>
        </p:nvCxnSpPr>
        <p:spPr>
          <a:xfrm flipH="1">
            <a:off x="5077525" y="1150575"/>
            <a:ext cx="2643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- Generalize</a:t>
            </a:r>
            <a:endParaRPr/>
          </a:p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11700" y="605400"/>
            <a:ext cx="8520600" cy="4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rule bwa_map: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input: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index=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"data/genome_index"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fq=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"data/samples/{sample}.fastq"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output: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"mapped_reads/{sample}.bam"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shell: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"bwa mem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{input.index} {input.fq} | \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samtools view -Sb - &gt; {output}"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- Sort Alignments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311700" y="0"/>
            <a:ext cx="8520600" cy="49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rule samtools_sort: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input: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"mapped_reads/{sample}.bam"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output: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bam=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"sorted_reads/{sample}.bam",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    bai=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"sorted_reads/{sample}.bam.bai"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   shell: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samtools sort -T \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     sorted_reads/{wildcards.sample} \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     -O bam {input.bam} &gt; {output}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  samtools index {output}</a:t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br>
              <a:rPr lang="en" sz="24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4058250" y="520475"/>
            <a:ext cx="4962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From previous rule, snakemake knows how to make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mapped_reads/{sample}.bam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using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data/{sample}.fastq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6" name="Google Shape;226;p30"/>
          <p:cNvCxnSpPr/>
          <p:nvPr/>
        </p:nvCxnSpPr>
        <p:spPr>
          <a:xfrm flipH="1">
            <a:off x="5077525" y="1150575"/>
            <a:ext cx="2643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- Call Variants</a:t>
            </a:r>
            <a:endParaRPr/>
          </a:p>
        </p:txBody>
      </p:sp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167275" y="822900"/>
            <a:ext cx="87675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SAMPLES = [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“A”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“B”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rule bcftools_call: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nput: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fa=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”data/genome.fa”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bam=expand(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“sorted_reads/{sample}.bam”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           sample=SAMPLES),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bai=expand(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“sorted_reads/{sample}.bam.bai”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           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sample=SAMPLES)</a:t>
            </a:r>
            <a:endParaRPr sz="20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output: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"calls/all.vcf"</a:t>
            </a:r>
            <a:endParaRPr sz="20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shell: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"samtools mpileup -g -f {input.fa} {input.bam} |</a:t>
            </a:r>
            <a:endParaRPr sz="20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D1144"/>
                </a:solidFill>
                <a:latin typeface="Roboto Mono"/>
                <a:ea typeface="Roboto Mono"/>
                <a:cs typeface="Roboto Mono"/>
                <a:sym typeface="Roboto Mono"/>
              </a:rPr>
              <a:t>      bcftools call -mv - &gt; {output}"</a:t>
            </a:r>
            <a:endParaRPr sz="20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D11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Bioinformatics Analyses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75"/>
            <a:ext cx="8520600" cy="40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different files involved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Files are often large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file analyzed in sequence of steps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step can be time consuming/ computationally intensive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many different tools, each with analysis-specific parameters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: One Sample</a:t>
            </a:r>
            <a:endParaRPr/>
          </a:p>
        </p:txBody>
      </p:sp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313" y="743850"/>
            <a:ext cx="109537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: Two Samples</a:t>
            </a:r>
            <a:endParaRPr/>
          </a:p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350" y="743850"/>
            <a:ext cx="20574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Example : Many Samples</a:t>
            </a:r>
            <a:endParaRPr/>
          </a:p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175" y="743850"/>
            <a:ext cx="6429551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Snakemake Alternative: Nextflow</a:t>
            </a:r>
            <a:endParaRPr/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Implements </a:t>
            </a:r>
            <a:r>
              <a:rPr i="1" lang="en"/>
              <a:t>dataflow</a:t>
            </a:r>
            <a:r>
              <a:rPr lang="en"/>
              <a:t> programming model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Process</a:t>
            </a:r>
            <a:r>
              <a:rPr lang="en"/>
              <a:t>: Input → transform → output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Processes are connected via “pipes”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Different strategies: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</a:t>
            </a:r>
            <a:r>
              <a:rPr lang="en"/>
              <a:t>nakemake: “pull” data by specifying outputs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Nextflow: “push” data through pipes from input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tool has its trade-offs</a:t>
            </a:r>
            <a:endParaRPr/>
          </a:p>
        </p:txBody>
      </p:sp>
      <p:sp>
        <p:nvSpPr>
          <p:cNvPr id="261" name="Google Shape;26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0" y="43338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Nextflow Example</a:t>
            </a:r>
            <a:endParaRPr/>
          </a:p>
        </p:txBody>
      </p:sp>
      <p:sp>
        <p:nvSpPr>
          <p:cNvPr id="267" name="Google Shape;267;p36"/>
          <p:cNvSpPr txBox="1"/>
          <p:nvPr>
            <p:ph idx="12" type="sldNum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260525" y="1214850"/>
            <a:ext cx="49770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params.in = “$baseDir/data/sample.fa”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/*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 split a fasta file in multiple files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*/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process splitSequences {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input: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path 'input.fa' from params.in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output: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path 'seq_*' into records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awk '/^&gt;/{f="seq_"++d} {print &gt; f}' &lt; input.fa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5114725" y="1581150"/>
            <a:ext cx="3730200" cy="3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/*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 Simple reverse the sequences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*/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process reverse {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input: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path x from records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output: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stdout into result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cat $x | rev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C7254E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5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75" name="Google Shape;27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7"/>
          <p:cNvSpPr txBox="1"/>
          <p:nvPr>
            <p:ph idx="1" type="body"/>
          </p:nvPr>
        </p:nvSpPr>
        <p:spPr>
          <a:xfrm>
            <a:off x="311700" y="605401"/>
            <a:ext cx="8520600" cy="43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Workflow management software is indispensable: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Simplifies analyzing many files in the same way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Seamlessly runs code locally or on a cluster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Documents your analysis - reproducible!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i="1" lang="en"/>
              <a:t>Learn how to use it!</a:t>
            </a:r>
            <a:endParaRPr b="1" i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different workflow/pipeline tools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 one is best, each has strengths/weaknesses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Pick which one you like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46816" l="0" r="0" t="0"/>
          <a:stretch/>
        </p:blipFill>
        <p:spPr>
          <a:xfrm>
            <a:off x="190975" y="509300"/>
            <a:ext cx="4572679" cy="15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06250" y="2274225"/>
            <a:ext cx="4142100" cy="2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reproduce the result of a typical computational biology paper requires ~300 hours!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050" y="509300"/>
            <a:ext cx="4142099" cy="407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Pipelines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923875"/>
            <a:ext cx="85206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Pipeline</a:t>
            </a:r>
            <a:r>
              <a:rPr lang="en"/>
              <a:t> or </a:t>
            </a:r>
            <a:r>
              <a:rPr b="1" lang="en"/>
              <a:t>workflow</a:t>
            </a:r>
            <a:r>
              <a:rPr lang="en"/>
              <a:t>: A serialized set of data processing steps where output from one step is input into the following step</a:t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16201" y="3151831"/>
            <a:ext cx="863100" cy="127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2096415" y="3144500"/>
            <a:ext cx="1811700" cy="129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4758913" y="3144450"/>
            <a:ext cx="2070900" cy="129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680538" y="2957425"/>
            <a:ext cx="1147200" cy="170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16"/>
          <p:cNvCxnSpPr>
            <a:stCxn id="79" idx="3"/>
            <a:endCxn id="80" idx="2"/>
          </p:cNvCxnSpPr>
          <p:nvPr/>
        </p:nvCxnSpPr>
        <p:spPr>
          <a:xfrm>
            <a:off x="1179301" y="3790831"/>
            <a:ext cx="917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6"/>
          <p:cNvCxnSpPr>
            <a:stCxn id="80" idx="6"/>
            <a:endCxn id="81" idx="2"/>
          </p:cNvCxnSpPr>
          <p:nvPr/>
        </p:nvCxnSpPr>
        <p:spPr>
          <a:xfrm>
            <a:off x="3908115" y="3790850"/>
            <a:ext cx="85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6"/>
          <p:cNvCxnSpPr>
            <a:stCxn id="81" idx="6"/>
            <a:endCxn id="82" idx="1"/>
          </p:cNvCxnSpPr>
          <p:nvPr/>
        </p:nvCxnSpPr>
        <p:spPr>
          <a:xfrm>
            <a:off x="6829813" y="3790800"/>
            <a:ext cx="850800" cy="1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6"/>
          <p:cNvSpPr txBox="1"/>
          <p:nvPr/>
        </p:nvSpPr>
        <p:spPr>
          <a:xfrm rot="-5400000">
            <a:off x="86075" y="3452100"/>
            <a:ext cx="1292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903063" y="3432400"/>
            <a:ext cx="2198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Output 1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25229" y="3459844"/>
            <a:ext cx="1834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Output 2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 rot="-5400000">
            <a:off x="7520413" y="3213950"/>
            <a:ext cx="14676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Final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179325" y="3363625"/>
            <a:ext cx="91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Step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917275" y="3363625"/>
            <a:ext cx="850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763525" y="3363625"/>
            <a:ext cx="91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Analysis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764699"/>
            <a:ext cx="85206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Goal: Profile transcriptional landscape of mammalian cardiac regeneration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Steps: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Perform quality control on FASTQ files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Adapter- and quality- trim reads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Align reads to reference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Quantify gene expression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Identify differentially expressed genes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Interpret findings</a:t>
            </a:r>
            <a:endParaRPr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71900" y="3637425"/>
            <a:ext cx="1692600" cy="114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4580125" y="744425"/>
            <a:ext cx="2070600" cy="131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754125" y="911622"/>
            <a:ext cx="18033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Trimmed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Reads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476000" y="730200"/>
            <a:ext cx="1188600" cy="127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 rot="-5400000">
            <a:off x="386203" y="841500"/>
            <a:ext cx="12927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Raw Reads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6361829" y="2202524"/>
            <a:ext cx="1760100" cy="131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6340225" y="2352878"/>
            <a:ext cx="18033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Aligned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Reads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 rot="-5400000">
            <a:off x="-121169" y="2518800"/>
            <a:ext cx="1599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FastQC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Pipeline in Bioinformatics</a:t>
            </a:r>
            <a:endParaRPr/>
          </a:p>
        </p:txBody>
      </p:sp>
      <p:cxnSp>
        <p:nvCxnSpPr>
          <p:cNvPr id="113" name="Google Shape;113;p18"/>
          <p:cNvCxnSpPr>
            <a:stCxn id="107" idx="2"/>
            <a:endCxn id="114" idx="0"/>
          </p:cNvCxnSpPr>
          <p:nvPr/>
        </p:nvCxnSpPr>
        <p:spPr>
          <a:xfrm flipH="1">
            <a:off x="1041500" y="2008200"/>
            <a:ext cx="28800" cy="159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8"/>
          <p:cNvCxnSpPr>
            <a:stCxn id="107" idx="3"/>
            <a:endCxn id="105" idx="2"/>
          </p:cNvCxnSpPr>
          <p:nvPr/>
        </p:nvCxnSpPr>
        <p:spPr>
          <a:xfrm>
            <a:off x="1664600" y="1369200"/>
            <a:ext cx="2915400" cy="3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8"/>
          <p:cNvCxnSpPr>
            <a:stCxn id="109" idx="2"/>
            <a:endCxn id="117" idx="6"/>
          </p:cNvCxnSpPr>
          <p:nvPr/>
        </p:nvCxnSpPr>
        <p:spPr>
          <a:xfrm rot="10800000">
            <a:off x="5036129" y="2862074"/>
            <a:ext cx="132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8"/>
          <p:cNvSpPr txBox="1"/>
          <p:nvPr/>
        </p:nvSpPr>
        <p:spPr>
          <a:xfrm>
            <a:off x="304750" y="3637425"/>
            <a:ext cx="14556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FastQC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810600" y="722850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Trimmomatic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877447" y="729438"/>
            <a:ext cx="1516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Tophat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276038" y="2202524"/>
            <a:ext cx="1760100" cy="131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3256879" y="3695324"/>
            <a:ext cx="1760100" cy="131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213300" y="2275650"/>
            <a:ext cx="10863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Cuff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links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" name="Google Shape;123;p18"/>
          <p:cNvCxnSpPr>
            <a:stCxn id="121" idx="6"/>
            <a:endCxn id="124" idx="1"/>
          </p:cNvCxnSpPr>
          <p:nvPr/>
        </p:nvCxnSpPr>
        <p:spPr>
          <a:xfrm flipH="1" rot="10800000">
            <a:off x="5016979" y="4341374"/>
            <a:ext cx="25218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8"/>
          <p:cNvSpPr txBox="1"/>
          <p:nvPr/>
        </p:nvSpPr>
        <p:spPr>
          <a:xfrm>
            <a:off x="3397712" y="2276925"/>
            <a:ext cx="1516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Count Matrix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64600" y="3035925"/>
            <a:ext cx="1325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Cuff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diff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7538704" y="3600850"/>
            <a:ext cx="1325700" cy="148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18"/>
          <p:cNvCxnSpPr>
            <a:stCxn id="117" idx="2"/>
            <a:endCxn id="121" idx="2"/>
          </p:cNvCxnSpPr>
          <p:nvPr/>
        </p:nvCxnSpPr>
        <p:spPr>
          <a:xfrm flipH="1">
            <a:off x="3256838" y="2862074"/>
            <a:ext cx="19200" cy="1492800"/>
          </a:xfrm>
          <a:prstGeom prst="bentConnector3">
            <a:avLst>
              <a:gd fmla="val 246295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3351875" y="3794141"/>
            <a:ext cx="1516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Genes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944500" y="3794150"/>
            <a:ext cx="2657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 rot="-5400000">
            <a:off x="7460988" y="3791200"/>
            <a:ext cx="14811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Final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1" name="Google Shape;131;p18"/>
          <p:cNvCxnSpPr>
            <a:stCxn id="105" idx="6"/>
            <a:endCxn id="109" idx="6"/>
          </p:cNvCxnSpPr>
          <p:nvPr/>
        </p:nvCxnSpPr>
        <p:spPr>
          <a:xfrm>
            <a:off x="6650725" y="1403975"/>
            <a:ext cx="1471200" cy="1458000"/>
          </a:xfrm>
          <a:prstGeom prst="bentConnector3">
            <a:avLst>
              <a:gd fmla="val 133921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as a DAG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298400" y="923875"/>
            <a:ext cx="5717700" cy="4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Analysis is a </a:t>
            </a:r>
            <a:r>
              <a:rPr b="1" lang="en"/>
              <a:t>D</a:t>
            </a:r>
            <a:r>
              <a:rPr lang="en"/>
              <a:t>irected </a:t>
            </a:r>
            <a:r>
              <a:rPr b="1" lang="en"/>
              <a:t>A</a:t>
            </a:r>
            <a:r>
              <a:rPr lang="en"/>
              <a:t>cyclic </a:t>
            </a:r>
            <a:r>
              <a:rPr b="1" lang="en"/>
              <a:t>G</a:t>
            </a:r>
            <a:r>
              <a:rPr lang="en"/>
              <a:t>raph (DAG)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Deterministic sequence of steps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Output of step → Input of next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Computation “flows” down graph, no cycles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Pipelines are an implementation of a DAG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325" y="1288525"/>
            <a:ext cx="313372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Model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1700" y="923876"/>
            <a:ext cx="8520600" cy="41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Run all commands on all files manually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User must track: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All parameters and commands for all steps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Which steps completed for each file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Whether a step failed, is file complete?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Onerous for even simple workflows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Impossibly impractical for large numbers of samples!</a:t>
            </a:r>
            <a:endParaRPr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185450" y="940438"/>
            <a:ext cx="41745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Solution: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Bash scripts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Parallelize w/ qsub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Single-machine or</a:t>
            </a:r>
            <a:b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cluster command-line</a:t>
            </a:r>
            <a:b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workflows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easy restart from</a:t>
            </a:r>
            <a:b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Failure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Sometimes expedient for small workflows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0" y="0"/>
            <a:ext cx="9144000" cy="6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Slightly-Less-Naive Model</a:t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703" y="769103"/>
            <a:ext cx="4653998" cy="40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