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Roboto Medium"/>
      <p:regular r:id="rId38"/>
      <p:bold r:id="rId39"/>
      <p:italic r:id="rId40"/>
      <p:boldItalic r:id="rId41"/>
    </p:embeddedFont>
    <p:embeddedFont>
      <p:font typeface="Roboto"/>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Medium-italic.fntdata"/><Relationship Id="rId42" Type="http://schemas.openxmlformats.org/officeDocument/2006/relationships/font" Target="fonts/Roboto-regular.fntdata"/><Relationship Id="rId41" Type="http://schemas.openxmlformats.org/officeDocument/2006/relationships/font" Target="fonts/RobotoMedium-boldItalic.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OpenSans-regular.fntdata"/><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font" Target="fonts/RobotoMedium-bold.fntdata"/><Relationship Id="rId38" Type="http://schemas.openxmlformats.org/officeDocument/2006/relationships/font" Target="fonts/RobotoMedium-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More on this in integrative genomics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There will not be a project on ChIP-seq so really you will only encounter it again if you work at a company/lab that does this kind of stuff</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Here’s a couple examples of studies that used mostly ChIP-seq results</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115 TOTAL CHIP-SEQ EXPERIMENTS FROM THIS STUDY ALONE UPLOADED TO GEO</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Fragment size is determined by beads and is typically a distribution. Minimum you can select for is about 200bp (I think?) through beads. You end up with a distribution that is typically ~250-300bp</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Anyone want to hazard a guess as to why the distributions aren’t the same for the + and – strand? Peaks usually end up being a bit bigger than your fragment size (about ~350bp for a point source TF) but this of course will depend on the software you use. If using HOMER for example, the program enforces the same peak length for each peak centering around the summit. MACS allows for more dynamic peak lengths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Oldies but goodies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This is just a rough example and is not meant to say that small effect sizes between ChIP and control conditions are never significant. This will depend on the individual experiments. Imagine in the case of the blue sample, the control can go higher locally which is kind of a good transition into why correcting for multiple hypothesis testing is important. This is also where analyzing replicates can be applied as well. If these low signal events appear across distinct cell populations for a given type/condition (termed biological replicate) at a similar enrichment ratio across your replicate populations, you might infer that this is actually a real binding event. IDR (irreproducible discovery rate) is a strategy that reports some of these low signal events if they can be replicated</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Models and strategies used to call peaks on histone marks are completely different from those for sequence-specific transcription factors</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Breakdown of H3K27me3: H3 family of histones, K is the abbreviation for lysine (the amino acid), 27 is the position of the aa residue counting from the N-terminus, me is a methyl group, and 3 is the number of methyl groups added. It has to do with downregulation of nearby gene expression and is broadly associated with heterochromatin regions (heterochromatin is the densely packed type of chromatin).</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Also by library size, antibody and pull down efficiency, etc.</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 theory, given a data set in any of the above formats, you can jump in where appropriate</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output from the previous step gives you a list of genomic coordinates/ranges and some associated information for each.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Information content is a bit of a weird concept (especially if you don’t really care about DNA binding motif). The gist is that 2 bits is the maximum because you can figure out which base is there by asking a maximum of 2 questions: “Is it a pyrimidine?” if yes, you can ask “Is it T?”. Regardless of the answers, you figure out the base. The y-axis is actually the maximal information possible – actual information. So that big is essentially always there. We don’t need to ask any questions to figure out what’s there (0). 2-0 is 2 which is why those letters are so big. Think of the height of the stack as conservation at that position. For the smaller stacks, we are not quite sure what’s there but we know the proportions.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Information content is a bit of a weird concept (especially if you don’t really care about DNA binding motif). The gist is that 2 bits is the maximum because you can figure out which base is there by asking a maximum of 2 questions: “Is it a pyrimidine?” if yes, you can ask “Is it T?”. Regardless of the answers, you figure out the base. The y-axis is actually the maximal information possible – actual information. So that big is essentially always there. We don’t need to ask any questions to figure out what’s there (0). 2-0 is 2 which is why those letters are so big. Think of the height of the stack as conservation at that position. For the smaller stacks, we are not quite sure what’s there but we know the proportions.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Note: there’s a directionality to scanning. Usually done 5’ to 3’ so you have to scan the reverse complement as well</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You arrive at a sequence that looks like this</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Dividing top by bottom gives you a likelihood ratio</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log version of the formula in previous slide just allows you to add ratios instead of multiply them (easier for computers to do)</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 practice you don’t really have to worry about all this. Programs will do this for you</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Significance is kind of baked into the likelihood ratio threshold you’re using</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Differential binding: can be across time-points, conditions, etc.</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Here is the complete scale from chromosome to individual nucleotides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Here is the complete scale from chromosome to individual nucleotides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Using antibodies raised against a protein or histone modification of interest, you can isolate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CTCF and cohesion facilitate formation of chromatin loops which brings</a:t>
            </a:r>
            <a:endParaRPr/>
          </a:p>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ChIP-seq can be used therefore to study both the structure of DNA and how the information encoded in DNA is regulated</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Shown here are 4 of the components of a histone octamer. The full octamer has 2 sets of these. The full octamer is what DNA coils around to create a nucleosome. The nucleosomes are packed together to form chromatin</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80018"/>
              </a:buClr>
              <a:buSzPts val="5200"/>
              <a:buFont typeface="Roboto"/>
              <a:buNone/>
              <a:defRPr b="1" i="0" sz="5200" u="none" cap="none" strike="noStrike">
                <a:solidFill>
                  <a:srgbClr val="680018"/>
                </a:solidFill>
                <a:latin typeface="Roboto"/>
                <a:ea typeface="Roboto"/>
                <a:cs typeface="Roboto"/>
                <a:sym typeface="Roboto"/>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100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1pPr>
            <a:lvl2pPr lvl="1"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2pPr>
            <a:lvl3pPr lvl="2"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3pPr>
            <a:lvl4pPr lvl="3"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4pPr>
            <a:lvl5pPr lvl="4"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5pPr>
            <a:lvl6pPr lvl="5"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6pPr>
            <a:lvl7pPr lvl="6"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7pPr>
            <a:lvl8pPr lvl="7"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8pPr>
            <a:lvl9pPr lvl="8" marR="0" rtl="0" algn="ctr">
              <a:lnSpc>
                <a:spcPct val="100000"/>
              </a:lnSpc>
              <a:spcBef>
                <a:spcPts val="0"/>
              </a:spcBef>
              <a:spcAft>
                <a:spcPts val="0"/>
              </a:spcAft>
              <a:buClr>
                <a:schemeClr val="dk2"/>
              </a:buClr>
              <a:buSzPts val="2800"/>
              <a:buFont typeface="Open Sans"/>
              <a:buNone/>
              <a:defRPr b="0" i="0" sz="2800" u="none" cap="none" strike="noStrike">
                <a:solidFill>
                  <a:schemeClr val="dk2"/>
                </a:solidFill>
                <a:latin typeface="Open Sans"/>
                <a:ea typeface="Open Sans"/>
                <a:cs typeface="Open Sans"/>
                <a:sym typeface="Open Sans"/>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0" y="0"/>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0" y="5056744"/>
            <a:ext cx="9144000" cy="95700"/>
          </a:xfrm>
          <a:prstGeom prst="rect">
            <a:avLst/>
          </a:prstGeom>
          <a:solidFill>
            <a:srgbClr val="680018"/>
          </a:solidFill>
          <a:ln cap="flat" cmpd="sng" w="9525">
            <a:solidFill>
              <a:srgbClr val="68001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Font typeface="Arial"/>
              <a:buNone/>
              <a:defRPr sz="2800">
                <a:solidFill>
                  <a:schemeClr val="dk1"/>
                </a:solidFill>
              </a:defRPr>
            </a:lvl2pPr>
            <a:lvl3pPr lvl="2" algn="ctr">
              <a:spcBef>
                <a:spcPts val="0"/>
              </a:spcBef>
              <a:spcAft>
                <a:spcPts val="0"/>
              </a:spcAft>
              <a:buClr>
                <a:schemeClr val="dk1"/>
              </a:buClr>
              <a:buSzPts val="2800"/>
              <a:buFont typeface="Arial"/>
              <a:buNone/>
              <a:defRPr sz="2800">
                <a:solidFill>
                  <a:schemeClr val="dk1"/>
                </a:solidFill>
              </a:defRPr>
            </a:lvl3pPr>
            <a:lvl4pPr lvl="3" algn="ctr">
              <a:spcBef>
                <a:spcPts val="0"/>
              </a:spcBef>
              <a:spcAft>
                <a:spcPts val="0"/>
              </a:spcAft>
              <a:buClr>
                <a:schemeClr val="dk1"/>
              </a:buClr>
              <a:buSzPts val="2800"/>
              <a:buFont typeface="Arial"/>
              <a:buNone/>
              <a:defRPr sz="2800">
                <a:solidFill>
                  <a:schemeClr val="dk1"/>
                </a:solidFill>
              </a:defRPr>
            </a:lvl4pPr>
            <a:lvl5pPr lvl="4" algn="ctr">
              <a:spcBef>
                <a:spcPts val="0"/>
              </a:spcBef>
              <a:spcAft>
                <a:spcPts val="0"/>
              </a:spcAft>
              <a:buClr>
                <a:schemeClr val="dk1"/>
              </a:buClr>
              <a:buSzPts val="2800"/>
              <a:buFont typeface="Arial"/>
              <a:buNone/>
              <a:defRPr sz="2800">
                <a:solidFill>
                  <a:schemeClr val="dk1"/>
                </a:solidFill>
              </a:defRPr>
            </a:lvl5pPr>
            <a:lvl6pPr lvl="5" algn="ctr">
              <a:spcBef>
                <a:spcPts val="0"/>
              </a:spcBef>
              <a:spcAft>
                <a:spcPts val="0"/>
              </a:spcAft>
              <a:buClr>
                <a:schemeClr val="dk1"/>
              </a:buClr>
              <a:buSzPts val="2800"/>
              <a:buFont typeface="Arial"/>
              <a:buNone/>
              <a:defRPr sz="2800">
                <a:solidFill>
                  <a:schemeClr val="dk1"/>
                </a:solidFill>
              </a:defRPr>
            </a:lvl6pPr>
            <a:lvl7pPr lvl="6" algn="ctr">
              <a:spcBef>
                <a:spcPts val="0"/>
              </a:spcBef>
              <a:spcAft>
                <a:spcPts val="0"/>
              </a:spcAft>
              <a:buClr>
                <a:schemeClr val="dk1"/>
              </a:buClr>
              <a:buSzPts val="2800"/>
              <a:buFont typeface="Arial"/>
              <a:buNone/>
              <a:defRPr sz="2800">
                <a:solidFill>
                  <a:schemeClr val="dk1"/>
                </a:solidFill>
              </a:defRPr>
            </a:lvl7pPr>
            <a:lvl8pPr lvl="7" algn="ctr">
              <a:spcBef>
                <a:spcPts val="0"/>
              </a:spcBef>
              <a:spcAft>
                <a:spcPts val="0"/>
              </a:spcAft>
              <a:buClr>
                <a:schemeClr val="dk1"/>
              </a:buClr>
              <a:buSzPts val="2800"/>
              <a:buFont typeface="Arial"/>
              <a:buNone/>
              <a:defRPr sz="2800">
                <a:solidFill>
                  <a:schemeClr val="dk1"/>
                </a:solidFill>
              </a:defRPr>
            </a:lvl8pPr>
            <a:lvl9pPr lvl="8" algn="ctr">
              <a:spcBef>
                <a:spcPts val="0"/>
              </a:spcBef>
              <a:spcAft>
                <a:spcPts val="0"/>
              </a:spcAft>
              <a:buClr>
                <a:schemeClr val="dk1"/>
              </a:buClr>
              <a:buSzPts val="2800"/>
              <a:buFont typeface="Arial"/>
              <a:buNone/>
              <a:defRPr sz="2800">
                <a:solidFill>
                  <a:schemeClr val="dk1"/>
                </a:solidFill>
              </a:defRPr>
            </a:lvl9pPr>
          </a:lstStyle>
          <a:p/>
        </p:txBody>
      </p:sp>
      <p:sp>
        <p:nvSpPr>
          <p:cNvPr id="17" name="Google Shape;17;p3"/>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24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24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24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2400"/>
              </a:spcBef>
              <a:spcAft>
                <a:spcPts val="24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9" name="Shape 19"/>
        <p:cNvGrpSpPr/>
        <p:nvPr/>
      </p:nvGrpSpPr>
      <p:grpSpPr>
        <a:xfrm>
          <a:off x="0" y="0"/>
          <a:ext cx="0" cy="0"/>
          <a:chOff x="0" y="0"/>
          <a:chExt cx="0" cy="0"/>
        </a:xfrm>
      </p:grpSpPr>
      <p:sp>
        <p:nvSpPr>
          <p:cNvPr id="20" name="Google Shape;20;p4"/>
          <p:cNvSpPr txBox="1"/>
          <p:nvPr>
            <p:ph type="title"/>
          </p:nvPr>
        </p:nvSpPr>
        <p:spPr>
          <a:xfrm>
            <a:off x="790325" y="526388"/>
            <a:ext cx="7563300" cy="4090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4800"/>
              <a:buFont typeface="Roboto Medium"/>
              <a:buNone/>
              <a:defRPr b="0" i="0" sz="48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4800"/>
              <a:buFont typeface="Arial"/>
              <a:buNone/>
              <a:defRPr sz="4800">
                <a:solidFill>
                  <a:schemeClr val="dk1"/>
                </a:solidFill>
              </a:defRPr>
            </a:lvl2pPr>
            <a:lvl3pPr lvl="2" algn="ctr">
              <a:spcBef>
                <a:spcPts val="0"/>
              </a:spcBef>
              <a:spcAft>
                <a:spcPts val="0"/>
              </a:spcAft>
              <a:buClr>
                <a:schemeClr val="dk1"/>
              </a:buClr>
              <a:buSzPts val="4800"/>
              <a:buFont typeface="Arial"/>
              <a:buNone/>
              <a:defRPr sz="4800">
                <a:solidFill>
                  <a:schemeClr val="dk1"/>
                </a:solidFill>
              </a:defRPr>
            </a:lvl3pPr>
            <a:lvl4pPr lvl="3" algn="ctr">
              <a:spcBef>
                <a:spcPts val="0"/>
              </a:spcBef>
              <a:spcAft>
                <a:spcPts val="0"/>
              </a:spcAft>
              <a:buClr>
                <a:schemeClr val="dk1"/>
              </a:buClr>
              <a:buSzPts val="4800"/>
              <a:buFont typeface="Arial"/>
              <a:buNone/>
              <a:defRPr sz="4800">
                <a:solidFill>
                  <a:schemeClr val="dk1"/>
                </a:solidFill>
              </a:defRPr>
            </a:lvl4pPr>
            <a:lvl5pPr lvl="4" algn="ctr">
              <a:spcBef>
                <a:spcPts val="0"/>
              </a:spcBef>
              <a:spcAft>
                <a:spcPts val="0"/>
              </a:spcAft>
              <a:buClr>
                <a:schemeClr val="dk1"/>
              </a:buClr>
              <a:buSzPts val="4800"/>
              <a:buFont typeface="Arial"/>
              <a:buNone/>
              <a:defRPr sz="4800">
                <a:solidFill>
                  <a:schemeClr val="dk1"/>
                </a:solidFill>
              </a:defRPr>
            </a:lvl5pPr>
            <a:lvl6pPr lvl="5" algn="ctr">
              <a:spcBef>
                <a:spcPts val="0"/>
              </a:spcBef>
              <a:spcAft>
                <a:spcPts val="0"/>
              </a:spcAft>
              <a:buClr>
                <a:schemeClr val="dk1"/>
              </a:buClr>
              <a:buSzPts val="4800"/>
              <a:buFont typeface="Arial"/>
              <a:buNone/>
              <a:defRPr sz="4800">
                <a:solidFill>
                  <a:schemeClr val="dk1"/>
                </a:solidFill>
              </a:defRPr>
            </a:lvl6pPr>
            <a:lvl7pPr lvl="6" algn="ctr">
              <a:spcBef>
                <a:spcPts val="0"/>
              </a:spcBef>
              <a:spcAft>
                <a:spcPts val="0"/>
              </a:spcAft>
              <a:buClr>
                <a:schemeClr val="dk1"/>
              </a:buClr>
              <a:buSzPts val="4800"/>
              <a:buFont typeface="Arial"/>
              <a:buNone/>
              <a:defRPr sz="4800">
                <a:solidFill>
                  <a:schemeClr val="dk1"/>
                </a:solidFill>
              </a:defRPr>
            </a:lvl7pPr>
            <a:lvl8pPr lvl="7" algn="ctr">
              <a:spcBef>
                <a:spcPts val="0"/>
              </a:spcBef>
              <a:spcAft>
                <a:spcPts val="0"/>
              </a:spcAft>
              <a:buClr>
                <a:schemeClr val="dk1"/>
              </a:buClr>
              <a:buSzPts val="4800"/>
              <a:buFont typeface="Arial"/>
              <a:buNone/>
              <a:defRPr sz="4800">
                <a:solidFill>
                  <a:schemeClr val="dk1"/>
                </a:solidFill>
              </a:defRPr>
            </a:lvl8pPr>
            <a:lvl9pPr lvl="8" algn="ctr">
              <a:spcBef>
                <a:spcPts val="0"/>
              </a:spcBef>
              <a:spcAft>
                <a:spcPts val="0"/>
              </a:spcAft>
              <a:buClr>
                <a:schemeClr val="dk1"/>
              </a:buClr>
              <a:buSzPts val="4800"/>
              <a:buFont typeface="Arial"/>
              <a:buNone/>
              <a:defRPr sz="4800">
                <a:solidFill>
                  <a:schemeClr val="dk1"/>
                </a:solidFill>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3600"/>
              <a:buFont typeface="Arial"/>
              <a:buNone/>
              <a:defRPr sz="3600">
                <a:solidFill>
                  <a:schemeClr val="dk1"/>
                </a:solidFill>
              </a:defRPr>
            </a:lvl2pPr>
            <a:lvl3pPr lvl="2" algn="ctr">
              <a:spcBef>
                <a:spcPts val="0"/>
              </a:spcBef>
              <a:spcAft>
                <a:spcPts val="0"/>
              </a:spcAft>
              <a:buClr>
                <a:schemeClr val="dk1"/>
              </a:buClr>
              <a:buSzPts val="3600"/>
              <a:buFont typeface="Arial"/>
              <a:buNone/>
              <a:defRPr sz="3600">
                <a:solidFill>
                  <a:schemeClr val="dk1"/>
                </a:solidFill>
              </a:defRPr>
            </a:lvl3pPr>
            <a:lvl4pPr lvl="3" algn="ctr">
              <a:spcBef>
                <a:spcPts val="0"/>
              </a:spcBef>
              <a:spcAft>
                <a:spcPts val="0"/>
              </a:spcAft>
              <a:buClr>
                <a:schemeClr val="dk1"/>
              </a:buClr>
              <a:buSzPts val="3600"/>
              <a:buFont typeface="Arial"/>
              <a:buNone/>
              <a:defRPr sz="3600">
                <a:solidFill>
                  <a:schemeClr val="dk1"/>
                </a:solidFill>
              </a:defRPr>
            </a:lvl4pPr>
            <a:lvl5pPr lvl="4" algn="ctr">
              <a:spcBef>
                <a:spcPts val="0"/>
              </a:spcBef>
              <a:spcAft>
                <a:spcPts val="0"/>
              </a:spcAft>
              <a:buClr>
                <a:schemeClr val="dk1"/>
              </a:buClr>
              <a:buSzPts val="3600"/>
              <a:buFont typeface="Arial"/>
              <a:buNone/>
              <a:defRPr sz="3600">
                <a:solidFill>
                  <a:schemeClr val="dk1"/>
                </a:solidFill>
              </a:defRPr>
            </a:lvl5pPr>
            <a:lvl6pPr lvl="5" algn="ctr">
              <a:spcBef>
                <a:spcPts val="0"/>
              </a:spcBef>
              <a:spcAft>
                <a:spcPts val="0"/>
              </a:spcAft>
              <a:buClr>
                <a:schemeClr val="dk1"/>
              </a:buClr>
              <a:buSzPts val="3600"/>
              <a:buFont typeface="Arial"/>
              <a:buNone/>
              <a:defRPr sz="3600">
                <a:solidFill>
                  <a:schemeClr val="dk1"/>
                </a:solidFill>
              </a:defRPr>
            </a:lvl6pPr>
            <a:lvl7pPr lvl="6" algn="ctr">
              <a:spcBef>
                <a:spcPts val="0"/>
              </a:spcBef>
              <a:spcAft>
                <a:spcPts val="0"/>
              </a:spcAft>
              <a:buClr>
                <a:schemeClr val="dk1"/>
              </a:buClr>
              <a:buSzPts val="3600"/>
              <a:buFont typeface="Arial"/>
              <a:buNone/>
              <a:defRPr sz="3600">
                <a:solidFill>
                  <a:schemeClr val="dk1"/>
                </a:solidFill>
              </a:defRPr>
            </a:lvl7pPr>
            <a:lvl8pPr lvl="7" algn="ctr">
              <a:spcBef>
                <a:spcPts val="0"/>
              </a:spcBef>
              <a:spcAft>
                <a:spcPts val="0"/>
              </a:spcAft>
              <a:buClr>
                <a:schemeClr val="dk1"/>
              </a:buClr>
              <a:buSzPts val="3600"/>
              <a:buFont typeface="Arial"/>
              <a:buNone/>
              <a:defRPr sz="3600">
                <a:solidFill>
                  <a:schemeClr val="dk1"/>
                </a:solidFill>
              </a:defRPr>
            </a:lvl8pPr>
            <a:lvl9pPr lvl="8" algn="ctr">
              <a:spcBef>
                <a:spcPts val="0"/>
              </a:spcBef>
              <a:spcAft>
                <a:spcPts val="0"/>
              </a:spcAft>
              <a:buClr>
                <a:schemeClr val="dk1"/>
              </a:buClr>
              <a:buSzPts val="3600"/>
              <a:buFont typeface="Arial"/>
              <a:buNone/>
              <a:defRPr sz="3600">
                <a:solidFill>
                  <a:schemeClr val="dk1"/>
                </a:solidFill>
              </a:defRPr>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Font typeface="Arial"/>
              <a:buNone/>
              <a:defRPr sz="2800">
                <a:solidFill>
                  <a:schemeClr val="dk1"/>
                </a:solidFill>
              </a:defRPr>
            </a:lvl2pPr>
            <a:lvl3pPr lvl="2" algn="ctr">
              <a:spcBef>
                <a:spcPts val="0"/>
              </a:spcBef>
              <a:spcAft>
                <a:spcPts val="0"/>
              </a:spcAft>
              <a:buClr>
                <a:schemeClr val="dk1"/>
              </a:buClr>
              <a:buSzPts val="2800"/>
              <a:buFont typeface="Arial"/>
              <a:buNone/>
              <a:defRPr sz="2800">
                <a:solidFill>
                  <a:schemeClr val="dk1"/>
                </a:solidFill>
              </a:defRPr>
            </a:lvl3pPr>
            <a:lvl4pPr lvl="3" algn="ctr">
              <a:spcBef>
                <a:spcPts val="0"/>
              </a:spcBef>
              <a:spcAft>
                <a:spcPts val="0"/>
              </a:spcAft>
              <a:buClr>
                <a:schemeClr val="dk1"/>
              </a:buClr>
              <a:buSzPts val="2800"/>
              <a:buFont typeface="Arial"/>
              <a:buNone/>
              <a:defRPr sz="2800">
                <a:solidFill>
                  <a:schemeClr val="dk1"/>
                </a:solidFill>
              </a:defRPr>
            </a:lvl4pPr>
            <a:lvl5pPr lvl="4" algn="ctr">
              <a:spcBef>
                <a:spcPts val="0"/>
              </a:spcBef>
              <a:spcAft>
                <a:spcPts val="0"/>
              </a:spcAft>
              <a:buClr>
                <a:schemeClr val="dk1"/>
              </a:buClr>
              <a:buSzPts val="2800"/>
              <a:buFont typeface="Arial"/>
              <a:buNone/>
              <a:defRPr sz="2800">
                <a:solidFill>
                  <a:schemeClr val="dk1"/>
                </a:solidFill>
              </a:defRPr>
            </a:lvl5pPr>
            <a:lvl6pPr lvl="5" algn="ctr">
              <a:spcBef>
                <a:spcPts val="0"/>
              </a:spcBef>
              <a:spcAft>
                <a:spcPts val="0"/>
              </a:spcAft>
              <a:buClr>
                <a:schemeClr val="dk1"/>
              </a:buClr>
              <a:buSzPts val="2800"/>
              <a:buFont typeface="Arial"/>
              <a:buNone/>
              <a:defRPr sz="2800">
                <a:solidFill>
                  <a:schemeClr val="dk1"/>
                </a:solidFill>
              </a:defRPr>
            </a:lvl6pPr>
            <a:lvl7pPr lvl="6" algn="ctr">
              <a:spcBef>
                <a:spcPts val="0"/>
              </a:spcBef>
              <a:spcAft>
                <a:spcPts val="0"/>
              </a:spcAft>
              <a:buClr>
                <a:schemeClr val="dk1"/>
              </a:buClr>
              <a:buSzPts val="2800"/>
              <a:buFont typeface="Arial"/>
              <a:buNone/>
              <a:defRPr sz="2800">
                <a:solidFill>
                  <a:schemeClr val="dk1"/>
                </a:solidFill>
              </a:defRPr>
            </a:lvl7pPr>
            <a:lvl8pPr lvl="7" algn="ctr">
              <a:spcBef>
                <a:spcPts val="0"/>
              </a:spcBef>
              <a:spcAft>
                <a:spcPts val="0"/>
              </a:spcAft>
              <a:buClr>
                <a:schemeClr val="dk1"/>
              </a:buClr>
              <a:buSzPts val="2800"/>
              <a:buFont typeface="Arial"/>
              <a:buNone/>
              <a:defRPr sz="2800">
                <a:solidFill>
                  <a:schemeClr val="dk1"/>
                </a:solidFill>
              </a:defRPr>
            </a:lvl8pPr>
            <a:lvl9pPr lvl="8" algn="ctr">
              <a:spcBef>
                <a:spcPts val="0"/>
              </a:spcBef>
              <a:spcAft>
                <a:spcPts val="0"/>
              </a:spcAft>
              <a:buClr>
                <a:schemeClr val="dk1"/>
              </a:buClr>
              <a:buSzPts val="2800"/>
              <a:buFont typeface="Arial"/>
              <a:buNone/>
              <a:defRPr sz="2800">
                <a:solidFill>
                  <a:schemeClr val="dk1"/>
                </a:solidFill>
              </a:defRPr>
            </a:lvl9pPr>
          </a:lstStyle>
          <a:p/>
        </p:txBody>
      </p:sp>
      <p:sp>
        <p:nvSpPr>
          <p:cNvPr id="27" name="Google Shape;27;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28" name="Google Shape;28;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10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a:solidFill>
            <a:schemeClr val="lt2"/>
          </a:solid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80018"/>
              </a:buClr>
              <a:buSzPts val="2400"/>
              <a:buFont typeface="Roboto Medium"/>
              <a:buNone/>
              <a:defRPr b="0" i="0" sz="24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400"/>
              <a:buFont typeface="Arial"/>
              <a:buNone/>
              <a:defRPr sz="2400">
                <a:solidFill>
                  <a:schemeClr val="dk1"/>
                </a:solidFill>
              </a:defRPr>
            </a:lvl2pPr>
            <a:lvl3pPr lvl="2" algn="ctr">
              <a:spcBef>
                <a:spcPts val="0"/>
              </a:spcBef>
              <a:spcAft>
                <a:spcPts val="0"/>
              </a:spcAft>
              <a:buClr>
                <a:schemeClr val="dk1"/>
              </a:buClr>
              <a:buSzPts val="2400"/>
              <a:buFont typeface="Arial"/>
              <a:buNone/>
              <a:defRPr sz="2400">
                <a:solidFill>
                  <a:schemeClr val="dk1"/>
                </a:solidFill>
              </a:defRPr>
            </a:lvl3pPr>
            <a:lvl4pPr lvl="3" algn="ctr">
              <a:spcBef>
                <a:spcPts val="0"/>
              </a:spcBef>
              <a:spcAft>
                <a:spcPts val="0"/>
              </a:spcAft>
              <a:buClr>
                <a:schemeClr val="dk1"/>
              </a:buClr>
              <a:buSzPts val="2400"/>
              <a:buFont typeface="Arial"/>
              <a:buNone/>
              <a:defRPr sz="2400">
                <a:solidFill>
                  <a:schemeClr val="dk1"/>
                </a:solidFill>
              </a:defRPr>
            </a:lvl4pPr>
            <a:lvl5pPr lvl="4" algn="ctr">
              <a:spcBef>
                <a:spcPts val="0"/>
              </a:spcBef>
              <a:spcAft>
                <a:spcPts val="0"/>
              </a:spcAft>
              <a:buClr>
                <a:schemeClr val="dk1"/>
              </a:buClr>
              <a:buSzPts val="2400"/>
              <a:buFont typeface="Arial"/>
              <a:buNone/>
              <a:defRPr sz="2400">
                <a:solidFill>
                  <a:schemeClr val="dk1"/>
                </a:solidFill>
              </a:defRPr>
            </a:lvl5pPr>
            <a:lvl6pPr lvl="5" algn="ctr">
              <a:spcBef>
                <a:spcPts val="0"/>
              </a:spcBef>
              <a:spcAft>
                <a:spcPts val="0"/>
              </a:spcAft>
              <a:buClr>
                <a:schemeClr val="dk1"/>
              </a:buClr>
              <a:buSzPts val="2400"/>
              <a:buFont typeface="Arial"/>
              <a:buNone/>
              <a:defRPr sz="2400">
                <a:solidFill>
                  <a:schemeClr val="dk1"/>
                </a:solidFill>
              </a:defRPr>
            </a:lvl6pPr>
            <a:lvl7pPr lvl="6" algn="ctr">
              <a:spcBef>
                <a:spcPts val="0"/>
              </a:spcBef>
              <a:spcAft>
                <a:spcPts val="0"/>
              </a:spcAft>
              <a:buClr>
                <a:schemeClr val="dk1"/>
              </a:buClr>
              <a:buSzPts val="2400"/>
              <a:buFont typeface="Arial"/>
              <a:buNone/>
              <a:defRPr sz="2400">
                <a:solidFill>
                  <a:schemeClr val="dk1"/>
                </a:solidFill>
              </a:defRPr>
            </a:lvl7pPr>
            <a:lvl8pPr lvl="7" algn="ctr">
              <a:spcBef>
                <a:spcPts val="0"/>
              </a:spcBef>
              <a:spcAft>
                <a:spcPts val="0"/>
              </a:spcAft>
              <a:buClr>
                <a:schemeClr val="dk1"/>
              </a:buClr>
              <a:buSzPts val="2400"/>
              <a:buFont typeface="Arial"/>
              <a:buNone/>
              <a:defRPr sz="2400">
                <a:solidFill>
                  <a:schemeClr val="dk1"/>
                </a:solidFill>
              </a:defRPr>
            </a:lvl8pPr>
            <a:lvl9pPr lvl="8" algn="ctr">
              <a:spcBef>
                <a:spcPts val="0"/>
              </a:spcBef>
              <a:spcAft>
                <a:spcPts val="0"/>
              </a:spcAft>
              <a:buClr>
                <a:schemeClr val="dk1"/>
              </a:buClr>
              <a:buSzPts val="2400"/>
              <a:buFont typeface="Arial"/>
              <a:buNone/>
              <a:defRPr sz="2400">
                <a:solidFill>
                  <a:schemeClr val="dk1"/>
                </a:solidFill>
              </a:defRPr>
            </a:lvl9pPr>
          </a:lstStyle>
          <a:p/>
        </p:txBody>
      </p:sp>
      <p:sp>
        <p:nvSpPr>
          <p:cNvPr id="32" name="Google Shape;32;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10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2"/>
              </a:buClr>
              <a:buSzPts val="1200"/>
              <a:buFont typeface="Open Sans"/>
              <a:buChar char="■"/>
              <a:defRPr b="0" i="0" sz="1200" u="none" cap="none" strike="noStrike">
                <a:solidFill>
                  <a:schemeClr val="dk2"/>
                </a:solidFill>
                <a:latin typeface="Open Sans"/>
                <a:ea typeface="Open Sans"/>
                <a:cs typeface="Open Sans"/>
                <a:sym typeface="Open Sans"/>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4" name="Shape 34"/>
        <p:cNvGrpSpPr/>
        <p:nvPr/>
      </p:nvGrpSpPr>
      <p:grpSpPr>
        <a:xfrm>
          <a:off x="0" y="0"/>
          <a:ext cx="0" cy="0"/>
          <a:chOff x="0" y="0"/>
          <a:chExt cx="0" cy="0"/>
        </a:xfrm>
      </p:grpSpPr>
      <p:sp>
        <p:nvSpPr>
          <p:cNvPr id="35" name="Google Shape;3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
          <p:cNvSpPr txBox="1"/>
          <p:nvPr>
            <p:ph type="title"/>
          </p:nvPr>
        </p:nvSpPr>
        <p:spPr>
          <a:xfrm>
            <a:off x="265500" y="1233175"/>
            <a:ext cx="4045200" cy="1482300"/>
          </a:xfrm>
          <a:prstGeom prst="rect">
            <a:avLst/>
          </a:prstGeom>
          <a:solidFill>
            <a:schemeClr val="lt2"/>
          </a:solid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80018"/>
              </a:buClr>
              <a:buSzPts val="4200"/>
              <a:buFont typeface="Roboto Medium"/>
              <a:buNone/>
              <a:defRPr b="0" i="0" sz="42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4200"/>
              <a:buFont typeface="Arial"/>
              <a:buNone/>
              <a:defRPr sz="4200">
                <a:solidFill>
                  <a:schemeClr val="dk1"/>
                </a:solidFill>
              </a:defRPr>
            </a:lvl2pPr>
            <a:lvl3pPr lvl="2" algn="ctr">
              <a:spcBef>
                <a:spcPts val="0"/>
              </a:spcBef>
              <a:spcAft>
                <a:spcPts val="0"/>
              </a:spcAft>
              <a:buClr>
                <a:schemeClr val="dk1"/>
              </a:buClr>
              <a:buSzPts val="4200"/>
              <a:buFont typeface="Arial"/>
              <a:buNone/>
              <a:defRPr sz="4200">
                <a:solidFill>
                  <a:schemeClr val="dk1"/>
                </a:solidFill>
              </a:defRPr>
            </a:lvl3pPr>
            <a:lvl4pPr lvl="3" algn="ctr">
              <a:spcBef>
                <a:spcPts val="0"/>
              </a:spcBef>
              <a:spcAft>
                <a:spcPts val="0"/>
              </a:spcAft>
              <a:buClr>
                <a:schemeClr val="dk1"/>
              </a:buClr>
              <a:buSzPts val="4200"/>
              <a:buFont typeface="Arial"/>
              <a:buNone/>
              <a:defRPr sz="4200">
                <a:solidFill>
                  <a:schemeClr val="dk1"/>
                </a:solidFill>
              </a:defRPr>
            </a:lvl4pPr>
            <a:lvl5pPr lvl="4" algn="ctr">
              <a:spcBef>
                <a:spcPts val="0"/>
              </a:spcBef>
              <a:spcAft>
                <a:spcPts val="0"/>
              </a:spcAft>
              <a:buClr>
                <a:schemeClr val="dk1"/>
              </a:buClr>
              <a:buSzPts val="4200"/>
              <a:buFont typeface="Arial"/>
              <a:buNone/>
              <a:defRPr sz="4200">
                <a:solidFill>
                  <a:schemeClr val="dk1"/>
                </a:solidFill>
              </a:defRPr>
            </a:lvl5pPr>
            <a:lvl6pPr lvl="5" algn="ctr">
              <a:spcBef>
                <a:spcPts val="0"/>
              </a:spcBef>
              <a:spcAft>
                <a:spcPts val="0"/>
              </a:spcAft>
              <a:buClr>
                <a:schemeClr val="dk1"/>
              </a:buClr>
              <a:buSzPts val="4200"/>
              <a:buFont typeface="Arial"/>
              <a:buNone/>
              <a:defRPr sz="4200">
                <a:solidFill>
                  <a:schemeClr val="dk1"/>
                </a:solidFill>
              </a:defRPr>
            </a:lvl6pPr>
            <a:lvl7pPr lvl="6" algn="ctr">
              <a:spcBef>
                <a:spcPts val="0"/>
              </a:spcBef>
              <a:spcAft>
                <a:spcPts val="0"/>
              </a:spcAft>
              <a:buClr>
                <a:schemeClr val="dk1"/>
              </a:buClr>
              <a:buSzPts val="4200"/>
              <a:buFont typeface="Arial"/>
              <a:buNone/>
              <a:defRPr sz="4200">
                <a:solidFill>
                  <a:schemeClr val="dk1"/>
                </a:solidFill>
              </a:defRPr>
            </a:lvl7pPr>
            <a:lvl8pPr lvl="7" algn="ctr">
              <a:spcBef>
                <a:spcPts val="0"/>
              </a:spcBef>
              <a:spcAft>
                <a:spcPts val="0"/>
              </a:spcAft>
              <a:buClr>
                <a:schemeClr val="dk1"/>
              </a:buClr>
              <a:buSzPts val="4200"/>
              <a:buFont typeface="Arial"/>
              <a:buNone/>
              <a:defRPr sz="4200">
                <a:solidFill>
                  <a:schemeClr val="dk1"/>
                </a:solidFill>
              </a:defRPr>
            </a:lvl8pPr>
            <a:lvl9pPr lvl="8" algn="ctr">
              <a:spcBef>
                <a:spcPts val="0"/>
              </a:spcBef>
              <a:spcAft>
                <a:spcPts val="0"/>
              </a:spcAft>
              <a:buClr>
                <a:schemeClr val="dk1"/>
              </a:buClr>
              <a:buSzPts val="4200"/>
              <a:buFont typeface="Arial"/>
              <a:buNone/>
              <a:defRPr sz="4200">
                <a:solidFill>
                  <a:schemeClr val="dk1"/>
                </a:solidFill>
              </a:defRPr>
            </a:lvl9pPr>
          </a:lstStyle>
          <a:p/>
        </p:txBody>
      </p:sp>
      <p:sp>
        <p:nvSpPr>
          <p:cNvPr id="37" name="Google Shape;37;p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100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1pPr>
            <a:lvl2pPr lvl="1"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2pPr>
            <a:lvl3pPr lvl="2"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3pPr>
            <a:lvl4pPr lvl="3"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4pPr>
            <a:lvl5pPr lvl="4"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5pPr>
            <a:lvl6pPr lvl="5"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6pPr>
            <a:lvl7pPr lvl="6"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7pPr>
            <a:lvl8pPr lvl="7"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8pPr>
            <a:lvl9pPr lvl="8" marR="0" rtl="0" algn="ctr">
              <a:lnSpc>
                <a:spcPct val="100000"/>
              </a:lnSpc>
              <a:spcBef>
                <a:spcPts val="0"/>
              </a:spcBef>
              <a:spcAft>
                <a:spcPts val="0"/>
              </a:spcAft>
              <a:buClr>
                <a:schemeClr val="dk2"/>
              </a:buClr>
              <a:buSzPts val="2100"/>
              <a:buFont typeface="Open Sans"/>
              <a:buNone/>
              <a:defRPr b="0" i="0" sz="2100" u="none" cap="none" strike="noStrike">
                <a:solidFill>
                  <a:schemeClr val="dk2"/>
                </a:solidFill>
                <a:latin typeface="Open Sans"/>
                <a:ea typeface="Open Sans"/>
                <a:cs typeface="Open Sans"/>
                <a:sym typeface="Open Sans"/>
              </a:defRPr>
            </a:lvl9pPr>
          </a:lstStyle>
          <a:p/>
        </p:txBody>
      </p:sp>
      <p:sp>
        <p:nvSpPr>
          <p:cNvPr id="38" name="Google Shape;38;p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419100" lvl="0" marL="457200" marR="0" rtl="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0" name="Shape 40"/>
        <p:cNvGrpSpPr/>
        <p:nvPr/>
      </p:nvGrpSpPr>
      <p:grpSpPr>
        <a:xfrm>
          <a:off x="0" y="0"/>
          <a:ext cx="0" cy="0"/>
          <a:chOff x="0" y="0"/>
          <a:chExt cx="0" cy="0"/>
        </a:xfrm>
      </p:grpSpPr>
      <p:sp>
        <p:nvSpPr>
          <p:cNvPr id="41" name="Google Shape;41;p9"/>
          <p:cNvSpPr txBox="1"/>
          <p:nvPr>
            <p:ph idx="1" type="body"/>
          </p:nvPr>
        </p:nvSpPr>
        <p:spPr>
          <a:xfrm>
            <a:off x="1572600" y="4300681"/>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ctr">
              <a:lnSpc>
                <a:spcPct val="100000"/>
              </a:lnSpc>
              <a:spcBef>
                <a:spcPts val="1000"/>
              </a:spcBef>
              <a:spcAft>
                <a:spcPts val="0"/>
              </a:spcAft>
              <a:buClr>
                <a:schemeClr val="dk2"/>
              </a:buClr>
              <a:buSzPts val="3000"/>
              <a:buFont typeface="Open Sans"/>
              <a:buNone/>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42" name="Google Shape;4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3" name="Shape 43"/>
        <p:cNvGrpSpPr/>
        <p:nvPr/>
      </p:nvGrpSpPr>
      <p:grpSpPr>
        <a:xfrm>
          <a:off x="0" y="0"/>
          <a:ext cx="0" cy="0"/>
          <a:chOff x="0" y="0"/>
          <a:chExt cx="0" cy="0"/>
        </a:xfrm>
      </p:grpSpPr>
      <p:sp>
        <p:nvSpPr>
          <p:cNvPr id="44" name="Google Shape;44;p10"/>
          <p:cNvSpPr txBox="1"/>
          <p:nvPr>
            <p:ph type="title"/>
          </p:nvPr>
        </p:nvSpPr>
        <p:spPr>
          <a:xfrm>
            <a:off x="311700" y="1106125"/>
            <a:ext cx="8520600" cy="1963500"/>
          </a:xfrm>
          <a:prstGeom prst="rect">
            <a:avLst/>
          </a:prstGeom>
          <a:solidFill>
            <a:schemeClr val="lt2"/>
          </a:solid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680018"/>
              </a:buClr>
              <a:buSzPts val="12000"/>
              <a:buFont typeface="Roboto Medium"/>
              <a:buNone/>
              <a:defRPr b="0" i="0" sz="120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12000"/>
              <a:buFont typeface="Arial"/>
              <a:buNone/>
              <a:defRPr sz="12000">
                <a:solidFill>
                  <a:schemeClr val="dk1"/>
                </a:solidFill>
              </a:defRPr>
            </a:lvl2pPr>
            <a:lvl3pPr lvl="2" algn="ctr">
              <a:spcBef>
                <a:spcPts val="0"/>
              </a:spcBef>
              <a:spcAft>
                <a:spcPts val="0"/>
              </a:spcAft>
              <a:buClr>
                <a:schemeClr val="dk1"/>
              </a:buClr>
              <a:buSzPts val="12000"/>
              <a:buFont typeface="Arial"/>
              <a:buNone/>
              <a:defRPr sz="12000">
                <a:solidFill>
                  <a:schemeClr val="dk1"/>
                </a:solidFill>
              </a:defRPr>
            </a:lvl3pPr>
            <a:lvl4pPr lvl="3" algn="ctr">
              <a:spcBef>
                <a:spcPts val="0"/>
              </a:spcBef>
              <a:spcAft>
                <a:spcPts val="0"/>
              </a:spcAft>
              <a:buClr>
                <a:schemeClr val="dk1"/>
              </a:buClr>
              <a:buSzPts val="12000"/>
              <a:buFont typeface="Arial"/>
              <a:buNone/>
              <a:defRPr sz="12000">
                <a:solidFill>
                  <a:schemeClr val="dk1"/>
                </a:solidFill>
              </a:defRPr>
            </a:lvl4pPr>
            <a:lvl5pPr lvl="4" algn="ctr">
              <a:spcBef>
                <a:spcPts val="0"/>
              </a:spcBef>
              <a:spcAft>
                <a:spcPts val="0"/>
              </a:spcAft>
              <a:buClr>
                <a:schemeClr val="dk1"/>
              </a:buClr>
              <a:buSzPts val="12000"/>
              <a:buFont typeface="Arial"/>
              <a:buNone/>
              <a:defRPr sz="12000">
                <a:solidFill>
                  <a:schemeClr val="dk1"/>
                </a:solidFill>
              </a:defRPr>
            </a:lvl5pPr>
            <a:lvl6pPr lvl="5" algn="ctr">
              <a:spcBef>
                <a:spcPts val="0"/>
              </a:spcBef>
              <a:spcAft>
                <a:spcPts val="0"/>
              </a:spcAft>
              <a:buClr>
                <a:schemeClr val="dk1"/>
              </a:buClr>
              <a:buSzPts val="12000"/>
              <a:buFont typeface="Arial"/>
              <a:buNone/>
              <a:defRPr sz="12000">
                <a:solidFill>
                  <a:schemeClr val="dk1"/>
                </a:solidFill>
              </a:defRPr>
            </a:lvl6pPr>
            <a:lvl7pPr lvl="6" algn="ctr">
              <a:spcBef>
                <a:spcPts val="0"/>
              </a:spcBef>
              <a:spcAft>
                <a:spcPts val="0"/>
              </a:spcAft>
              <a:buClr>
                <a:schemeClr val="dk1"/>
              </a:buClr>
              <a:buSzPts val="12000"/>
              <a:buFont typeface="Arial"/>
              <a:buNone/>
              <a:defRPr sz="12000">
                <a:solidFill>
                  <a:schemeClr val="dk1"/>
                </a:solidFill>
              </a:defRPr>
            </a:lvl7pPr>
            <a:lvl8pPr lvl="7" algn="ctr">
              <a:spcBef>
                <a:spcPts val="0"/>
              </a:spcBef>
              <a:spcAft>
                <a:spcPts val="0"/>
              </a:spcAft>
              <a:buClr>
                <a:schemeClr val="dk1"/>
              </a:buClr>
              <a:buSzPts val="12000"/>
              <a:buFont typeface="Arial"/>
              <a:buNone/>
              <a:defRPr sz="12000">
                <a:solidFill>
                  <a:schemeClr val="dk1"/>
                </a:solidFill>
              </a:defRPr>
            </a:lvl8pPr>
            <a:lvl9pPr lvl="8" algn="ctr">
              <a:spcBef>
                <a:spcPts val="0"/>
              </a:spcBef>
              <a:spcAft>
                <a:spcPts val="0"/>
              </a:spcAft>
              <a:buClr>
                <a:schemeClr val="dk1"/>
              </a:buClr>
              <a:buSzPts val="12000"/>
              <a:buFont typeface="Arial"/>
              <a:buNone/>
              <a:defRPr sz="12000">
                <a:solidFill>
                  <a:schemeClr val="dk1"/>
                </a:solidFill>
              </a:defRPr>
            </a:lvl9pPr>
          </a:lstStyle>
          <a:p/>
        </p:txBody>
      </p:sp>
      <p:sp>
        <p:nvSpPr>
          <p:cNvPr id="45" name="Google Shape;45;p1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419100" lvl="0" marL="457200" marR="0" rtl="0" algn="ctr">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ctr">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ctr">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ctr">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ctr">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AFAF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680018"/>
              </a:buClr>
              <a:buSzPts val="3600"/>
              <a:buFont typeface="Roboto Medium"/>
              <a:buNone/>
              <a:defRPr b="0" i="0" sz="3600" u="none" cap="none" strike="noStrike">
                <a:solidFill>
                  <a:srgbClr val="680018"/>
                </a:solidFill>
                <a:latin typeface="Roboto Medium"/>
                <a:ea typeface="Roboto Medium"/>
                <a:cs typeface="Roboto Medium"/>
                <a:sym typeface="Roboto Medium"/>
              </a:defRPr>
            </a:lvl1pPr>
            <a:lvl2pPr lvl="1" algn="ctr">
              <a:spcBef>
                <a:spcPts val="0"/>
              </a:spcBef>
              <a:spcAft>
                <a:spcPts val="0"/>
              </a:spcAft>
              <a:buClr>
                <a:schemeClr val="dk1"/>
              </a:buClr>
              <a:buSzPts val="2800"/>
              <a:buFont typeface="Arial"/>
              <a:buNone/>
              <a:defRPr sz="2800">
                <a:solidFill>
                  <a:schemeClr val="dk1"/>
                </a:solidFill>
              </a:defRPr>
            </a:lvl2pPr>
            <a:lvl3pPr lvl="2" algn="ctr">
              <a:spcBef>
                <a:spcPts val="0"/>
              </a:spcBef>
              <a:spcAft>
                <a:spcPts val="0"/>
              </a:spcAft>
              <a:buClr>
                <a:schemeClr val="dk1"/>
              </a:buClr>
              <a:buSzPts val="2800"/>
              <a:buFont typeface="Arial"/>
              <a:buNone/>
              <a:defRPr sz="2800">
                <a:solidFill>
                  <a:schemeClr val="dk1"/>
                </a:solidFill>
              </a:defRPr>
            </a:lvl3pPr>
            <a:lvl4pPr lvl="3" algn="ctr">
              <a:spcBef>
                <a:spcPts val="0"/>
              </a:spcBef>
              <a:spcAft>
                <a:spcPts val="0"/>
              </a:spcAft>
              <a:buClr>
                <a:schemeClr val="dk1"/>
              </a:buClr>
              <a:buSzPts val="2800"/>
              <a:buFont typeface="Arial"/>
              <a:buNone/>
              <a:defRPr sz="2800">
                <a:solidFill>
                  <a:schemeClr val="dk1"/>
                </a:solidFill>
              </a:defRPr>
            </a:lvl4pPr>
            <a:lvl5pPr lvl="4" algn="ctr">
              <a:spcBef>
                <a:spcPts val="0"/>
              </a:spcBef>
              <a:spcAft>
                <a:spcPts val="0"/>
              </a:spcAft>
              <a:buClr>
                <a:schemeClr val="dk1"/>
              </a:buClr>
              <a:buSzPts val="2800"/>
              <a:buFont typeface="Arial"/>
              <a:buNone/>
              <a:defRPr sz="2800">
                <a:solidFill>
                  <a:schemeClr val="dk1"/>
                </a:solidFill>
              </a:defRPr>
            </a:lvl5pPr>
            <a:lvl6pPr lvl="5" algn="ctr">
              <a:spcBef>
                <a:spcPts val="0"/>
              </a:spcBef>
              <a:spcAft>
                <a:spcPts val="0"/>
              </a:spcAft>
              <a:buClr>
                <a:schemeClr val="dk1"/>
              </a:buClr>
              <a:buSzPts val="2800"/>
              <a:buFont typeface="Arial"/>
              <a:buNone/>
              <a:defRPr sz="2800">
                <a:solidFill>
                  <a:schemeClr val="dk1"/>
                </a:solidFill>
              </a:defRPr>
            </a:lvl6pPr>
            <a:lvl7pPr lvl="6" algn="ctr">
              <a:spcBef>
                <a:spcPts val="0"/>
              </a:spcBef>
              <a:spcAft>
                <a:spcPts val="0"/>
              </a:spcAft>
              <a:buClr>
                <a:schemeClr val="dk1"/>
              </a:buClr>
              <a:buSzPts val="2800"/>
              <a:buFont typeface="Arial"/>
              <a:buNone/>
              <a:defRPr sz="2800">
                <a:solidFill>
                  <a:schemeClr val="dk1"/>
                </a:solidFill>
              </a:defRPr>
            </a:lvl7pPr>
            <a:lvl8pPr lvl="7" algn="ctr">
              <a:spcBef>
                <a:spcPts val="0"/>
              </a:spcBef>
              <a:spcAft>
                <a:spcPts val="0"/>
              </a:spcAft>
              <a:buClr>
                <a:schemeClr val="dk1"/>
              </a:buClr>
              <a:buSzPts val="2800"/>
              <a:buFont typeface="Arial"/>
              <a:buNone/>
              <a:defRPr sz="2800">
                <a:solidFill>
                  <a:schemeClr val="dk1"/>
                </a:solidFill>
              </a:defRPr>
            </a:lvl8pPr>
            <a:lvl9pPr lvl="8" algn="ctr">
              <a:spcBef>
                <a:spcPts val="0"/>
              </a:spcBef>
              <a:spcAft>
                <a:spcPts val="0"/>
              </a:spcAft>
              <a:buClr>
                <a:schemeClr val="dk1"/>
              </a:buClr>
              <a:buSzPts val="2800"/>
              <a:buFont typeface="Arial"/>
              <a:buNone/>
              <a:defRPr sz="2800">
                <a:solidFill>
                  <a:schemeClr val="dk1"/>
                </a:solidFill>
              </a:defRPr>
            </a:lvl9pPr>
          </a:lstStyle>
          <a:p/>
        </p:txBody>
      </p:sp>
      <p:sp>
        <p:nvSpPr>
          <p:cNvPr id="7" name="Google Shape;7;p1"/>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15000"/>
              </a:lnSpc>
              <a:spcBef>
                <a:spcPts val="1000"/>
              </a:spcBef>
              <a:spcAft>
                <a:spcPts val="0"/>
              </a:spcAft>
              <a:buClr>
                <a:schemeClr val="dk2"/>
              </a:buClr>
              <a:buSzPts val="3000"/>
              <a:buFont typeface="Open Sans"/>
              <a:buChar char="●"/>
              <a:defRPr b="0" i="0" sz="3000" u="none" cap="none" strike="noStrike">
                <a:solidFill>
                  <a:schemeClr val="dk2"/>
                </a:solidFill>
                <a:latin typeface="Open Sans"/>
                <a:ea typeface="Open Sans"/>
                <a:cs typeface="Open Sans"/>
                <a:sym typeface="Open Sans"/>
              </a:defRPr>
            </a:lvl1pPr>
            <a:lvl2pPr indent="-381000" lvl="1" marL="914400" marR="0" rtl="0" algn="l">
              <a:lnSpc>
                <a:spcPct val="115000"/>
              </a:lnSpc>
              <a:spcBef>
                <a:spcPts val="1600"/>
              </a:spcBef>
              <a:spcAft>
                <a:spcPts val="0"/>
              </a:spcAft>
              <a:buClr>
                <a:schemeClr val="dk2"/>
              </a:buClr>
              <a:buSzPts val="2400"/>
              <a:buFont typeface="Open Sans"/>
              <a:buChar char="○"/>
              <a:defRPr b="0" i="0" sz="2400" u="none" cap="none" strike="noStrike">
                <a:solidFill>
                  <a:schemeClr val="dk2"/>
                </a:solidFill>
                <a:latin typeface="Open Sans"/>
                <a:ea typeface="Open Sans"/>
                <a:cs typeface="Open Sans"/>
                <a:sym typeface="Open Sans"/>
              </a:defRPr>
            </a:lvl2pPr>
            <a:lvl3pPr indent="-342900" lvl="2" marL="1371600" marR="0" rtl="0" algn="l">
              <a:lnSpc>
                <a:spcPct val="115000"/>
              </a:lnSpc>
              <a:spcBef>
                <a:spcPts val="160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24.png"/><Relationship Id="rId6"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5200"/>
              <a:buFont typeface="Roboto"/>
              <a:buNone/>
            </a:pPr>
            <a:r>
              <a:rPr b="1" i="0" lang="en" sz="5200" u="none" cap="none" strike="noStrike">
                <a:solidFill>
                  <a:srgbClr val="680018"/>
                </a:solidFill>
                <a:latin typeface="Roboto"/>
                <a:ea typeface="Roboto"/>
                <a:cs typeface="Roboto"/>
                <a:sym typeface="Roboto"/>
              </a:rPr>
              <a:t>ChIP-seq analysis</a:t>
            </a:r>
            <a:endParaRPr b="1" i="0" sz="5200" u="none" cap="none" strike="noStrike">
              <a:solidFill>
                <a:srgbClr val="680018"/>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Integration of protein and histone ChIP-seq</a:t>
            </a:r>
            <a:endParaRPr b="0" i="0" sz="3600" u="none" cap="none" strike="noStrike">
              <a:solidFill>
                <a:srgbClr val="680018"/>
              </a:solidFill>
              <a:latin typeface="Roboto Medium"/>
              <a:ea typeface="Roboto Medium"/>
              <a:cs typeface="Roboto Medium"/>
              <a:sym typeface="Roboto Medium"/>
            </a:endParaRPr>
          </a:p>
        </p:txBody>
      </p:sp>
      <p:pic>
        <p:nvPicPr>
          <p:cNvPr id="118" name="Google Shape;118;p21"/>
          <p:cNvPicPr preferRelativeResize="0"/>
          <p:nvPr/>
        </p:nvPicPr>
        <p:blipFill rotWithShape="1">
          <a:blip r:embed="rId3">
            <a:alphaModFix/>
          </a:blip>
          <a:srcRect b="0" l="0" r="0" t="0"/>
          <a:stretch/>
        </p:blipFill>
        <p:spPr>
          <a:xfrm>
            <a:off x="300036" y="1050925"/>
            <a:ext cx="4538663" cy="1837572"/>
          </a:xfrm>
          <a:prstGeom prst="rect">
            <a:avLst/>
          </a:prstGeom>
          <a:noFill/>
          <a:ln>
            <a:noFill/>
          </a:ln>
        </p:spPr>
      </p:pic>
      <p:pic>
        <p:nvPicPr>
          <p:cNvPr id="119" name="Google Shape;119;p21"/>
          <p:cNvPicPr preferRelativeResize="0"/>
          <p:nvPr/>
        </p:nvPicPr>
        <p:blipFill rotWithShape="1">
          <a:blip r:embed="rId4">
            <a:alphaModFix/>
          </a:blip>
          <a:srcRect b="0" l="0" r="0" t="0"/>
          <a:stretch/>
        </p:blipFill>
        <p:spPr>
          <a:xfrm>
            <a:off x="6477249" y="3407697"/>
            <a:ext cx="1472700" cy="502211"/>
          </a:xfrm>
          <a:prstGeom prst="rect">
            <a:avLst/>
          </a:prstGeom>
          <a:noFill/>
          <a:ln>
            <a:noFill/>
          </a:ln>
        </p:spPr>
      </p:pic>
      <p:pic>
        <p:nvPicPr>
          <p:cNvPr id="120" name="Google Shape;120;p21"/>
          <p:cNvPicPr preferRelativeResize="0"/>
          <p:nvPr/>
        </p:nvPicPr>
        <p:blipFill rotWithShape="1">
          <a:blip r:embed="rId5">
            <a:alphaModFix/>
          </a:blip>
          <a:srcRect b="0" l="0" r="0" t="0"/>
          <a:stretch/>
        </p:blipFill>
        <p:spPr>
          <a:xfrm>
            <a:off x="6477249" y="3953700"/>
            <a:ext cx="1395810" cy="368841"/>
          </a:xfrm>
          <a:prstGeom prst="rect">
            <a:avLst/>
          </a:prstGeom>
          <a:noFill/>
          <a:ln>
            <a:noFill/>
          </a:ln>
        </p:spPr>
      </p:pic>
      <p:sp>
        <p:nvSpPr>
          <p:cNvPr id="121" name="Google Shape;121;p21"/>
          <p:cNvSpPr txBox="1"/>
          <p:nvPr>
            <p:ph idx="1" type="body"/>
          </p:nvPr>
        </p:nvSpPr>
        <p:spPr>
          <a:xfrm>
            <a:off x="5385843" y="605400"/>
            <a:ext cx="3655513" cy="3457108"/>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ChIP-seq assays only 1 thing at a time</a:t>
            </a:r>
            <a:endParaRPr/>
          </a:p>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Integration of several </a:t>
            </a:r>
            <a:r>
              <a:rPr b="1" i="0" lang="en" sz="2400" u="none" cap="none" strike="noStrike">
                <a:solidFill>
                  <a:schemeClr val="dk2"/>
                </a:solidFill>
                <a:latin typeface="Open Sans"/>
                <a:ea typeface="Open Sans"/>
                <a:cs typeface="Open Sans"/>
                <a:sym typeface="Open Sans"/>
              </a:rPr>
              <a:t>proteins</a:t>
            </a:r>
            <a:r>
              <a:rPr b="0" i="0" lang="en" sz="2400" u="none" cap="none" strike="noStrike">
                <a:solidFill>
                  <a:schemeClr val="dk2"/>
                </a:solidFill>
                <a:latin typeface="Open Sans"/>
                <a:ea typeface="Open Sans"/>
                <a:cs typeface="Open Sans"/>
                <a:sym typeface="Open Sans"/>
              </a:rPr>
              <a:t> and </a:t>
            </a:r>
            <a:r>
              <a:rPr b="1" i="0" lang="en" sz="2400" u="none" cap="none" strike="noStrike">
                <a:solidFill>
                  <a:schemeClr val="dk2"/>
                </a:solidFill>
                <a:latin typeface="Open Sans"/>
                <a:ea typeface="Open Sans"/>
                <a:cs typeface="Open Sans"/>
                <a:sym typeface="Open Sans"/>
              </a:rPr>
              <a:t>histone</a:t>
            </a:r>
            <a:r>
              <a:rPr b="0" i="0" lang="en" sz="2400" u="none" cap="none" strike="noStrike">
                <a:solidFill>
                  <a:schemeClr val="dk2"/>
                </a:solidFill>
                <a:latin typeface="Open Sans"/>
                <a:ea typeface="Open Sans"/>
                <a:cs typeface="Open Sans"/>
                <a:sym typeface="Open Sans"/>
              </a:rPr>
              <a:t> </a:t>
            </a:r>
            <a:r>
              <a:rPr b="1" i="0" lang="en" sz="2400" u="none" cap="none" strike="noStrike">
                <a:solidFill>
                  <a:schemeClr val="dk2"/>
                </a:solidFill>
                <a:latin typeface="Open Sans"/>
                <a:ea typeface="Open Sans"/>
                <a:cs typeface="Open Sans"/>
                <a:sym typeface="Open Sans"/>
              </a:rPr>
              <a:t>modifications</a:t>
            </a:r>
            <a:r>
              <a:rPr b="0" i="0" lang="en" sz="2400" u="none" cap="none" strike="noStrike">
                <a:solidFill>
                  <a:schemeClr val="dk2"/>
                </a:solidFill>
                <a:latin typeface="Open Sans"/>
                <a:ea typeface="Open Sans"/>
                <a:cs typeface="Open Sans"/>
                <a:sym typeface="Open Sans"/>
              </a:rPr>
              <a:t> provides more insight</a:t>
            </a:r>
            <a:endParaRPr/>
          </a:p>
        </p:txBody>
      </p:sp>
      <p:pic>
        <p:nvPicPr>
          <p:cNvPr id="122" name="Google Shape;122;p21"/>
          <p:cNvPicPr preferRelativeResize="0"/>
          <p:nvPr/>
        </p:nvPicPr>
        <p:blipFill rotWithShape="1">
          <a:blip r:embed="rId6">
            <a:alphaModFix/>
          </a:blip>
          <a:srcRect b="0" l="0" r="0" t="0"/>
          <a:stretch/>
        </p:blipFill>
        <p:spPr>
          <a:xfrm>
            <a:off x="6566149" y="4313627"/>
            <a:ext cx="1294210" cy="354281"/>
          </a:xfrm>
          <a:prstGeom prst="rect">
            <a:avLst/>
          </a:prstGeom>
          <a:noFill/>
          <a:ln>
            <a:noFill/>
          </a:ln>
        </p:spPr>
      </p:pic>
      <p:pic>
        <p:nvPicPr>
          <p:cNvPr id="123" name="Google Shape;123;p21"/>
          <p:cNvPicPr preferRelativeResize="0"/>
          <p:nvPr/>
        </p:nvPicPr>
        <p:blipFill>
          <a:blip r:embed="rId7">
            <a:alphaModFix/>
          </a:blip>
          <a:stretch>
            <a:fillRect/>
          </a:stretch>
        </p:blipFill>
        <p:spPr>
          <a:xfrm>
            <a:off x="297650" y="3020022"/>
            <a:ext cx="4543425" cy="172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Research Questions</a:t>
            </a:r>
            <a:endParaRPr b="0" i="0" sz="3600" u="none" cap="none" strike="noStrike">
              <a:solidFill>
                <a:srgbClr val="680018"/>
              </a:solidFill>
              <a:latin typeface="Roboto Medium"/>
              <a:ea typeface="Roboto Medium"/>
              <a:cs typeface="Roboto Medium"/>
              <a:sym typeface="Roboto Medium"/>
            </a:endParaRPr>
          </a:p>
        </p:txBody>
      </p:sp>
      <p:sp>
        <p:nvSpPr>
          <p:cNvPr id="129" name="Google Shape;129;p22"/>
          <p:cNvSpPr txBox="1"/>
          <p:nvPr>
            <p:ph idx="1" type="body"/>
          </p:nvPr>
        </p:nvSpPr>
        <p:spPr>
          <a:xfrm>
            <a:off x="311700" y="1870096"/>
            <a:ext cx="8520600" cy="28338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1000"/>
              </a:spcBef>
              <a:spcAft>
                <a:spcPts val="0"/>
              </a:spcAft>
              <a:buClr>
                <a:schemeClr val="dk2"/>
              </a:buClr>
              <a:buSzPts val="2400"/>
              <a:buFont typeface="Open Sans"/>
              <a:buChar char="●"/>
            </a:pPr>
            <a:r>
              <a:rPr b="0" i="0" lang="en" sz="2000" u="none" cap="none" strike="noStrike">
                <a:solidFill>
                  <a:schemeClr val="dk2"/>
                </a:solidFill>
                <a:latin typeface="Open Sans"/>
                <a:ea typeface="Open Sans"/>
                <a:cs typeface="Open Sans"/>
                <a:sym typeface="Open Sans"/>
              </a:rPr>
              <a:t>DNA motif discovery – Which </a:t>
            </a:r>
            <a:r>
              <a:rPr b="1" i="0" lang="en" sz="2000" u="none" cap="none" strike="noStrike">
                <a:solidFill>
                  <a:schemeClr val="dk2"/>
                </a:solidFill>
                <a:latin typeface="Open Sans"/>
                <a:ea typeface="Open Sans"/>
                <a:cs typeface="Open Sans"/>
                <a:sym typeface="Open Sans"/>
              </a:rPr>
              <a:t>DNA sequences </a:t>
            </a:r>
            <a:r>
              <a:rPr b="0" i="0" lang="en" sz="2000" u="none" cap="none" strike="noStrike">
                <a:solidFill>
                  <a:schemeClr val="dk2"/>
                </a:solidFill>
                <a:latin typeface="Open Sans"/>
                <a:ea typeface="Open Sans"/>
                <a:cs typeface="Open Sans"/>
                <a:sym typeface="Open Sans"/>
              </a:rPr>
              <a:t>does my </a:t>
            </a:r>
            <a:r>
              <a:rPr b="1" i="0" lang="en" sz="2000" u="none" cap="none" strike="noStrike">
                <a:solidFill>
                  <a:schemeClr val="dk2"/>
                </a:solidFill>
                <a:latin typeface="Open Sans"/>
                <a:ea typeface="Open Sans"/>
                <a:cs typeface="Open Sans"/>
                <a:sym typeface="Open Sans"/>
              </a:rPr>
              <a:t>protein</a:t>
            </a:r>
            <a:r>
              <a:rPr b="0" i="0" lang="en" sz="2000" u="none" cap="none" strike="noStrike">
                <a:solidFill>
                  <a:schemeClr val="dk2"/>
                </a:solidFill>
                <a:latin typeface="Open Sans"/>
                <a:ea typeface="Open Sans"/>
                <a:cs typeface="Open Sans"/>
                <a:sym typeface="Open Sans"/>
              </a:rPr>
              <a:t> like to bind to OR which binding </a:t>
            </a:r>
            <a:r>
              <a:rPr lang="en" sz="2000"/>
              <a:t>sequences</a:t>
            </a:r>
            <a:r>
              <a:rPr b="0" i="0" lang="en" sz="2000" u="none" cap="none" strike="noStrike">
                <a:solidFill>
                  <a:schemeClr val="dk2"/>
                </a:solidFill>
                <a:latin typeface="Open Sans"/>
                <a:ea typeface="Open Sans"/>
                <a:cs typeface="Open Sans"/>
                <a:sym typeface="Open Sans"/>
              </a:rPr>
              <a:t> correlate with a </a:t>
            </a:r>
            <a:r>
              <a:rPr b="1" i="0" lang="en" sz="2000" u="none" cap="none" strike="noStrike">
                <a:solidFill>
                  <a:schemeClr val="dk2"/>
                </a:solidFill>
                <a:latin typeface="Open Sans"/>
                <a:ea typeface="Open Sans"/>
                <a:cs typeface="Open Sans"/>
                <a:sym typeface="Open Sans"/>
              </a:rPr>
              <a:t>histone modification</a:t>
            </a:r>
            <a:r>
              <a:rPr b="0" i="0" lang="en" sz="2000" u="none" cap="none" strike="noStrike">
                <a:solidFill>
                  <a:schemeClr val="dk2"/>
                </a:solidFill>
                <a:latin typeface="Open Sans"/>
                <a:ea typeface="Open Sans"/>
                <a:cs typeface="Open Sans"/>
                <a:sym typeface="Open Sans"/>
              </a:rPr>
              <a:t>?</a:t>
            </a:r>
            <a:endParaRPr/>
          </a:p>
          <a:p>
            <a:pPr indent="-381000" lvl="0" marL="457200" marR="0" rtl="0" algn="l">
              <a:lnSpc>
                <a:spcPct val="115000"/>
              </a:lnSpc>
              <a:spcBef>
                <a:spcPts val="1000"/>
              </a:spcBef>
              <a:spcAft>
                <a:spcPts val="0"/>
              </a:spcAft>
              <a:buClr>
                <a:schemeClr val="dk2"/>
              </a:buClr>
              <a:buSzPts val="2400"/>
              <a:buFont typeface="Open Sans"/>
              <a:buChar char="●"/>
            </a:pPr>
            <a:r>
              <a:rPr b="0" i="0" lang="en" sz="2000" u="none" cap="none" strike="noStrike">
                <a:solidFill>
                  <a:schemeClr val="dk2"/>
                </a:solidFill>
                <a:latin typeface="Open Sans"/>
                <a:ea typeface="Open Sans"/>
                <a:cs typeface="Open Sans"/>
                <a:sym typeface="Open Sans"/>
              </a:rPr>
              <a:t>Conserved/differential </a:t>
            </a:r>
            <a:r>
              <a:rPr b="1" i="0" lang="en" sz="2000" u="none" cap="none" strike="noStrike">
                <a:solidFill>
                  <a:schemeClr val="dk2"/>
                </a:solidFill>
                <a:latin typeface="Open Sans"/>
                <a:ea typeface="Open Sans"/>
                <a:cs typeface="Open Sans"/>
                <a:sym typeface="Open Sans"/>
              </a:rPr>
              <a:t>protein binding </a:t>
            </a:r>
            <a:r>
              <a:rPr b="0" i="0" lang="en" sz="2000" u="none" cap="none" strike="noStrike">
                <a:solidFill>
                  <a:schemeClr val="dk2"/>
                </a:solidFill>
                <a:latin typeface="Open Sans"/>
                <a:ea typeface="Open Sans"/>
                <a:cs typeface="Open Sans"/>
                <a:sym typeface="Open Sans"/>
              </a:rPr>
              <a:t>OR </a:t>
            </a:r>
            <a:r>
              <a:rPr b="1" i="0" lang="en" sz="2000" u="none" cap="none" strike="noStrike">
                <a:solidFill>
                  <a:schemeClr val="dk2"/>
                </a:solidFill>
                <a:latin typeface="Open Sans"/>
                <a:ea typeface="Open Sans"/>
                <a:cs typeface="Open Sans"/>
                <a:sym typeface="Open Sans"/>
              </a:rPr>
              <a:t>histone modification </a:t>
            </a:r>
            <a:r>
              <a:rPr b="0" i="0" lang="en" sz="2000" u="none" cap="none" strike="noStrike">
                <a:solidFill>
                  <a:schemeClr val="dk2"/>
                </a:solidFill>
                <a:latin typeface="Open Sans"/>
                <a:ea typeface="Open Sans"/>
                <a:cs typeface="Open Sans"/>
                <a:sym typeface="Open Sans"/>
              </a:rPr>
              <a:t>across conditions (time points, cell types, species, treatments)</a:t>
            </a:r>
            <a:endParaRPr/>
          </a:p>
          <a:p>
            <a:pPr indent="-381000" lvl="0" marL="457200" marR="0" rtl="0" algn="l">
              <a:lnSpc>
                <a:spcPct val="115000"/>
              </a:lnSpc>
              <a:spcBef>
                <a:spcPts val="1000"/>
              </a:spcBef>
              <a:spcAft>
                <a:spcPts val="0"/>
              </a:spcAft>
              <a:buClr>
                <a:schemeClr val="dk2"/>
              </a:buClr>
              <a:buSzPts val="2400"/>
              <a:buFont typeface="Open Sans"/>
              <a:buChar char="●"/>
            </a:pPr>
            <a:r>
              <a:rPr b="0" i="0" lang="en" sz="2000" u="none" cap="none" strike="noStrike">
                <a:solidFill>
                  <a:schemeClr val="dk2"/>
                </a:solidFill>
                <a:latin typeface="Open Sans"/>
                <a:ea typeface="Open Sans"/>
                <a:cs typeface="Open Sans"/>
                <a:sym typeface="Open Sans"/>
              </a:rPr>
              <a:t>Genes (and gene sets) under regulation by a given </a:t>
            </a:r>
            <a:r>
              <a:rPr b="1" i="0" lang="en" sz="2000" u="none" cap="none" strike="noStrike">
                <a:solidFill>
                  <a:schemeClr val="dk2"/>
                </a:solidFill>
                <a:latin typeface="Open Sans"/>
                <a:ea typeface="Open Sans"/>
                <a:cs typeface="Open Sans"/>
                <a:sym typeface="Open Sans"/>
              </a:rPr>
              <a:t>protein</a:t>
            </a:r>
            <a:r>
              <a:rPr b="0" i="0" lang="en" sz="2000" u="none" cap="none" strike="noStrike">
                <a:solidFill>
                  <a:schemeClr val="dk2"/>
                </a:solidFill>
                <a:latin typeface="Open Sans"/>
                <a:ea typeface="Open Sans"/>
                <a:cs typeface="Open Sans"/>
                <a:sym typeface="Open Sans"/>
              </a:rPr>
              <a:t> or </a:t>
            </a:r>
            <a:r>
              <a:rPr b="1" i="0" lang="en" sz="2000" u="none" cap="none" strike="noStrike">
                <a:solidFill>
                  <a:schemeClr val="dk2"/>
                </a:solidFill>
                <a:latin typeface="Open Sans"/>
                <a:ea typeface="Open Sans"/>
                <a:cs typeface="Open Sans"/>
                <a:sym typeface="Open Sans"/>
              </a:rPr>
              <a:t>histone modification</a:t>
            </a:r>
            <a:endParaRPr b="1" i="0" sz="2000" u="none" cap="none" strike="noStrike">
              <a:solidFill>
                <a:schemeClr val="dk2"/>
              </a:solidFill>
              <a:latin typeface="Open Sans"/>
              <a:ea typeface="Open Sans"/>
              <a:cs typeface="Open Sans"/>
              <a:sym typeface="Open Sans"/>
            </a:endParaRPr>
          </a:p>
        </p:txBody>
      </p:sp>
      <p:pic>
        <p:nvPicPr>
          <p:cNvPr id="130" name="Google Shape;130;p22"/>
          <p:cNvPicPr preferRelativeResize="0"/>
          <p:nvPr/>
        </p:nvPicPr>
        <p:blipFill rotWithShape="1">
          <a:blip r:embed="rId3">
            <a:alphaModFix/>
          </a:blip>
          <a:srcRect b="0" l="0" r="0" t="0"/>
          <a:stretch/>
        </p:blipFill>
        <p:spPr>
          <a:xfrm>
            <a:off x="2430572" y="805368"/>
            <a:ext cx="1672101" cy="1247355"/>
          </a:xfrm>
          <a:prstGeom prst="rect">
            <a:avLst/>
          </a:prstGeom>
          <a:noFill/>
          <a:ln>
            <a:noFill/>
          </a:ln>
        </p:spPr>
      </p:pic>
      <p:pic>
        <p:nvPicPr>
          <p:cNvPr id="131" name="Google Shape;131;p22"/>
          <p:cNvPicPr preferRelativeResize="0"/>
          <p:nvPr/>
        </p:nvPicPr>
        <p:blipFill rotWithShape="1">
          <a:blip r:embed="rId4">
            <a:alphaModFix/>
          </a:blip>
          <a:srcRect b="0" l="0" r="0" t="0"/>
          <a:stretch/>
        </p:blipFill>
        <p:spPr>
          <a:xfrm>
            <a:off x="4762500" y="805368"/>
            <a:ext cx="1663140" cy="1247355"/>
          </a:xfrm>
          <a:prstGeom prst="rect">
            <a:avLst/>
          </a:prstGeom>
          <a:noFill/>
          <a:ln>
            <a:noFill/>
          </a:ln>
        </p:spPr>
      </p:pic>
      <p:sp>
        <p:nvSpPr>
          <p:cNvPr id="132" name="Google Shape;132;p22"/>
          <p:cNvSpPr txBox="1"/>
          <p:nvPr/>
        </p:nvSpPr>
        <p:spPr>
          <a:xfrm>
            <a:off x="1180172" y="1035252"/>
            <a:ext cx="1156628" cy="674101"/>
          </a:xfrm>
          <a:prstGeom prst="rect">
            <a:avLst/>
          </a:prstGeom>
          <a:noFill/>
          <a:ln>
            <a:noFill/>
          </a:ln>
        </p:spPr>
        <p:txBody>
          <a:bodyPr anchorCtr="0" anchor="t" bIns="91425" lIns="91425" spcFirstLastPara="1" rIns="91425" wrap="square" tIns="91425">
            <a:noAutofit/>
          </a:bodyPr>
          <a:lstStyle/>
          <a:p>
            <a:pPr indent="0" lvl="0" marL="76200" marR="0" rtl="0" algn="l">
              <a:lnSpc>
                <a:spcPct val="115000"/>
              </a:lnSpc>
              <a:spcBef>
                <a:spcPts val="1000"/>
              </a:spcBef>
              <a:spcAft>
                <a:spcPts val="0"/>
              </a:spcAft>
              <a:buClr>
                <a:schemeClr val="dk2"/>
              </a:buClr>
              <a:buSzPts val="2400"/>
              <a:buFont typeface="Open Sans"/>
              <a:buNone/>
            </a:pPr>
            <a:r>
              <a:rPr b="1" i="0" lang="en" sz="1800" u="none" cap="none" strike="noStrike">
                <a:solidFill>
                  <a:schemeClr val="dk2"/>
                </a:solidFill>
                <a:latin typeface="Open Sans"/>
                <a:ea typeface="Open Sans"/>
                <a:cs typeface="Open Sans"/>
                <a:sym typeface="Open Sans"/>
              </a:rPr>
              <a:t>Protein</a:t>
            </a:r>
            <a:endParaRPr b="1" i="0" sz="1800" u="none" cap="none" strike="noStrike">
              <a:solidFill>
                <a:schemeClr val="dk2"/>
              </a:solidFill>
              <a:latin typeface="Open Sans"/>
              <a:ea typeface="Open Sans"/>
              <a:cs typeface="Open Sans"/>
              <a:sym typeface="Open Sans"/>
            </a:endParaRPr>
          </a:p>
        </p:txBody>
      </p:sp>
      <p:sp>
        <p:nvSpPr>
          <p:cNvPr id="133" name="Google Shape;133;p22"/>
          <p:cNvSpPr txBox="1"/>
          <p:nvPr/>
        </p:nvSpPr>
        <p:spPr>
          <a:xfrm>
            <a:off x="6663988" y="1035252"/>
            <a:ext cx="1243700" cy="960728"/>
          </a:xfrm>
          <a:prstGeom prst="rect">
            <a:avLst/>
          </a:prstGeom>
          <a:noFill/>
          <a:ln>
            <a:noFill/>
          </a:ln>
        </p:spPr>
        <p:txBody>
          <a:bodyPr anchorCtr="0" anchor="t" bIns="91425" lIns="91425" spcFirstLastPara="1" rIns="91425" wrap="square" tIns="91425">
            <a:noAutofit/>
          </a:bodyPr>
          <a:lstStyle/>
          <a:p>
            <a:pPr indent="0" lvl="0" marL="76200" marR="0" rtl="0" algn="l">
              <a:lnSpc>
                <a:spcPct val="115000"/>
              </a:lnSpc>
              <a:spcBef>
                <a:spcPts val="1000"/>
              </a:spcBef>
              <a:spcAft>
                <a:spcPts val="0"/>
              </a:spcAft>
              <a:buClr>
                <a:schemeClr val="dk2"/>
              </a:buClr>
              <a:buSzPts val="2400"/>
              <a:buFont typeface="Open Sans"/>
              <a:buNone/>
            </a:pPr>
            <a:r>
              <a:rPr b="1" i="0" lang="en" sz="1800" u="none" cap="none" strike="noStrike">
                <a:solidFill>
                  <a:schemeClr val="dk2"/>
                </a:solidFill>
                <a:latin typeface="Open Sans"/>
                <a:ea typeface="Open Sans"/>
                <a:cs typeface="Open Sans"/>
                <a:sym typeface="Open Sans"/>
              </a:rPr>
              <a:t>Histone mods</a:t>
            </a:r>
            <a:endParaRPr b="1" i="0" sz="1800" u="none" cap="none" strike="noStrike">
              <a:solidFill>
                <a:schemeClr val="dk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ChIP-seq study example</a:t>
            </a:r>
            <a:endParaRPr b="0" i="0" sz="3600" u="none" cap="none" strike="noStrike">
              <a:solidFill>
                <a:srgbClr val="680018"/>
              </a:solidFill>
              <a:latin typeface="Roboto Medium"/>
              <a:ea typeface="Roboto Medium"/>
              <a:cs typeface="Roboto Medium"/>
              <a:sym typeface="Roboto Medium"/>
            </a:endParaRPr>
          </a:p>
        </p:txBody>
      </p:sp>
      <p:sp>
        <p:nvSpPr>
          <p:cNvPr id="139" name="Google Shape;139;p23"/>
          <p:cNvSpPr txBox="1"/>
          <p:nvPr>
            <p:ph idx="1" type="body"/>
          </p:nvPr>
        </p:nvSpPr>
        <p:spPr>
          <a:xfrm>
            <a:off x="4978400" y="626626"/>
            <a:ext cx="4038600" cy="4141503"/>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Ostuni et al. (2013)</a:t>
            </a:r>
            <a:endParaRPr/>
          </a:p>
          <a:p>
            <a:pPr indent="-381000" lvl="0" marL="457200" marR="0" rtl="0" algn="l">
              <a:lnSpc>
                <a:spcPct val="115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Enhancer repertoire expanded during immune response</a:t>
            </a:r>
            <a:endParaRPr/>
          </a:p>
          <a:p>
            <a:pPr indent="-381000" lvl="0" marL="457200" marR="0" rtl="0" algn="l">
              <a:lnSpc>
                <a:spcPct val="115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Enhancers did not return to original state post-stimulus (epigenetic memory)</a:t>
            </a:r>
            <a:endParaRPr/>
          </a:p>
          <a:p>
            <a:pPr indent="-381000" lvl="0" marL="457200" marR="0" rtl="0" algn="l">
              <a:lnSpc>
                <a:spcPct val="115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Response upon restimulation was stronger and faster</a:t>
            </a:r>
            <a:endParaRPr/>
          </a:p>
        </p:txBody>
      </p:sp>
      <p:pic>
        <p:nvPicPr>
          <p:cNvPr id="140" name="Google Shape;140;p23"/>
          <p:cNvPicPr preferRelativeResize="0"/>
          <p:nvPr/>
        </p:nvPicPr>
        <p:blipFill rotWithShape="1">
          <a:blip r:embed="rId3">
            <a:alphaModFix/>
          </a:blip>
          <a:srcRect b="0" l="0" r="0" t="0"/>
          <a:stretch/>
        </p:blipFill>
        <p:spPr>
          <a:xfrm>
            <a:off x="627789" y="808626"/>
            <a:ext cx="4172811" cy="41415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790325" y="526388"/>
            <a:ext cx="7563300" cy="409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4800"/>
              <a:buFont typeface="Roboto Medium"/>
              <a:buNone/>
            </a:pPr>
            <a:r>
              <a:rPr b="0" i="0" lang="en" sz="4800" u="none" cap="none" strike="noStrike">
                <a:solidFill>
                  <a:srgbClr val="680018"/>
                </a:solidFill>
                <a:latin typeface="Roboto Medium"/>
                <a:ea typeface="Roboto Medium"/>
                <a:cs typeface="Roboto Medium"/>
                <a:sym typeface="Roboto Medium"/>
              </a:rPr>
              <a:t>ChIP-seq Analysis Methods</a:t>
            </a:r>
            <a:endParaRPr b="0" i="0" sz="4800" u="none" cap="none" strike="noStrike">
              <a:solidFill>
                <a:srgbClr val="680018"/>
              </a:solidFill>
              <a:latin typeface="Roboto Medium"/>
              <a:ea typeface="Roboto Medium"/>
              <a:cs typeface="Roboto Medium"/>
              <a:sym typeface="Robo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Preliminary Analysis Goal</a:t>
            </a:r>
            <a:endParaRPr b="0" i="0" sz="3600" u="none" cap="none" strike="noStrike">
              <a:solidFill>
                <a:srgbClr val="680018"/>
              </a:solidFill>
              <a:latin typeface="Roboto Medium"/>
              <a:ea typeface="Roboto Medium"/>
              <a:cs typeface="Roboto Medium"/>
              <a:sym typeface="Roboto Medium"/>
            </a:endParaRPr>
          </a:p>
        </p:txBody>
      </p:sp>
      <p:sp>
        <p:nvSpPr>
          <p:cNvPr id="151" name="Google Shape;151;p25"/>
          <p:cNvSpPr txBox="1"/>
          <p:nvPr>
            <p:ph idx="1" type="body"/>
          </p:nvPr>
        </p:nvSpPr>
        <p:spPr>
          <a:xfrm>
            <a:off x="6050943" y="781514"/>
            <a:ext cx="2813815" cy="3462998"/>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Define </a:t>
            </a:r>
            <a:r>
              <a:rPr b="1" i="0" lang="en" sz="2400" u="none" cap="none" strike="noStrike">
                <a:solidFill>
                  <a:schemeClr val="dk2"/>
                </a:solidFill>
                <a:latin typeface="Open Sans"/>
                <a:ea typeface="Open Sans"/>
                <a:cs typeface="Open Sans"/>
                <a:sym typeface="Open Sans"/>
              </a:rPr>
              <a:t>where</a:t>
            </a:r>
            <a:r>
              <a:rPr b="0" i="0" lang="en" sz="2400" u="none" cap="none" strike="noStrike">
                <a:solidFill>
                  <a:schemeClr val="dk2"/>
                </a:solidFill>
                <a:latin typeface="Open Sans"/>
                <a:ea typeface="Open Sans"/>
                <a:cs typeface="Open Sans"/>
                <a:sym typeface="Open Sans"/>
              </a:rPr>
              <a:t> your protein is binding or where histone modifications are occurring</a:t>
            </a:r>
            <a:endParaRPr/>
          </a:p>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Inferred on a reference genome based on </a:t>
            </a:r>
            <a:r>
              <a:rPr b="1" i="0" lang="en" sz="2400" u="none" cap="none" strike="noStrike">
                <a:solidFill>
                  <a:schemeClr val="dk2"/>
                </a:solidFill>
                <a:latin typeface="Open Sans"/>
                <a:ea typeface="Open Sans"/>
                <a:cs typeface="Open Sans"/>
                <a:sym typeface="Open Sans"/>
              </a:rPr>
              <a:t>short reads</a:t>
            </a:r>
            <a:endParaRPr/>
          </a:p>
        </p:txBody>
      </p:sp>
      <p:pic>
        <p:nvPicPr>
          <p:cNvPr id="152" name="Google Shape;152;p25"/>
          <p:cNvPicPr preferRelativeResize="0"/>
          <p:nvPr/>
        </p:nvPicPr>
        <p:blipFill rotWithShape="1">
          <a:blip r:embed="rId3">
            <a:alphaModFix/>
          </a:blip>
          <a:srcRect b="0" l="0" r="0" t="0"/>
          <a:stretch/>
        </p:blipFill>
        <p:spPr>
          <a:xfrm>
            <a:off x="214933" y="842424"/>
            <a:ext cx="5495530" cy="40635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cxnSp>
        <p:nvCxnSpPr>
          <p:cNvPr id="157" name="Google Shape;157;p26"/>
          <p:cNvCxnSpPr/>
          <p:nvPr/>
        </p:nvCxnSpPr>
        <p:spPr>
          <a:xfrm>
            <a:off x="1633331" y="1227354"/>
            <a:ext cx="2994300" cy="0"/>
          </a:xfrm>
          <a:prstGeom prst="straightConnector1">
            <a:avLst/>
          </a:prstGeom>
          <a:noFill/>
          <a:ln cap="flat" cmpd="sng" w="38100">
            <a:solidFill>
              <a:srgbClr val="FDA739"/>
            </a:solidFill>
            <a:prstDash val="solid"/>
            <a:round/>
            <a:headEnd len="sm" w="sm" type="none"/>
            <a:tailEnd len="med" w="med" type="none"/>
          </a:ln>
        </p:spPr>
      </p:cxnSp>
      <p:sp>
        <p:nvSpPr>
          <p:cNvPr id="158" name="Google Shape;158;p2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lang="en"/>
              <a:t>RNA-Seq vs ChIP-Seq: </a:t>
            </a:r>
            <a:r>
              <a:rPr b="0" i="0" lang="en" sz="3600" u="none" cap="none" strike="noStrike">
                <a:solidFill>
                  <a:srgbClr val="680018"/>
                </a:solidFill>
                <a:latin typeface="Roboto Medium"/>
                <a:ea typeface="Roboto Medium"/>
                <a:cs typeface="Roboto Medium"/>
                <a:sym typeface="Roboto Medium"/>
              </a:rPr>
              <a:t>A key difference</a:t>
            </a:r>
            <a:endParaRPr b="0" i="0" sz="3600" u="none" cap="none" strike="noStrike">
              <a:solidFill>
                <a:srgbClr val="680018"/>
              </a:solidFill>
              <a:latin typeface="Roboto Medium"/>
              <a:ea typeface="Roboto Medium"/>
              <a:cs typeface="Roboto Medium"/>
              <a:sym typeface="Roboto Medium"/>
            </a:endParaRPr>
          </a:p>
        </p:txBody>
      </p:sp>
      <p:sp>
        <p:nvSpPr>
          <p:cNvPr id="159" name="Google Shape;159;p26"/>
          <p:cNvSpPr txBox="1"/>
          <p:nvPr>
            <p:ph idx="1" type="body"/>
          </p:nvPr>
        </p:nvSpPr>
        <p:spPr>
          <a:xfrm>
            <a:off x="203091" y="822996"/>
            <a:ext cx="1574400" cy="77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RNA-seq</a:t>
            </a:r>
            <a:endParaRPr b="1" i="0" sz="2400" u="none" cap="none" strike="noStrike">
              <a:solidFill>
                <a:schemeClr val="dk2"/>
              </a:solidFill>
              <a:latin typeface="Open Sans"/>
              <a:ea typeface="Open Sans"/>
              <a:cs typeface="Open Sans"/>
              <a:sym typeface="Open Sans"/>
            </a:endParaRPr>
          </a:p>
        </p:txBody>
      </p:sp>
      <p:sp>
        <p:nvSpPr>
          <p:cNvPr id="160" name="Google Shape;160;p26"/>
          <p:cNvSpPr txBox="1"/>
          <p:nvPr/>
        </p:nvSpPr>
        <p:spPr>
          <a:xfrm>
            <a:off x="4810550" y="605400"/>
            <a:ext cx="4078200" cy="43302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RNA-seq can use same gene annotation for each experiment</a:t>
            </a:r>
            <a:endParaRPr/>
          </a:p>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Proteins can bind anywhere in the genome</a:t>
            </a:r>
            <a:endParaRPr/>
          </a:p>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ChIP-seq features are experiment-specific</a:t>
            </a:r>
            <a:endParaRPr/>
          </a:p>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Define features (called </a:t>
            </a:r>
            <a:r>
              <a:rPr b="1" i="0" lang="en" sz="2400" u="none" cap="none" strike="noStrike">
                <a:solidFill>
                  <a:schemeClr val="dk2"/>
                </a:solidFill>
                <a:latin typeface="Open Sans"/>
                <a:ea typeface="Open Sans"/>
                <a:cs typeface="Open Sans"/>
                <a:sym typeface="Open Sans"/>
              </a:rPr>
              <a:t>peaks</a:t>
            </a:r>
            <a:r>
              <a:rPr b="0" i="0" lang="en" sz="2400" u="none" cap="none" strike="noStrike">
                <a:solidFill>
                  <a:schemeClr val="dk2"/>
                </a:solidFill>
                <a:latin typeface="Open Sans"/>
                <a:ea typeface="Open Sans"/>
                <a:cs typeface="Open Sans"/>
                <a:sym typeface="Open Sans"/>
              </a:rPr>
              <a:t>)</a:t>
            </a:r>
            <a:r>
              <a:rPr b="1" i="0" lang="en" sz="2400" u="none" cap="none" strike="noStrike">
                <a:solidFill>
                  <a:schemeClr val="dk2"/>
                </a:solidFill>
                <a:latin typeface="Open Sans"/>
                <a:ea typeface="Open Sans"/>
                <a:cs typeface="Open Sans"/>
                <a:sym typeface="Open Sans"/>
              </a:rPr>
              <a:t> </a:t>
            </a:r>
            <a:r>
              <a:rPr b="0" i="0" lang="en" sz="2400" u="none" cap="none" strike="noStrike">
                <a:solidFill>
                  <a:schemeClr val="dk2"/>
                </a:solidFill>
                <a:latin typeface="Open Sans"/>
                <a:ea typeface="Open Sans"/>
                <a:cs typeface="Open Sans"/>
                <a:sym typeface="Open Sans"/>
              </a:rPr>
              <a:t>as part of the analysis pipeline</a:t>
            </a:r>
            <a:endParaRPr/>
          </a:p>
        </p:txBody>
      </p:sp>
      <p:sp>
        <p:nvSpPr>
          <p:cNvPr id="161" name="Google Shape;161;p26"/>
          <p:cNvSpPr txBox="1"/>
          <p:nvPr>
            <p:ph idx="1" type="body"/>
          </p:nvPr>
        </p:nvSpPr>
        <p:spPr>
          <a:xfrm>
            <a:off x="203091" y="2934933"/>
            <a:ext cx="1574400" cy="77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2400"/>
              <a:buFont typeface="Open Sans"/>
              <a:buNone/>
            </a:pPr>
            <a:r>
              <a:rPr b="1" lang="en" sz="2400"/>
              <a:t>ChIP-Seq</a:t>
            </a:r>
            <a:endParaRPr b="1" i="0" sz="2400" u="none" cap="none" strike="noStrike">
              <a:solidFill>
                <a:schemeClr val="dk2"/>
              </a:solidFill>
              <a:latin typeface="Open Sans"/>
              <a:ea typeface="Open Sans"/>
              <a:cs typeface="Open Sans"/>
              <a:sym typeface="Open Sans"/>
            </a:endParaRPr>
          </a:p>
        </p:txBody>
      </p:sp>
      <p:cxnSp>
        <p:nvCxnSpPr>
          <p:cNvPr id="162" name="Google Shape;162;p26"/>
          <p:cNvCxnSpPr/>
          <p:nvPr/>
        </p:nvCxnSpPr>
        <p:spPr>
          <a:xfrm>
            <a:off x="1633331" y="3928479"/>
            <a:ext cx="2994300" cy="0"/>
          </a:xfrm>
          <a:prstGeom prst="straightConnector1">
            <a:avLst/>
          </a:prstGeom>
          <a:noFill/>
          <a:ln cap="flat" cmpd="sng" w="38100">
            <a:solidFill>
              <a:srgbClr val="FDA739"/>
            </a:solidFill>
            <a:prstDash val="solid"/>
            <a:round/>
            <a:headEnd len="sm" w="sm" type="none"/>
            <a:tailEnd len="med" w="med" type="none"/>
          </a:ln>
        </p:spPr>
      </p:cxnSp>
      <p:sp>
        <p:nvSpPr>
          <p:cNvPr id="163" name="Google Shape;163;p26"/>
          <p:cNvSpPr/>
          <p:nvPr/>
        </p:nvSpPr>
        <p:spPr>
          <a:xfrm>
            <a:off x="1779900" y="3635900"/>
            <a:ext cx="338700" cy="283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p:nvPr/>
        </p:nvSpPr>
        <p:spPr>
          <a:xfrm>
            <a:off x="4019625" y="3635900"/>
            <a:ext cx="338700" cy="283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5" name="Google Shape;165;p26"/>
          <p:cNvCxnSpPr/>
          <p:nvPr/>
        </p:nvCxnSpPr>
        <p:spPr>
          <a:xfrm>
            <a:off x="1633331" y="4371329"/>
            <a:ext cx="2994300" cy="0"/>
          </a:xfrm>
          <a:prstGeom prst="straightConnector1">
            <a:avLst/>
          </a:prstGeom>
          <a:noFill/>
          <a:ln cap="flat" cmpd="sng" w="38100">
            <a:solidFill>
              <a:srgbClr val="FDA739"/>
            </a:solidFill>
            <a:prstDash val="solid"/>
            <a:round/>
            <a:headEnd len="sm" w="sm" type="none"/>
            <a:tailEnd len="med" w="med" type="none"/>
          </a:ln>
        </p:spPr>
      </p:cxnSp>
      <p:sp>
        <p:nvSpPr>
          <p:cNvPr id="166" name="Google Shape;166;p26"/>
          <p:cNvSpPr/>
          <p:nvPr/>
        </p:nvSpPr>
        <p:spPr>
          <a:xfrm>
            <a:off x="1861425" y="4087825"/>
            <a:ext cx="338700" cy="283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3077175" y="4087825"/>
            <a:ext cx="338700" cy="283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8" name="Google Shape;168;p26"/>
          <p:cNvCxnSpPr/>
          <p:nvPr/>
        </p:nvCxnSpPr>
        <p:spPr>
          <a:xfrm>
            <a:off x="1633331" y="4846679"/>
            <a:ext cx="2994300" cy="0"/>
          </a:xfrm>
          <a:prstGeom prst="straightConnector1">
            <a:avLst/>
          </a:prstGeom>
          <a:noFill/>
          <a:ln cap="flat" cmpd="sng" w="38100">
            <a:solidFill>
              <a:srgbClr val="FDA739"/>
            </a:solidFill>
            <a:prstDash val="solid"/>
            <a:round/>
            <a:headEnd len="sm" w="sm" type="none"/>
            <a:tailEnd len="med" w="med" type="none"/>
          </a:ln>
        </p:spPr>
      </p:cxnSp>
      <p:sp>
        <p:nvSpPr>
          <p:cNvPr id="169" name="Google Shape;169;p26"/>
          <p:cNvSpPr/>
          <p:nvPr/>
        </p:nvSpPr>
        <p:spPr>
          <a:xfrm>
            <a:off x="3607650" y="4563175"/>
            <a:ext cx="338700" cy="283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6"/>
          <p:cNvSpPr txBox="1"/>
          <p:nvPr/>
        </p:nvSpPr>
        <p:spPr>
          <a:xfrm>
            <a:off x="203105" y="3502110"/>
            <a:ext cx="1574400" cy="77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lang="en" sz="1800">
                <a:solidFill>
                  <a:schemeClr val="dk2"/>
                </a:solidFill>
                <a:latin typeface="Open Sans"/>
                <a:ea typeface="Open Sans"/>
                <a:cs typeface="Open Sans"/>
                <a:sym typeface="Open Sans"/>
              </a:rPr>
              <a:t>Sample 1</a:t>
            </a:r>
            <a:endParaRPr b="1" i="0" sz="1800" u="none" cap="none" strike="noStrike">
              <a:solidFill>
                <a:schemeClr val="dk2"/>
              </a:solidFill>
              <a:latin typeface="Open Sans"/>
              <a:ea typeface="Open Sans"/>
              <a:cs typeface="Open Sans"/>
              <a:sym typeface="Open Sans"/>
            </a:endParaRPr>
          </a:p>
        </p:txBody>
      </p:sp>
      <p:sp>
        <p:nvSpPr>
          <p:cNvPr id="171" name="Google Shape;171;p26"/>
          <p:cNvSpPr txBox="1"/>
          <p:nvPr/>
        </p:nvSpPr>
        <p:spPr>
          <a:xfrm>
            <a:off x="203105" y="3998035"/>
            <a:ext cx="1574400" cy="77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lang="en" sz="1800">
                <a:solidFill>
                  <a:schemeClr val="dk2"/>
                </a:solidFill>
                <a:latin typeface="Open Sans"/>
                <a:ea typeface="Open Sans"/>
                <a:cs typeface="Open Sans"/>
                <a:sym typeface="Open Sans"/>
              </a:rPr>
              <a:t>Sample 2</a:t>
            </a:r>
            <a:endParaRPr b="1" i="0" sz="1800" u="none" cap="none" strike="noStrike">
              <a:solidFill>
                <a:schemeClr val="dk2"/>
              </a:solidFill>
              <a:latin typeface="Open Sans"/>
              <a:ea typeface="Open Sans"/>
              <a:cs typeface="Open Sans"/>
              <a:sym typeface="Open Sans"/>
            </a:endParaRPr>
          </a:p>
        </p:txBody>
      </p:sp>
      <p:sp>
        <p:nvSpPr>
          <p:cNvPr id="172" name="Google Shape;172;p26"/>
          <p:cNvSpPr txBox="1"/>
          <p:nvPr/>
        </p:nvSpPr>
        <p:spPr>
          <a:xfrm>
            <a:off x="203105" y="4457135"/>
            <a:ext cx="1574400" cy="77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lang="en" sz="1800">
                <a:solidFill>
                  <a:schemeClr val="dk2"/>
                </a:solidFill>
                <a:latin typeface="Open Sans"/>
                <a:ea typeface="Open Sans"/>
                <a:cs typeface="Open Sans"/>
                <a:sym typeface="Open Sans"/>
              </a:rPr>
              <a:t>Sample 3</a:t>
            </a:r>
            <a:endParaRPr b="1" i="0" sz="1800" u="none" cap="none" strike="noStrike">
              <a:solidFill>
                <a:schemeClr val="dk2"/>
              </a:solidFill>
              <a:latin typeface="Open Sans"/>
              <a:ea typeface="Open Sans"/>
              <a:cs typeface="Open Sans"/>
              <a:sym typeface="Open Sans"/>
            </a:endParaRPr>
          </a:p>
        </p:txBody>
      </p:sp>
      <p:sp>
        <p:nvSpPr>
          <p:cNvPr id="173" name="Google Shape;173;p26"/>
          <p:cNvSpPr/>
          <p:nvPr/>
        </p:nvSpPr>
        <p:spPr>
          <a:xfrm>
            <a:off x="1735325" y="4563175"/>
            <a:ext cx="338700" cy="2835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4" name="Google Shape;174;p26"/>
          <p:cNvCxnSpPr/>
          <p:nvPr/>
        </p:nvCxnSpPr>
        <p:spPr>
          <a:xfrm>
            <a:off x="1810275" y="4457125"/>
            <a:ext cx="441000" cy="0"/>
          </a:xfrm>
          <a:prstGeom prst="straightConnector1">
            <a:avLst/>
          </a:prstGeom>
          <a:noFill/>
          <a:ln cap="flat" cmpd="sng" w="9525">
            <a:solidFill>
              <a:schemeClr val="dk2"/>
            </a:solidFill>
            <a:prstDash val="solid"/>
            <a:round/>
            <a:headEnd len="med" w="med" type="none"/>
            <a:tailEnd len="med" w="med" type="none"/>
          </a:ln>
        </p:spPr>
      </p:cxnSp>
      <p:cxnSp>
        <p:nvCxnSpPr>
          <p:cNvPr id="175" name="Google Shape;175;p26"/>
          <p:cNvCxnSpPr/>
          <p:nvPr/>
        </p:nvCxnSpPr>
        <p:spPr>
          <a:xfrm>
            <a:off x="1728750" y="3995125"/>
            <a:ext cx="441000" cy="0"/>
          </a:xfrm>
          <a:prstGeom prst="straightConnector1">
            <a:avLst/>
          </a:prstGeom>
          <a:noFill/>
          <a:ln cap="flat" cmpd="sng" w="9525">
            <a:solidFill>
              <a:schemeClr val="dk2"/>
            </a:solidFill>
            <a:prstDash val="solid"/>
            <a:round/>
            <a:headEnd len="med" w="med" type="none"/>
            <a:tailEnd len="med" w="med" type="none"/>
          </a:ln>
        </p:spPr>
      </p:cxnSp>
      <p:cxnSp>
        <p:nvCxnSpPr>
          <p:cNvPr id="176" name="Google Shape;176;p26"/>
          <p:cNvCxnSpPr/>
          <p:nvPr/>
        </p:nvCxnSpPr>
        <p:spPr>
          <a:xfrm>
            <a:off x="1684175" y="4916700"/>
            <a:ext cx="441000" cy="0"/>
          </a:xfrm>
          <a:prstGeom prst="straightConnector1">
            <a:avLst/>
          </a:prstGeom>
          <a:noFill/>
          <a:ln cap="flat" cmpd="sng" w="9525">
            <a:solidFill>
              <a:schemeClr val="dk2"/>
            </a:solidFill>
            <a:prstDash val="solid"/>
            <a:round/>
            <a:headEnd len="med" w="med" type="none"/>
            <a:tailEnd len="med" w="med" type="none"/>
          </a:ln>
        </p:spPr>
      </p:cxnSp>
      <p:cxnSp>
        <p:nvCxnSpPr>
          <p:cNvPr id="177" name="Google Shape;177;p26"/>
          <p:cNvCxnSpPr/>
          <p:nvPr/>
        </p:nvCxnSpPr>
        <p:spPr>
          <a:xfrm>
            <a:off x="3556500" y="4916700"/>
            <a:ext cx="441000" cy="0"/>
          </a:xfrm>
          <a:prstGeom prst="straightConnector1">
            <a:avLst/>
          </a:prstGeom>
          <a:noFill/>
          <a:ln cap="flat" cmpd="sng" w="9525">
            <a:solidFill>
              <a:schemeClr val="dk2"/>
            </a:solidFill>
            <a:prstDash val="solid"/>
            <a:round/>
            <a:headEnd len="med" w="med" type="none"/>
            <a:tailEnd len="med" w="med" type="none"/>
          </a:ln>
        </p:spPr>
      </p:cxnSp>
      <p:cxnSp>
        <p:nvCxnSpPr>
          <p:cNvPr id="178" name="Google Shape;178;p26"/>
          <p:cNvCxnSpPr/>
          <p:nvPr/>
        </p:nvCxnSpPr>
        <p:spPr>
          <a:xfrm>
            <a:off x="3026025" y="4423200"/>
            <a:ext cx="441000" cy="0"/>
          </a:xfrm>
          <a:prstGeom prst="straightConnector1">
            <a:avLst/>
          </a:prstGeom>
          <a:noFill/>
          <a:ln cap="flat" cmpd="sng" w="9525">
            <a:solidFill>
              <a:schemeClr val="dk2"/>
            </a:solidFill>
            <a:prstDash val="solid"/>
            <a:round/>
            <a:headEnd len="med" w="med" type="none"/>
            <a:tailEnd len="med" w="med" type="none"/>
          </a:ln>
        </p:spPr>
      </p:cxnSp>
      <p:cxnSp>
        <p:nvCxnSpPr>
          <p:cNvPr id="179" name="Google Shape;179;p26"/>
          <p:cNvCxnSpPr/>
          <p:nvPr/>
        </p:nvCxnSpPr>
        <p:spPr>
          <a:xfrm>
            <a:off x="3968475" y="3995125"/>
            <a:ext cx="441000" cy="0"/>
          </a:xfrm>
          <a:prstGeom prst="straightConnector1">
            <a:avLst/>
          </a:prstGeom>
          <a:noFill/>
          <a:ln cap="flat" cmpd="sng" w="9525">
            <a:solidFill>
              <a:schemeClr val="dk2"/>
            </a:solidFill>
            <a:prstDash val="solid"/>
            <a:round/>
            <a:headEnd len="med" w="med" type="none"/>
            <a:tailEnd len="med" w="med" type="none"/>
          </a:ln>
        </p:spPr>
      </p:cxnSp>
      <p:sp>
        <p:nvSpPr>
          <p:cNvPr id="180" name="Google Shape;180;p26"/>
          <p:cNvSpPr/>
          <p:nvPr/>
        </p:nvSpPr>
        <p:spPr>
          <a:xfrm>
            <a:off x="1762875" y="1149550"/>
            <a:ext cx="638100" cy="1260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Gene 1</a:t>
            </a:r>
            <a:endParaRPr sz="1000">
              <a:solidFill>
                <a:srgbClr val="FFFFFF"/>
              </a:solidFill>
            </a:endParaRPr>
          </a:p>
        </p:txBody>
      </p:sp>
      <p:sp>
        <p:nvSpPr>
          <p:cNvPr id="181" name="Google Shape;181;p26"/>
          <p:cNvSpPr/>
          <p:nvPr/>
        </p:nvSpPr>
        <p:spPr>
          <a:xfrm>
            <a:off x="3260724" y="1164350"/>
            <a:ext cx="1298700" cy="1260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rPr>
              <a:t>Gene 2</a:t>
            </a:r>
            <a:endParaRPr sz="1000">
              <a:solidFill>
                <a:srgbClr val="FFFFFF"/>
              </a:solidFill>
            </a:endParaRPr>
          </a:p>
        </p:txBody>
      </p:sp>
      <p:sp>
        <p:nvSpPr>
          <p:cNvPr id="182" name="Google Shape;182;p26"/>
          <p:cNvSpPr txBox="1"/>
          <p:nvPr/>
        </p:nvSpPr>
        <p:spPr>
          <a:xfrm>
            <a:off x="203105" y="1393122"/>
            <a:ext cx="1574400" cy="77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lang="en" sz="1800">
                <a:solidFill>
                  <a:schemeClr val="dk2"/>
                </a:solidFill>
                <a:latin typeface="Open Sans"/>
                <a:ea typeface="Open Sans"/>
                <a:cs typeface="Open Sans"/>
                <a:sym typeface="Open Sans"/>
              </a:rPr>
              <a:t>Sample 1</a:t>
            </a:r>
            <a:endParaRPr b="1" i="0" sz="1800" u="none" cap="none" strike="noStrike">
              <a:solidFill>
                <a:schemeClr val="dk2"/>
              </a:solidFill>
              <a:latin typeface="Open Sans"/>
              <a:ea typeface="Open Sans"/>
              <a:cs typeface="Open Sans"/>
              <a:sym typeface="Open Sans"/>
            </a:endParaRPr>
          </a:p>
        </p:txBody>
      </p:sp>
      <p:sp>
        <p:nvSpPr>
          <p:cNvPr id="183" name="Google Shape;183;p26"/>
          <p:cNvSpPr txBox="1"/>
          <p:nvPr/>
        </p:nvSpPr>
        <p:spPr>
          <a:xfrm>
            <a:off x="203105" y="1734460"/>
            <a:ext cx="1574400" cy="77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lang="en" sz="1800">
                <a:solidFill>
                  <a:schemeClr val="dk2"/>
                </a:solidFill>
                <a:latin typeface="Open Sans"/>
                <a:ea typeface="Open Sans"/>
                <a:cs typeface="Open Sans"/>
                <a:sym typeface="Open Sans"/>
              </a:rPr>
              <a:t>Sample 2</a:t>
            </a:r>
            <a:endParaRPr b="1" i="0" sz="1800" u="none" cap="none" strike="noStrike">
              <a:solidFill>
                <a:schemeClr val="dk2"/>
              </a:solidFill>
              <a:latin typeface="Open Sans"/>
              <a:ea typeface="Open Sans"/>
              <a:cs typeface="Open Sans"/>
              <a:sym typeface="Open Sans"/>
            </a:endParaRPr>
          </a:p>
        </p:txBody>
      </p:sp>
      <p:sp>
        <p:nvSpPr>
          <p:cNvPr id="184" name="Google Shape;184;p26"/>
          <p:cNvSpPr txBox="1"/>
          <p:nvPr/>
        </p:nvSpPr>
        <p:spPr>
          <a:xfrm>
            <a:off x="203105" y="2087510"/>
            <a:ext cx="1574400" cy="77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lang="en" sz="1800">
                <a:solidFill>
                  <a:schemeClr val="dk2"/>
                </a:solidFill>
                <a:latin typeface="Open Sans"/>
                <a:ea typeface="Open Sans"/>
                <a:cs typeface="Open Sans"/>
                <a:sym typeface="Open Sans"/>
              </a:rPr>
              <a:t>Sample 3</a:t>
            </a:r>
            <a:endParaRPr b="1" i="0" sz="1800" u="none" cap="none" strike="noStrike">
              <a:solidFill>
                <a:schemeClr val="dk2"/>
              </a:solidFill>
              <a:latin typeface="Open Sans"/>
              <a:ea typeface="Open Sans"/>
              <a:cs typeface="Open Sans"/>
              <a:sym typeface="Open Sans"/>
            </a:endParaRPr>
          </a:p>
        </p:txBody>
      </p:sp>
      <p:sp>
        <p:nvSpPr>
          <p:cNvPr id="185" name="Google Shape;185;p26"/>
          <p:cNvSpPr/>
          <p:nvPr/>
        </p:nvSpPr>
        <p:spPr>
          <a:xfrm>
            <a:off x="1912575" y="1596225"/>
            <a:ext cx="338700" cy="32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186" name="Google Shape;186;p26"/>
          <p:cNvSpPr/>
          <p:nvPr/>
        </p:nvSpPr>
        <p:spPr>
          <a:xfrm>
            <a:off x="1912575" y="1935088"/>
            <a:ext cx="338700" cy="32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9</a:t>
            </a:r>
            <a:endParaRPr/>
          </a:p>
        </p:txBody>
      </p:sp>
      <p:sp>
        <p:nvSpPr>
          <p:cNvPr id="187" name="Google Shape;187;p26"/>
          <p:cNvSpPr/>
          <p:nvPr/>
        </p:nvSpPr>
        <p:spPr>
          <a:xfrm>
            <a:off x="1912575" y="2244188"/>
            <a:ext cx="338700" cy="32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0</a:t>
            </a:r>
            <a:endParaRPr/>
          </a:p>
        </p:txBody>
      </p:sp>
      <p:sp>
        <p:nvSpPr>
          <p:cNvPr id="188" name="Google Shape;188;p26"/>
          <p:cNvSpPr/>
          <p:nvPr/>
        </p:nvSpPr>
        <p:spPr>
          <a:xfrm>
            <a:off x="3740725" y="1604025"/>
            <a:ext cx="338700" cy="32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89" name="Google Shape;189;p26"/>
          <p:cNvSpPr/>
          <p:nvPr/>
        </p:nvSpPr>
        <p:spPr>
          <a:xfrm>
            <a:off x="3740725" y="1935888"/>
            <a:ext cx="338700" cy="32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90" name="Google Shape;190;p26"/>
          <p:cNvSpPr/>
          <p:nvPr/>
        </p:nvSpPr>
        <p:spPr>
          <a:xfrm>
            <a:off x="3740725" y="2244988"/>
            <a:ext cx="338700" cy="32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cxnSp>
        <p:nvCxnSpPr>
          <p:cNvPr id="191" name="Google Shape;191;p26"/>
          <p:cNvCxnSpPr>
            <a:stCxn id="180" idx="2"/>
            <a:endCxn id="185" idx="0"/>
          </p:cNvCxnSpPr>
          <p:nvPr/>
        </p:nvCxnSpPr>
        <p:spPr>
          <a:xfrm>
            <a:off x="2081925" y="1275550"/>
            <a:ext cx="0" cy="320700"/>
          </a:xfrm>
          <a:prstGeom prst="straightConnector1">
            <a:avLst/>
          </a:prstGeom>
          <a:noFill/>
          <a:ln cap="flat" cmpd="sng" w="9525">
            <a:solidFill>
              <a:schemeClr val="dk2"/>
            </a:solidFill>
            <a:prstDash val="solid"/>
            <a:round/>
            <a:headEnd len="med" w="med" type="none"/>
            <a:tailEnd len="med" w="med" type="triangle"/>
          </a:ln>
        </p:spPr>
      </p:cxnSp>
      <p:cxnSp>
        <p:nvCxnSpPr>
          <p:cNvPr id="192" name="Google Shape;192;p26"/>
          <p:cNvCxnSpPr>
            <a:stCxn id="181" idx="2"/>
            <a:endCxn id="188" idx="0"/>
          </p:cNvCxnSpPr>
          <p:nvPr/>
        </p:nvCxnSpPr>
        <p:spPr>
          <a:xfrm>
            <a:off x="3910074" y="1290350"/>
            <a:ext cx="0" cy="313800"/>
          </a:xfrm>
          <a:prstGeom prst="straightConnector1">
            <a:avLst/>
          </a:prstGeom>
          <a:noFill/>
          <a:ln cap="flat" cmpd="sng" w="9525">
            <a:solidFill>
              <a:schemeClr val="dk2"/>
            </a:solidFill>
            <a:prstDash val="solid"/>
            <a:round/>
            <a:headEnd len="med" w="med" type="none"/>
            <a:tailEnd len="med" w="med" type="triangle"/>
          </a:ln>
        </p:spPr>
      </p:cxnSp>
      <p:cxnSp>
        <p:nvCxnSpPr>
          <p:cNvPr id="193" name="Google Shape;193;p26"/>
          <p:cNvCxnSpPr/>
          <p:nvPr/>
        </p:nvCxnSpPr>
        <p:spPr>
          <a:xfrm rot="10800000">
            <a:off x="4449150" y="4024025"/>
            <a:ext cx="647100" cy="300300"/>
          </a:xfrm>
          <a:prstGeom prst="straightConnector1">
            <a:avLst/>
          </a:prstGeom>
          <a:noFill/>
          <a:ln cap="flat" cmpd="sng" w="9525">
            <a:solidFill>
              <a:schemeClr val="dk2"/>
            </a:solidFill>
            <a:prstDash val="solid"/>
            <a:round/>
            <a:headEnd len="med" w="med" type="none"/>
            <a:tailEnd len="med" w="med" type="triangle"/>
          </a:ln>
        </p:spPr>
      </p:cxnSp>
      <p:cxnSp>
        <p:nvCxnSpPr>
          <p:cNvPr id="194" name="Google Shape;194;p26"/>
          <p:cNvCxnSpPr/>
          <p:nvPr/>
        </p:nvCxnSpPr>
        <p:spPr>
          <a:xfrm flipH="1">
            <a:off x="3523475" y="4418850"/>
            <a:ext cx="1525500" cy="11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Defining ChIP-seq peaks</a:t>
            </a:r>
            <a:endParaRPr b="0" i="0" sz="3600" u="none" cap="none" strike="noStrike">
              <a:solidFill>
                <a:srgbClr val="680018"/>
              </a:solidFill>
              <a:latin typeface="Roboto Medium"/>
              <a:ea typeface="Roboto Medium"/>
              <a:cs typeface="Roboto Medium"/>
              <a:sym typeface="Roboto Medium"/>
            </a:endParaRPr>
          </a:p>
        </p:txBody>
      </p:sp>
      <p:pic>
        <p:nvPicPr>
          <p:cNvPr id="200" name="Google Shape;200;p27"/>
          <p:cNvPicPr preferRelativeResize="0"/>
          <p:nvPr/>
        </p:nvPicPr>
        <p:blipFill rotWithShape="1">
          <a:blip r:embed="rId3">
            <a:alphaModFix/>
          </a:blip>
          <a:srcRect b="0" l="0" r="0" t="0"/>
          <a:stretch/>
        </p:blipFill>
        <p:spPr>
          <a:xfrm>
            <a:off x="159483" y="780014"/>
            <a:ext cx="4854595" cy="4181600"/>
          </a:xfrm>
          <a:prstGeom prst="rect">
            <a:avLst/>
          </a:prstGeom>
          <a:noFill/>
          <a:ln>
            <a:noFill/>
          </a:ln>
        </p:spPr>
      </p:pic>
      <p:sp>
        <p:nvSpPr>
          <p:cNvPr id="201" name="Google Shape;201;p27"/>
          <p:cNvSpPr txBox="1"/>
          <p:nvPr>
            <p:ph idx="1" type="body"/>
          </p:nvPr>
        </p:nvSpPr>
        <p:spPr>
          <a:xfrm>
            <a:off x="5120639" y="780014"/>
            <a:ext cx="3872285" cy="4078233"/>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Peaks</a:t>
            </a:r>
            <a:r>
              <a:rPr b="0" i="0" lang="en" sz="2400" u="none" cap="none" strike="noStrike">
                <a:solidFill>
                  <a:schemeClr val="dk2"/>
                </a:solidFill>
                <a:latin typeface="Open Sans"/>
                <a:ea typeface="Open Sans"/>
                <a:cs typeface="Open Sans"/>
                <a:sym typeface="Open Sans"/>
              </a:rPr>
              <a:t> are areas where read mapping is </a:t>
            </a:r>
            <a:r>
              <a:rPr b="1" i="0" lang="en" sz="2400" u="none" cap="none" strike="noStrike">
                <a:solidFill>
                  <a:schemeClr val="dk2"/>
                </a:solidFill>
                <a:latin typeface="Open Sans"/>
                <a:ea typeface="Open Sans"/>
                <a:cs typeface="Open Sans"/>
                <a:sym typeface="Open Sans"/>
              </a:rPr>
              <a:t>enriched </a:t>
            </a:r>
            <a:r>
              <a:rPr b="0" i="0" lang="en" sz="2400" u="none" cap="none" strike="noStrike">
                <a:solidFill>
                  <a:schemeClr val="dk2"/>
                </a:solidFill>
                <a:latin typeface="Open Sans"/>
                <a:ea typeface="Open Sans"/>
                <a:cs typeface="Open Sans"/>
                <a:sym typeface="Open Sans"/>
              </a:rPr>
              <a:t>compared to a </a:t>
            </a:r>
            <a:r>
              <a:rPr b="1" i="0" lang="en" sz="2400" u="none" cap="none" strike="noStrike">
                <a:solidFill>
                  <a:schemeClr val="dk2"/>
                </a:solidFill>
                <a:latin typeface="Open Sans"/>
                <a:ea typeface="Open Sans"/>
                <a:cs typeface="Open Sans"/>
                <a:sym typeface="Open Sans"/>
              </a:rPr>
              <a:t>control</a:t>
            </a:r>
            <a:r>
              <a:rPr b="0" i="0" lang="en" sz="2400" u="none" cap="none" strike="noStrike">
                <a:solidFill>
                  <a:schemeClr val="dk2"/>
                </a:solidFill>
                <a:latin typeface="Open Sans"/>
                <a:ea typeface="Open Sans"/>
                <a:cs typeface="Open Sans"/>
                <a:sym typeface="Open Sans"/>
              </a:rPr>
              <a:t> experiment</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Software exists to automate peak finding</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Popular programs include MACS2, GEM, HOMER, SPP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Controls for ChIP-seq</a:t>
            </a:r>
            <a:endParaRPr b="0" i="0" sz="3600" u="none" cap="none" strike="noStrike">
              <a:solidFill>
                <a:srgbClr val="680018"/>
              </a:solidFill>
              <a:latin typeface="Roboto Medium"/>
              <a:ea typeface="Roboto Medium"/>
              <a:cs typeface="Roboto Medium"/>
              <a:sym typeface="Roboto Medium"/>
            </a:endParaRPr>
          </a:p>
        </p:txBody>
      </p:sp>
      <p:sp>
        <p:nvSpPr>
          <p:cNvPr id="207" name="Google Shape;207;p28"/>
          <p:cNvSpPr txBox="1"/>
          <p:nvPr>
            <p:ph idx="1" type="body"/>
          </p:nvPr>
        </p:nvSpPr>
        <p:spPr>
          <a:xfrm>
            <a:off x="333955" y="843625"/>
            <a:ext cx="8476089" cy="3680668"/>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Input DNA </a:t>
            </a:r>
            <a:r>
              <a:rPr b="0" i="0" lang="en" sz="2400" u="none" cap="none" strike="noStrike">
                <a:solidFill>
                  <a:schemeClr val="dk2"/>
                </a:solidFill>
                <a:latin typeface="Open Sans"/>
                <a:ea typeface="Open Sans"/>
                <a:cs typeface="Open Sans"/>
                <a:sym typeface="Open Sans"/>
              </a:rPr>
              <a:t>: A portion of DNA sample removed before immunoprecipitation</a:t>
            </a:r>
            <a:endParaRPr/>
          </a:p>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Mock IP </a:t>
            </a:r>
            <a:r>
              <a:rPr b="0" i="0" lang="en" sz="2400" u="none" cap="none" strike="noStrike">
                <a:solidFill>
                  <a:schemeClr val="dk2"/>
                </a:solidFill>
                <a:latin typeface="Open Sans"/>
                <a:ea typeface="Open Sans"/>
                <a:cs typeface="Open Sans"/>
                <a:sym typeface="Open Sans"/>
              </a:rPr>
              <a:t>: DNA obtained from a fake IP performed without antibodies</a:t>
            </a:r>
            <a:endParaRPr/>
          </a:p>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IgG </a:t>
            </a:r>
            <a:r>
              <a:rPr b="0" i="0" lang="en" sz="2400" u="none" cap="none" strike="noStrike">
                <a:solidFill>
                  <a:schemeClr val="dk2"/>
                </a:solidFill>
                <a:latin typeface="Open Sans"/>
                <a:ea typeface="Open Sans"/>
                <a:cs typeface="Open Sans"/>
                <a:sym typeface="Open Sans"/>
              </a:rPr>
              <a:t>: DNA from a non-specific IP using antibody against protein not involved in DNA binding</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Usually 1 is performed and most common is </a:t>
            </a:r>
            <a:r>
              <a:rPr b="1" i="0" lang="en" sz="2400" u="none" cap="none" strike="noStrike">
                <a:solidFill>
                  <a:schemeClr val="dk2"/>
                </a:solidFill>
                <a:latin typeface="Open Sans"/>
                <a:ea typeface="Open Sans"/>
                <a:cs typeface="Open Sans"/>
                <a:sym typeface="Open Sans"/>
              </a:rPr>
              <a:t>input </a:t>
            </a:r>
            <a:r>
              <a:rPr b="0" i="0" lang="en" sz="2400" u="none" cap="none" strike="noStrike">
                <a:solidFill>
                  <a:schemeClr val="dk2"/>
                </a:solidFill>
                <a:latin typeface="Open Sans"/>
                <a:ea typeface="Open Sans"/>
                <a:cs typeface="Open Sans"/>
                <a:sym typeface="Open Sans"/>
              </a:rPr>
              <a:t>which accounts for technical biases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ChIP-seq vs. input DNA</a:t>
            </a:r>
            <a:endParaRPr b="0" i="0" sz="3600" u="none" cap="none" strike="noStrike">
              <a:solidFill>
                <a:srgbClr val="680018"/>
              </a:solidFill>
              <a:latin typeface="Roboto Medium"/>
              <a:ea typeface="Roboto Medium"/>
              <a:cs typeface="Roboto Medium"/>
              <a:sym typeface="Roboto Medium"/>
            </a:endParaRPr>
          </a:p>
        </p:txBody>
      </p:sp>
      <p:pic>
        <p:nvPicPr>
          <p:cNvPr id="213" name="Google Shape;213;p29"/>
          <p:cNvPicPr preferRelativeResize="0"/>
          <p:nvPr/>
        </p:nvPicPr>
        <p:blipFill rotWithShape="1">
          <a:blip r:embed="rId3">
            <a:alphaModFix/>
          </a:blip>
          <a:srcRect b="0" l="0" r="0" t="0"/>
          <a:stretch/>
        </p:blipFill>
        <p:spPr>
          <a:xfrm>
            <a:off x="1522922" y="761239"/>
            <a:ext cx="5967207" cy="3072326"/>
          </a:xfrm>
          <a:prstGeom prst="rect">
            <a:avLst/>
          </a:prstGeom>
          <a:noFill/>
          <a:ln>
            <a:noFill/>
          </a:ln>
        </p:spPr>
      </p:pic>
      <p:sp>
        <p:nvSpPr>
          <p:cNvPr id="214" name="Google Shape;214;p29"/>
          <p:cNvSpPr txBox="1"/>
          <p:nvPr>
            <p:ph idx="1" type="body"/>
          </p:nvPr>
        </p:nvSpPr>
        <p:spPr>
          <a:xfrm>
            <a:off x="268480" y="3879122"/>
            <a:ext cx="8476089" cy="97801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Input allows for correcting bias in variable solubility, shearing, and amplification during experiments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How does a peak caller work?</a:t>
            </a:r>
            <a:endParaRPr b="0" i="0" sz="3600" u="none" cap="none" strike="noStrike">
              <a:solidFill>
                <a:srgbClr val="680018"/>
              </a:solidFill>
              <a:latin typeface="Roboto Medium"/>
              <a:ea typeface="Roboto Medium"/>
              <a:cs typeface="Roboto Medium"/>
              <a:sym typeface="Roboto Medium"/>
            </a:endParaRPr>
          </a:p>
        </p:txBody>
      </p:sp>
      <p:sp>
        <p:nvSpPr>
          <p:cNvPr id="220" name="Google Shape;220;p30"/>
          <p:cNvSpPr txBox="1"/>
          <p:nvPr>
            <p:ph idx="1" type="body"/>
          </p:nvPr>
        </p:nvSpPr>
        <p:spPr>
          <a:xfrm>
            <a:off x="5979381" y="780014"/>
            <a:ext cx="3013543" cy="4078233"/>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Walks along the genome to identify enriched regions</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Estimates fragment size to extend reads into profile</a:t>
            </a:r>
            <a:endParaRPr/>
          </a:p>
        </p:txBody>
      </p:sp>
      <p:pic>
        <p:nvPicPr>
          <p:cNvPr id="221" name="Google Shape;221;p30"/>
          <p:cNvPicPr preferRelativeResize="0"/>
          <p:nvPr/>
        </p:nvPicPr>
        <p:blipFill rotWithShape="1">
          <a:blip r:embed="rId3">
            <a:alphaModFix/>
          </a:blip>
          <a:srcRect b="0" l="0" r="0" t="0"/>
          <a:stretch/>
        </p:blipFill>
        <p:spPr>
          <a:xfrm>
            <a:off x="112911" y="803868"/>
            <a:ext cx="5771054" cy="39540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Acknowledgements</a:t>
            </a:r>
            <a:endParaRPr b="0" i="0" sz="3600" u="none" cap="none" strike="noStrike">
              <a:solidFill>
                <a:srgbClr val="680018"/>
              </a:solidFill>
              <a:latin typeface="Roboto Medium"/>
              <a:ea typeface="Roboto Medium"/>
              <a:cs typeface="Roboto Medium"/>
              <a:sym typeface="Roboto Medium"/>
            </a:endParaRPr>
          </a:p>
        </p:txBody>
      </p:sp>
      <p:sp>
        <p:nvSpPr>
          <p:cNvPr id="59" name="Google Shape;59;p13"/>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600"/>
              </a:spcBef>
              <a:spcAft>
                <a:spcPts val="0"/>
              </a:spcAft>
              <a:buClr>
                <a:schemeClr val="dk1"/>
              </a:buClr>
              <a:buSzPts val="1100"/>
              <a:buFont typeface="Arial"/>
              <a:buNone/>
            </a:pPr>
            <a:r>
              <a:rPr b="0" i="0" lang="en" sz="2400" u="none" cap="none" strike="noStrike">
                <a:solidFill>
                  <a:srgbClr val="292934"/>
                </a:solidFill>
                <a:latin typeface="Arial"/>
                <a:ea typeface="Arial"/>
                <a:cs typeface="Arial"/>
                <a:sym typeface="Arial"/>
              </a:rPr>
              <a:t>Much of the content of this lecture is from:</a:t>
            </a:r>
            <a:endParaRPr b="0" i="0" sz="1600" u="none" cap="none" strike="noStrike">
              <a:solidFill>
                <a:srgbClr val="292934"/>
              </a:solidFill>
              <a:latin typeface="Arial"/>
              <a:ea typeface="Arial"/>
              <a:cs typeface="Arial"/>
              <a:sym typeface="Arial"/>
            </a:endParaRPr>
          </a:p>
          <a:p>
            <a:pPr indent="0" lvl="0" marL="0" marR="0" rtl="0" algn="l">
              <a:lnSpc>
                <a:spcPct val="115000"/>
              </a:lnSpc>
              <a:spcBef>
                <a:spcPts val="600"/>
              </a:spcBef>
              <a:spcAft>
                <a:spcPts val="0"/>
              </a:spcAft>
              <a:buClr>
                <a:schemeClr val="dk1"/>
              </a:buClr>
              <a:buSzPts val="1100"/>
              <a:buFont typeface="Arial"/>
              <a:buNone/>
            </a:pPr>
            <a:r>
              <a:t/>
            </a:r>
            <a:endParaRPr b="0" i="0" sz="2400" u="none" cap="none" strike="noStrike">
              <a:solidFill>
                <a:srgbClr val="292934"/>
              </a:solidFill>
              <a:latin typeface="Arial"/>
              <a:ea typeface="Arial"/>
              <a:cs typeface="Arial"/>
              <a:sym typeface="Arial"/>
            </a:endParaRPr>
          </a:p>
        </p:txBody>
      </p:sp>
      <p:sp>
        <p:nvSpPr>
          <p:cNvPr id="60" name="Google Shape;60;p13"/>
          <p:cNvSpPr txBox="1"/>
          <p:nvPr/>
        </p:nvSpPr>
        <p:spPr>
          <a:xfrm>
            <a:off x="311700" y="1962364"/>
            <a:ext cx="8520600" cy="1921268"/>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Furey (2012) – ChIP-seq and beyond</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Park (2009) – ChIP-seq – advantages + challenges</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2400" u="none" cap="none" strike="noStrike">
                <a:solidFill>
                  <a:schemeClr val="dk2"/>
                </a:solidFill>
                <a:latin typeface="Open Sans"/>
                <a:ea typeface="Open Sans"/>
                <a:cs typeface="Open Sans"/>
                <a:sym typeface="Open Sans"/>
              </a:rPr>
              <a:t>Landt et al. (2012) – ChIP-seq guidelines + practices</a:t>
            </a:r>
            <a:endParaRPr b="0" i="0" sz="2400" u="none" cap="none" strike="noStrike">
              <a:solidFill>
                <a:schemeClr val="dk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Scoring peaks (general example)</a:t>
            </a:r>
            <a:endParaRPr b="0" i="0" sz="3600" u="none" cap="none" strike="noStrike">
              <a:solidFill>
                <a:srgbClr val="680018"/>
              </a:solidFill>
              <a:latin typeface="Roboto Medium"/>
              <a:ea typeface="Roboto Medium"/>
              <a:cs typeface="Roboto Medium"/>
              <a:sym typeface="Roboto Medium"/>
            </a:endParaRPr>
          </a:p>
        </p:txBody>
      </p:sp>
      <p:sp>
        <p:nvSpPr>
          <p:cNvPr id="227" name="Google Shape;227;p31"/>
          <p:cNvSpPr txBox="1"/>
          <p:nvPr>
            <p:ph idx="1" type="body"/>
          </p:nvPr>
        </p:nvSpPr>
        <p:spPr>
          <a:xfrm>
            <a:off x="421419" y="705333"/>
            <a:ext cx="8539700" cy="177948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Poisson model for tag distribution accounts for </a:t>
            </a:r>
            <a:r>
              <a:rPr b="1" i="0" lang="en" sz="2400" u="none" cap="none" strike="noStrike">
                <a:solidFill>
                  <a:schemeClr val="dk2"/>
                </a:solidFill>
                <a:latin typeface="Open Sans"/>
                <a:ea typeface="Open Sans"/>
                <a:cs typeface="Open Sans"/>
                <a:sym typeface="Open Sans"/>
              </a:rPr>
              <a:t>ratio</a:t>
            </a:r>
            <a:r>
              <a:rPr b="0" i="0" lang="en" sz="2400" u="none" cap="none" strike="noStrike">
                <a:solidFill>
                  <a:schemeClr val="dk2"/>
                </a:solidFill>
                <a:latin typeface="Open Sans"/>
                <a:ea typeface="Open Sans"/>
                <a:cs typeface="Open Sans"/>
                <a:sym typeface="Open Sans"/>
              </a:rPr>
              <a:t> as well as </a:t>
            </a:r>
            <a:r>
              <a:rPr b="1" i="0" lang="en" sz="2400" u="none" cap="none" strike="noStrike">
                <a:solidFill>
                  <a:schemeClr val="dk2"/>
                </a:solidFill>
                <a:latin typeface="Open Sans"/>
                <a:ea typeface="Open Sans"/>
                <a:cs typeface="Open Sans"/>
                <a:sym typeface="Open Sans"/>
              </a:rPr>
              <a:t>absolute tag number</a:t>
            </a:r>
            <a:endParaRPr/>
          </a:p>
        </p:txBody>
      </p:sp>
      <p:pic>
        <p:nvPicPr>
          <p:cNvPr id="228" name="Google Shape;228;p31"/>
          <p:cNvPicPr preferRelativeResize="0"/>
          <p:nvPr/>
        </p:nvPicPr>
        <p:blipFill rotWithShape="1">
          <a:blip r:embed="rId3">
            <a:alphaModFix/>
          </a:blip>
          <a:srcRect b="0" l="0" r="0" t="0"/>
          <a:stretch/>
        </p:blipFill>
        <p:spPr>
          <a:xfrm>
            <a:off x="316851" y="2779996"/>
            <a:ext cx="3558536" cy="1989792"/>
          </a:xfrm>
          <a:prstGeom prst="rect">
            <a:avLst/>
          </a:prstGeom>
          <a:noFill/>
          <a:ln>
            <a:noFill/>
          </a:ln>
        </p:spPr>
      </p:pic>
      <p:pic>
        <p:nvPicPr>
          <p:cNvPr id="229" name="Google Shape;229;p31"/>
          <p:cNvPicPr preferRelativeResize="0"/>
          <p:nvPr/>
        </p:nvPicPr>
        <p:blipFill rotWithShape="1">
          <a:blip r:embed="rId4">
            <a:alphaModFix/>
          </a:blip>
          <a:srcRect b="0" l="0" r="0" t="0"/>
          <a:stretch/>
        </p:blipFill>
        <p:spPr>
          <a:xfrm>
            <a:off x="3732263" y="2348657"/>
            <a:ext cx="5079522" cy="2421131"/>
          </a:xfrm>
          <a:prstGeom prst="rect">
            <a:avLst/>
          </a:prstGeom>
          <a:noFill/>
          <a:ln>
            <a:noFill/>
          </a:ln>
        </p:spPr>
      </p:pic>
      <p:pic>
        <p:nvPicPr>
          <p:cNvPr id="230" name="Google Shape;230;p31"/>
          <p:cNvPicPr preferRelativeResize="0"/>
          <p:nvPr/>
        </p:nvPicPr>
        <p:blipFill rotWithShape="1">
          <a:blip r:embed="rId5">
            <a:alphaModFix/>
          </a:blip>
          <a:srcRect b="0" l="0" r="0" t="0"/>
          <a:stretch/>
        </p:blipFill>
        <p:spPr>
          <a:xfrm>
            <a:off x="827246" y="2036769"/>
            <a:ext cx="2660085" cy="464750"/>
          </a:xfrm>
          <a:prstGeom prst="rect">
            <a:avLst/>
          </a:prstGeom>
          <a:noFill/>
          <a:ln>
            <a:noFill/>
          </a:ln>
        </p:spPr>
      </p:pic>
      <p:pic>
        <p:nvPicPr>
          <p:cNvPr id="231" name="Google Shape;231;p31"/>
          <p:cNvPicPr preferRelativeResize="0"/>
          <p:nvPr/>
        </p:nvPicPr>
        <p:blipFill rotWithShape="1">
          <a:blip r:embed="rId6">
            <a:alphaModFix/>
          </a:blip>
          <a:srcRect b="0" l="0" r="0" t="0"/>
          <a:stretch/>
        </p:blipFill>
        <p:spPr>
          <a:xfrm>
            <a:off x="5007768" y="2096795"/>
            <a:ext cx="2283580" cy="3880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Significance of a Peak</a:t>
            </a:r>
            <a:endParaRPr b="0" i="0" sz="3600" u="none" cap="none" strike="noStrike">
              <a:solidFill>
                <a:srgbClr val="680018"/>
              </a:solidFill>
              <a:latin typeface="Roboto Medium"/>
              <a:ea typeface="Roboto Medium"/>
              <a:cs typeface="Roboto Medium"/>
              <a:sym typeface="Roboto Medium"/>
            </a:endParaRPr>
          </a:p>
        </p:txBody>
      </p:sp>
      <p:sp>
        <p:nvSpPr>
          <p:cNvPr id="237" name="Google Shape;237;p32"/>
          <p:cNvSpPr txBox="1"/>
          <p:nvPr>
            <p:ph idx="1" type="body"/>
          </p:nvPr>
        </p:nvSpPr>
        <p:spPr>
          <a:xfrm>
            <a:off x="548639" y="768942"/>
            <a:ext cx="8046721" cy="4295045"/>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Statistical significance formally measured using </a:t>
            </a:r>
            <a:r>
              <a:rPr b="1" i="0" lang="en" sz="2400" u="none" cap="none" strike="noStrike">
                <a:solidFill>
                  <a:schemeClr val="dk2"/>
                </a:solidFill>
                <a:latin typeface="Open Sans"/>
                <a:ea typeface="Open Sans"/>
                <a:cs typeface="Open Sans"/>
                <a:sym typeface="Open Sans"/>
              </a:rPr>
              <a:t>false discovery rate (FDR)</a:t>
            </a:r>
            <a:endParaRPr/>
          </a:p>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FDR</a:t>
            </a:r>
            <a:r>
              <a:rPr b="0" i="0" lang="en" sz="2400" u="none" cap="none" strike="noStrike">
                <a:solidFill>
                  <a:schemeClr val="dk2"/>
                </a:solidFill>
                <a:latin typeface="Open Sans"/>
                <a:ea typeface="Open Sans"/>
                <a:cs typeface="Open Sans"/>
                <a:sym typeface="Open Sans"/>
              </a:rPr>
              <a:t> is expected proportion of </a:t>
            </a:r>
            <a:r>
              <a:rPr b="1" i="0" lang="en" sz="2400" u="none" cap="none" strike="noStrike">
                <a:solidFill>
                  <a:schemeClr val="dk2"/>
                </a:solidFill>
                <a:latin typeface="Open Sans"/>
                <a:ea typeface="Open Sans"/>
                <a:cs typeface="Open Sans"/>
                <a:sym typeface="Open Sans"/>
              </a:rPr>
              <a:t>incorrectly identified</a:t>
            </a:r>
            <a:r>
              <a:rPr b="0" i="0" lang="en" sz="2400" u="none" cap="none" strike="noStrike">
                <a:solidFill>
                  <a:schemeClr val="dk2"/>
                </a:solidFill>
                <a:latin typeface="Open Sans"/>
                <a:ea typeface="Open Sans"/>
                <a:cs typeface="Open Sans"/>
                <a:sym typeface="Open Sans"/>
              </a:rPr>
              <a:t> sites among those found to be significant</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Can be measured by </a:t>
            </a:r>
            <a:r>
              <a:rPr b="1" i="0" lang="en" sz="2400" u="none" cap="none" strike="noStrike">
                <a:solidFill>
                  <a:schemeClr val="dk2"/>
                </a:solidFill>
                <a:latin typeface="Open Sans"/>
                <a:ea typeface="Open Sans"/>
                <a:cs typeface="Open Sans"/>
                <a:sym typeface="Open Sans"/>
              </a:rPr>
              <a:t>swapping</a:t>
            </a:r>
            <a:r>
              <a:rPr b="0" i="0" lang="en" sz="2400" u="none" cap="none" strike="noStrike">
                <a:solidFill>
                  <a:schemeClr val="dk2"/>
                </a:solidFill>
                <a:latin typeface="Open Sans"/>
                <a:ea typeface="Open Sans"/>
                <a:cs typeface="Open Sans"/>
                <a:sym typeface="Open Sans"/>
              </a:rPr>
              <a:t> input with ChIP sample and identifying false peaks</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The </a:t>
            </a:r>
            <a:r>
              <a:rPr b="1" i="0" lang="en" sz="2400" u="none" cap="none" strike="noStrike">
                <a:solidFill>
                  <a:schemeClr val="dk2"/>
                </a:solidFill>
                <a:latin typeface="Open Sans"/>
                <a:ea typeface="Open Sans"/>
                <a:cs typeface="Open Sans"/>
                <a:sym typeface="Open Sans"/>
              </a:rPr>
              <a:t>q value </a:t>
            </a:r>
            <a:r>
              <a:rPr b="0" i="0" lang="en" sz="2400" u="none" cap="none" strike="noStrike">
                <a:solidFill>
                  <a:schemeClr val="dk2"/>
                </a:solidFill>
                <a:latin typeface="Open Sans"/>
                <a:ea typeface="Open Sans"/>
                <a:cs typeface="Open Sans"/>
                <a:sym typeface="Open Sans"/>
              </a:rPr>
              <a:t>of a peak is the minimum FDR at which the peak is deemed significant</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Analogous to </a:t>
            </a:r>
            <a:r>
              <a:rPr b="1" i="0" lang="en" sz="2400" u="none" cap="none" strike="noStrike">
                <a:solidFill>
                  <a:schemeClr val="dk2"/>
                </a:solidFill>
                <a:latin typeface="Open Sans"/>
                <a:ea typeface="Open Sans"/>
                <a:cs typeface="Open Sans"/>
                <a:sym typeface="Open Sans"/>
              </a:rPr>
              <a:t>p value </a:t>
            </a:r>
            <a:r>
              <a:rPr b="0" i="0" lang="en" sz="2400" u="none" cap="none" strike="noStrike">
                <a:solidFill>
                  <a:schemeClr val="dk2"/>
                </a:solidFill>
                <a:latin typeface="Open Sans"/>
                <a:ea typeface="Open Sans"/>
                <a:cs typeface="Open Sans"/>
                <a:sym typeface="Open Sans"/>
              </a:rPr>
              <a:t>for a single hypothesis test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Peak calling for TF vs. histone mark</a:t>
            </a:r>
            <a:endParaRPr b="0" i="0" sz="3600" u="none" cap="none" strike="noStrike">
              <a:solidFill>
                <a:srgbClr val="680018"/>
              </a:solidFill>
              <a:latin typeface="Roboto Medium"/>
              <a:ea typeface="Roboto Medium"/>
              <a:cs typeface="Roboto Medium"/>
              <a:sym typeface="Roboto Medium"/>
            </a:endParaRPr>
          </a:p>
        </p:txBody>
      </p:sp>
      <p:sp>
        <p:nvSpPr>
          <p:cNvPr id="243" name="Google Shape;243;p33"/>
          <p:cNvSpPr txBox="1"/>
          <p:nvPr>
            <p:ph idx="1" type="body"/>
          </p:nvPr>
        </p:nvSpPr>
        <p:spPr>
          <a:xfrm>
            <a:off x="147946" y="991364"/>
            <a:ext cx="3345267" cy="3595956"/>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Histone ChIP-seq produces much broader regions of enrichment</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Peak callers usually have a “histone” option or set of “broad” parameters if needed</a:t>
            </a:r>
            <a:endParaRPr b="1" i="0" sz="2400" u="none" cap="none" strike="noStrike">
              <a:solidFill>
                <a:schemeClr val="dk2"/>
              </a:solidFill>
              <a:latin typeface="Open Sans"/>
              <a:ea typeface="Open Sans"/>
              <a:cs typeface="Open Sans"/>
              <a:sym typeface="Open Sans"/>
            </a:endParaRPr>
          </a:p>
        </p:txBody>
      </p:sp>
      <p:pic>
        <p:nvPicPr>
          <p:cNvPr id="244" name="Google Shape;244;p33"/>
          <p:cNvPicPr preferRelativeResize="0"/>
          <p:nvPr/>
        </p:nvPicPr>
        <p:blipFill rotWithShape="1">
          <a:blip r:embed="rId3">
            <a:alphaModFix/>
          </a:blip>
          <a:srcRect b="0" l="0" r="0" t="0"/>
          <a:stretch/>
        </p:blipFill>
        <p:spPr>
          <a:xfrm>
            <a:off x="3818776" y="991364"/>
            <a:ext cx="4688226" cy="399311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Output from peak calling</a:t>
            </a:r>
            <a:endParaRPr b="0" i="0" sz="3600" u="none" cap="none" strike="noStrike">
              <a:solidFill>
                <a:srgbClr val="680018"/>
              </a:solidFill>
              <a:latin typeface="Roboto Medium"/>
              <a:ea typeface="Roboto Medium"/>
              <a:cs typeface="Roboto Medium"/>
              <a:sym typeface="Roboto Medium"/>
            </a:endParaRPr>
          </a:p>
        </p:txBody>
      </p:sp>
      <p:sp>
        <p:nvSpPr>
          <p:cNvPr id="250" name="Google Shape;250;p34"/>
          <p:cNvSpPr txBox="1"/>
          <p:nvPr>
            <p:ph idx="1" type="body"/>
          </p:nvPr>
        </p:nvSpPr>
        <p:spPr>
          <a:xfrm>
            <a:off x="389614" y="605401"/>
            <a:ext cx="8571505" cy="1493744"/>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Took a while to get here…</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List of </a:t>
            </a:r>
            <a:r>
              <a:rPr b="1" i="0" lang="en" sz="2400" u="none" cap="none" strike="noStrike">
                <a:solidFill>
                  <a:schemeClr val="dk2"/>
                </a:solidFill>
                <a:latin typeface="Open Sans"/>
                <a:ea typeface="Open Sans"/>
                <a:cs typeface="Open Sans"/>
                <a:sym typeface="Open Sans"/>
              </a:rPr>
              <a:t>genomic loci </a:t>
            </a:r>
            <a:r>
              <a:rPr b="0" i="0" lang="en" sz="2400" u="none" cap="none" strike="noStrike">
                <a:solidFill>
                  <a:schemeClr val="dk2"/>
                </a:solidFill>
                <a:latin typeface="Open Sans"/>
                <a:ea typeface="Open Sans"/>
                <a:cs typeface="Open Sans"/>
                <a:sym typeface="Open Sans"/>
              </a:rPr>
              <a:t>where either your </a:t>
            </a:r>
            <a:r>
              <a:rPr b="1" i="0" lang="en" sz="2400" u="none" cap="none" strike="noStrike">
                <a:solidFill>
                  <a:schemeClr val="dk2"/>
                </a:solidFill>
                <a:latin typeface="Open Sans"/>
                <a:ea typeface="Open Sans"/>
                <a:cs typeface="Open Sans"/>
                <a:sym typeface="Open Sans"/>
              </a:rPr>
              <a:t>protein is bound</a:t>
            </a:r>
            <a:r>
              <a:rPr b="0" i="0" lang="en" sz="2400" u="none" cap="none" strike="noStrike">
                <a:solidFill>
                  <a:schemeClr val="dk2"/>
                </a:solidFill>
                <a:latin typeface="Open Sans"/>
                <a:ea typeface="Open Sans"/>
                <a:cs typeface="Open Sans"/>
                <a:sym typeface="Open Sans"/>
              </a:rPr>
              <a:t> OR your </a:t>
            </a:r>
            <a:r>
              <a:rPr b="1" i="0" lang="en" sz="2400" u="none" cap="none" strike="noStrike">
                <a:solidFill>
                  <a:schemeClr val="dk2"/>
                </a:solidFill>
                <a:latin typeface="Open Sans"/>
                <a:ea typeface="Open Sans"/>
                <a:cs typeface="Open Sans"/>
                <a:sym typeface="Open Sans"/>
              </a:rPr>
              <a:t>histone is modified</a:t>
            </a:r>
            <a:r>
              <a:rPr b="0" i="0" lang="en" sz="2400" u="none" cap="none" strike="noStrike">
                <a:solidFill>
                  <a:schemeClr val="dk2"/>
                </a:solidFill>
                <a:latin typeface="Open Sans"/>
                <a:ea typeface="Open Sans"/>
                <a:cs typeface="Open Sans"/>
                <a:sym typeface="Open Sans"/>
              </a:rPr>
              <a:t>) – usually BED format</a:t>
            </a:r>
            <a:endParaRPr/>
          </a:p>
        </p:txBody>
      </p:sp>
      <p:pic>
        <p:nvPicPr>
          <p:cNvPr id="251" name="Google Shape;251;p34"/>
          <p:cNvPicPr preferRelativeResize="0"/>
          <p:nvPr/>
        </p:nvPicPr>
        <p:blipFill rotWithShape="1">
          <a:blip r:embed="rId3">
            <a:alphaModFix/>
          </a:blip>
          <a:srcRect b="0" l="0" r="0" t="0"/>
          <a:stretch/>
        </p:blipFill>
        <p:spPr>
          <a:xfrm>
            <a:off x="381587" y="2235889"/>
            <a:ext cx="8380826" cy="2224792"/>
          </a:xfrm>
          <a:prstGeom prst="rect">
            <a:avLst/>
          </a:prstGeom>
          <a:noFill/>
          <a:ln>
            <a:noFill/>
          </a:ln>
        </p:spPr>
      </p:pic>
      <p:sp>
        <p:nvSpPr>
          <p:cNvPr id="252" name="Google Shape;252;p34"/>
          <p:cNvSpPr txBox="1"/>
          <p:nvPr/>
        </p:nvSpPr>
        <p:spPr>
          <a:xfrm>
            <a:off x="381587" y="4462253"/>
            <a:ext cx="8571505" cy="681247"/>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Peak numbers vary wildly by protein, organism, etc.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Typical analysis workflow</a:t>
            </a:r>
            <a:endParaRPr b="0" i="0" sz="3600" u="none" cap="none" strike="noStrike">
              <a:solidFill>
                <a:srgbClr val="680018"/>
              </a:solidFill>
              <a:latin typeface="Roboto Medium"/>
              <a:ea typeface="Roboto Medium"/>
              <a:cs typeface="Roboto Medium"/>
              <a:sym typeface="Roboto Medium"/>
            </a:endParaRPr>
          </a:p>
        </p:txBody>
      </p:sp>
      <p:sp>
        <p:nvSpPr>
          <p:cNvPr id="258" name="Google Shape;258;p35"/>
          <p:cNvSpPr txBox="1"/>
          <p:nvPr/>
        </p:nvSpPr>
        <p:spPr>
          <a:xfrm>
            <a:off x="1292560" y="2099135"/>
            <a:ext cx="1983377"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Short reads</a:t>
            </a:r>
            <a:endParaRPr/>
          </a:p>
        </p:txBody>
      </p:sp>
      <p:sp>
        <p:nvSpPr>
          <p:cNvPr id="259" name="Google Shape;259;p35"/>
          <p:cNvSpPr txBox="1"/>
          <p:nvPr/>
        </p:nvSpPr>
        <p:spPr>
          <a:xfrm>
            <a:off x="1292560" y="3139655"/>
            <a:ext cx="1983377"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Short reads</a:t>
            </a:r>
            <a:endParaRPr/>
          </a:p>
        </p:txBody>
      </p:sp>
      <p:sp>
        <p:nvSpPr>
          <p:cNvPr id="260" name="Google Shape;260;p35"/>
          <p:cNvSpPr txBox="1"/>
          <p:nvPr/>
        </p:nvSpPr>
        <p:spPr>
          <a:xfrm>
            <a:off x="4388031" y="2099135"/>
            <a:ext cx="2339861"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Mapped reads</a:t>
            </a:r>
            <a:endParaRPr/>
          </a:p>
        </p:txBody>
      </p:sp>
      <p:sp>
        <p:nvSpPr>
          <p:cNvPr id="261" name="Google Shape;261;p35"/>
          <p:cNvSpPr txBox="1"/>
          <p:nvPr/>
        </p:nvSpPr>
        <p:spPr>
          <a:xfrm>
            <a:off x="4388031" y="3139655"/>
            <a:ext cx="2339861"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Mapped reads</a:t>
            </a:r>
            <a:endParaRPr/>
          </a:p>
        </p:txBody>
      </p:sp>
      <p:sp>
        <p:nvSpPr>
          <p:cNvPr id="262" name="Google Shape;262;p35"/>
          <p:cNvSpPr txBox="1"/>
          <p:nvPr/>
        </p:nvSpPr>
        <p:spPr>
          <a:xfrm>
            <a:off x="7839986" y="2657051"/>
            <a:ext cx="1130411" cy="779228"/>
          </a:xfrm>
          <a:prstGeom prst="rect">
            <a:avLst/>
          </a:prstGeom>
          <a:noFill/>
          <a:ln cap="flat" cmpd="sng" w="9525">
            <a:solidFill>
              <a:srgbClr val="C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Peaks</a:t>
            </a:r>
            <a:endParaRPr/>
          </a:p>
        </p:txBody>
      </p:sp>
      <p:cxnSp>
        <p:nvCxnSpPr>
          <p:cNvPr id="263" name="Google Shape;263;p35"/>
          <p:cNvCxnSpPr/>
          <p:nvPr/>
        </p:nvCxnSpPr>
        <p:spPr>
          <a:xfrm>
            <a:off x="3363398" y="2488749"/>
            <a:ext cx="946206" cy="0"/>
          </a:xfrm>
          <a:prstGeom prst="straightConnector1">
            <a:avLst/>
          </a:prstGeom>
          <a:noFill/>
          <a:ln cap="flat" cmpd="sng" w="57150">
            <a:solidFill>
              <a:srgbClr val="FDA739"/>
            </a:solidFill>
            <a:prstDash val="solid"/>
            <a:round/>
            <a:headEnd len="sm" w="sm" type="none"/>
            <a:tailEnd len="med" w="med" type="triangle"/>
          </a:ln>
        </p:spPr>
      </p:cxnSp>
      <p:cxnSp>
        <p:nvCxnSpPr>
          <p:cNvPr id="264" name="Google Shape;264;p35"/>
          <p:cNvCxnSpPr/>
          <p:nvPr/>
        </p:nvCxnSpPr>
        <p:spPr>
          <a:xfrm>
            <a:off x="3363398" y="3563501"/>
            <a:ext cx="946206" cy="0"/>
          </a:xfrm>
          <a:prstGeom prst="straightConnector1">
            <a:avLst/>
          </a:prstGeom>
          <a:noFill/>
          <a:ln cap="flat" cmpd="sng" w="57150">
            <a:solidFill>
              <a:srgbClr val="FDA739"/>
            </a:solidFill>
            <a:prstDash val="solid"/>
            <a:round/>
            <a:headEnd len="sm" w="sm" type="none"/>
            <a:tailEnd len="med" w="med" type="triangle"/>
          </a:ln>
        </p:spPr>
      </p:cxnSp>
      <p:cxnSp>
        <p:nvCxnSpPr>
          <p:cNvPr id="265" name="Google Shape;265;p35"/>
          <p:cNvCxnSpPr/>
          <p:nvPr/>
        </p:nvCxnSpPr>
        <p:spPr>
          <a:xfrm>
            <a:off x="6823541" y="3008235"/>
            <a:ext cx="946206" cy="0"/>
          </a:xfrm>
          <a:prstGeom prst="straightConnector1">
            <a:avLst/>
          </a:prstGeom>
          <a:noFill/>
          <a:ln cap="flat" cmpd="sng" w="57150">
            <a:solidFill>
              <a:srgbClr val="FDA739"/>
            </a:solidFill>
            <a:prstDash val="solid"/>
            <a:round/>
            <a:headEnd len="sm" w="sm" type="none"/>
            <a:tailEnd len="med" w="med" type="triangle"/>
          </a:ln>
        </p:spPr>
      </p:cxnSp>
      <p:sp>
        <p:nvSpPr>
          <p:cNvPr id="266" name="Google Shape;266;p35"/>
          <p:cNvSpPr txBox="1"/>
          <p:nvPr/>
        </p:nvSpPr>
        <p:spPr>
          <a:xfrm>
            <a:off x="109136" y="2099135"/>
            <a:ext cx="972237" cy="77922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ChIP</a:t>
            </a:r>
            <a:endParaRPr b="0" i="0" sz="2000" u="none" cap="none" strike="noStrike">
              <a:solidFill>
                <a:schemeClr val="dk2"/>
              </a:solidFill>
              <a:latin typeface="Open Sans"/>
              <a:ea typeface="Open Sans"/>
              <a:cs typeface="Open Sans"/>
              <a:sym typeface="Open Sans"/>
            </a:endParaRPr>
          </a:p>
        </p:txBody>
      </p:sp>
      <p:sp>
        <p:nvSpPr>
          <p:cNvPr id="267" name="Google Shape;267;p35"/>
          <p:cNvSpPr txBox="1"/>
          <p:nvPr/>
        </p:nvSpPr>
        <p:spPr>
          <a:xfrm>
            <a:off x="109136" y="3173887"/>
            <a:ext cx="972237" cy="77922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Input</a:t>
            </a:r>
            <a:endParaRPr/>
          </a:p>
        </p:txBody>
      </p:sp>
      <p:sp>
        <p:nvSpPr>
          <p:cNvPr id="268" name="Google Shape;268;p35"/>
          <p:cNvSpPr txBox="1"/>
          <p:nvPr/>
        </p:nvSpPr>
        <p:spPr>
          <a:xfrm>
            <a:off x="3183403" y="769481"/>
            <a:ext cx="1306200" cy="102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Bowtie2</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BWA</a:t>
            </a:r>
            <a:endParaRPr/>
          </a:p>
        </p:txBody>
      </p:sp>
      <p:sp>
        <p:nvSpPr>
          <p:cNvPr id="269" name="Google Shape;269;p35"/>
          <p:cNvSpPr txBox="1"/>
          <p:nvPr/>
        </p:nvSpPr>
        <p:spPr>
          <a:xfrm>
            <a:off x="1631150" y="3913357"/>
            <a:ext cx="1306195" cy="1461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FASTQ</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FASTA</a:t>
            </a:r>
            <a:endParaRPr/>
          </a:p>
        </p:txBody>
      </p:sp>
      <p:sp>
        <p:nvSpPr>
          <p:cNvPr id="270" name="Google Shape;270;p35"/>
          <p:cNvSpPr txBox="1"/>
          <p:nvPr/>
        </p:nvSpPr>
        <p:spPr>
          <a:xfrm>
            <a:off x="4904863" y="3896460"/>
            <a:ext cx="1306195" cy="1461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SAM</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BAM</a:t>
            </a:r>
            <a:endParaRPr/>
          </a:p>
        </p:txBody>
      </p:sp>
      <p:sp>
        <p:nvSpPr>
          <p:cNvPr id="271" name="Google Shape;271;p35"/>
          <p:cNvSpPr txBox="1"/>
          <p:nvPr/>
        </p:nvSpPr>
        <p:spPr>
          <a:xfrm>
            <a:off x="6643546" y="552373"/>
            <a:ext cx="1306195" cy="1461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MACS2</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HOMER</a:t>
            </a:r>
            <a:endParaRPr/>
          </a:p>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GEM</a:t>
            </a:r>
            <a:endParaRPr/>
          </a:p>
        </p:txBody>
      </p:sp>
      <p:sp>
        <p:nvSpPr>
          <p:cNvPr id="272" name="Google Shape;272;p35"/>
          <p:cNvSpPr txBox="1"/>
          <p:nvPr/>
        </p:nvSpPr>
        <p:spPr>
          <a:xfrm>
            <a:off x="7752093" y="3913357"/>
            <a:ext cx="1306195" cy="146172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000"/>
              <a:buFont typeface="Open Sans"/>
              <a:buNone/>
            </a:pPr>
            <a:r>
              <a:rPr b="0" i="0" lang="en" sz="2000" u="none" cap="none" strike="noStrike">
                <a:solidFill>
                  <a:schemeClr val="dk2"/>
                </a:solidFill>
                <a:latin typeface="Open Sans"/>
                <a:ea typeface="Open Sans"/>
                <a:cs typeface="Open Sans"/>
                <a:sym typeface="Open Sans"/>
              </a:rPr>
              <a:t>BED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type="title"/>
          </p:nvPr>
        </p:nvSpPr>
        <p:spPr>
          <a:xfrm>
            <a:off x="790325" y="526388"/>
            <a:ext cx="7563300" cy="4090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4800"/>
              <a:buFont typeface="Roboto Medium"/>
              <a:buNone/>
            </a:pPr>
            <a:r>
              <a:rPr b="0" i="0" lang="en" sz="4800" u="none" cap="none" strike="noStrike">
                <a:solidFill>
                  <a:srgbClr val="680018"/>
                </a:solidFill>
                <a:latin typeface="Roboto Medium"/>
                <a:ea typeface="Roboto Medium"/>
                <a:cs typeface="Roboto Medium"/>
                <a:sym typeface="Roboto Medium"/>
              </a:rPr>
              <a:t>Functional Characterization</a:t>
            </a:r>
            <a:endParaRPr b="0" i="0" sz="4800" u="none" cap="none" strike="noStrike">
              <a:solidFill>
                <a:srgbClr val="680018"/>
              </a:solidFill>
              <a:latin typeface="Roboto Medium"/>
              <a:ea typeface="Roboto Medium"/>
              <a:cs typeface="Roboto Medium"/>
              <a:sym typeface="Robot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1" i="0" lang="en" sz="3600" u="none" cap="none" strike="noStrike">
                <a:solidFill>
                  <a:srgbClr val="680018"/>
                </a:solidFill>
                <a:latin typeface="Roboto Medium"/>
                <a:ea typeface="Roboto Medium"/>
                <a:cs typeface="Roboto Medium"/>
                <a:sym typeface="Roboto Medium"/>
              </a:rPr>
              <a:t>Where </a:t>
            </a:r>
            <a:r>
              <a:rPr b="0" i="0" lang="en" sz="3600" u="none" cap="none" strike="noStrike">
                <a:solidFill>
                  <a:srgbClr val="680018"/>
                </a:solidFill>
                <a:latin typeface="Roboto Medium"/>
                <a:ea typeface="Roboto Medium"/>
                <a:cs typeface="Roboto Medium"/>
                <a:sym typeface="Roboto Medium"/>
              </a:rPr>
              <a:t>and</a:t>
            </a:r>
            <a:r>
              <a:rPr b="1" i="0" lang="en" sz="3600" u="none" cap="none" strike="noStrike">
                <a:solidFill>
                  <a:srgbClr val="680018"/>
                </a:solidFill>
                <a:latin typeface="Roboto Medium"/>
                <a:ea typeface="Roboto Medium"/>
                <a:cs typeface="Roboto Medium"/>
                <a:sym typeface="Roboto Medium"/>
              </a:rPr>
              <a:t> how</a:t>
            </a:r>
            <a:r>
              <a:rPr b="0" i="0" lang="en" sz="3600" u="none" cap="none" strike="noStrike">
                <a:solidFill>
                  <a:srgbClr val="680018"/>
                </a:solidFill>
                <a:latin typeface="Roboto Medium"/>
                <a:ea typeface="Roboto Medium"/>
                <a:cs typeface="Roboto Medium"/>
                <a:sym typeface="Roboto Medium"/>
              </a:rPr>
              <a:t> is my protein binding?</a:t>
            </a:r>
            <a:endParaRPr b="0" i="0" sz="3600" u="none" cap="none" strike="noStrike">
              <a:solidFill>
                <a:srgbClr val="680018"/>
              </a:solidFill>
              <a:latin typeface="Roboto Medium"/>
              <a:ea typeface="Roboto Medium"/>
              <a:cs typeface="Roboto Medium"/>
              <a:sym typeface="Roboto Medium"/>
            </a:endParaRPr>
          </a:p>
        </p:txBody>
      </p:sp>
      <p:sp>
        <p:nvSpPr>
          <p:cNvPr id="283" name="Google Shape;283;p37"/>
          <p:cNvSpPr txBox="1"/>
          <p:nvPr>
            <p:ph idx="1" type="body"/>
          </p:nvPr>
        </p:nvSpPr>
        <p:spPr>
          <a:xfrm>
            <a:off x="4483100" y="821300"/>
            <a:ext cx="4395524" cy="4078233"/>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Peaks</a:t>
            </a:r>
            <a:r>
              <a:rPr b="0" i="0" lang="en" sz="2400" u="none" cap="none" strike="noStrike">
                <a:solidFill>
                  <a:schemeClr val="dk2"/>
                </a:solidFill>
                <a:latin typeface="Open Sans"/>
                <a:ea typeface="Open Sans"/>
                <a:cs typeface="Open Sans"/>
                <a:sym typeface="Open Sans"/>
              </a:rPr>
              <a:t> are areas where read mapping is </a:t>
            </a:r>
            <a:r>
              <a:rPr b="1" i="0" lang="en" sz="2400" u="none" cap="none" strike="noStrike">
                <a:solidFill>
                  <a:schemeClr val="dk2"/>
                </a:solidFill>
                <a:latin typeface="Open Sans"/>
                <a:ea typeface="Open Sans"/>
                <a:cs typeface="Open Sans"/>
                <a:sym typeface="Open Sans"/>
              </a:rPr>
              <a:t>enriched </a:t>
            </a:r>
            <a:r>
              <a:rPr b="0" i="0" lang="en" sz="2400" u="none" cap="none" strike="noStrike">
                <a:solidFill>
                  <a:schemeClr val="dk2"/>
                </a:solidFill>
                <a:latin typeface="Open Sans"/>
                <a:ea typeface="Open Sans"/>
                <a:cs typeface="Open Sans"/>
                <a:sym typeface="Open Sans"/>
              </a:rPr>
              <a:t>compared to a </a:t>
            </a:r>
            <a:r>
              <a:rPr b="1" i="0" lang="en" sz="2400" u="none" cap="none" strike="noStrike">
                <a:solidFill>
                  <a:schemeClr val="dk2"/>
                </a:solidFill>
                <a:latin typeface="Open Sans"/>
                <a:ea typeface="Open Sans"/>
                <a:cs typeface="Open Sans"/>
                <a:sym typeface="Open Sans"/>
              </a:rPr>
              <a:t>control</a:t>
            </a:r>
            <a:r>
              <a:rPr b="0" i="0" lang="en" sz="2400" u="none" cap="none" strike="noStrike">
                <a:solidFill>
                  <a:schemeClr val="dk2"/>
                </a:solidFill>
                <a:latin typeface="Open Sans"/>
                <a:ea typeface="Open Sans"/>
                <a:cs typeface="Open Sans"/>
                <a:sym typeface="Open Sans"/>
              </a:rPr>
              <a:t> experiment (~300bp)</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Actual </a:t>
            </a:r>
            <a:r>
              <a:rPr b="1" i="0" lang="en" sz="2400" u="none" cap="none" strike="noStrike">
                <a:solidFill>
                  <a:schemeClr val="dk2"/>
                </a:solidFill>
                <a:latin typeface="Open Sans"/>
                <a:ea typeface="Open Sans"/>
                <a:cs typeface="Open Sans"/>
                <a:sym typeface="Open Sans"/>
              </a:rPr>
              <a:t>binding sites</a:t>
            </a:r>
            <a:r>
              <a:rPr b="0" i="0" lang="en" sz="2400" u="none" cap="none" strike="noStrike">
                <a:solidFill>
                  <a:schemeClr val="dk2"/>
                </a:solidFill>
                <a:latin typeface="Open Sans"/>
                <a:ea typeface="Open Sans"/>
                <a:cs typeface="Open Sans"/>
                <a:sym typeface="Open Sans"/>
              </a:rPr>
              <a:t> (for proteins) are 8-12bp</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Binding site can be inferred using </a:t>
            </a:r>
            <a:r>
              <a:rPr b="1" i="0" lang="en" sz="2400" u="none" cap="none" strike="noStrike">
                <a:solidFill>
                  <a:schemeClr val="dk2"/>
                </a:solidFill>
                <a:latin typeface="Open Sans"/>
                <a:ea typeface="Open Sans"/>
                <a:cs typeface="Open Sans"/>
                <a:sym typeface="Open Sans"/>
              </a:rPr>
              <a:t>motifs and motif analysis</a:t>
            </a:r>
            <a:endParaRPr b="0" i="0" sz="2400" u="none" cap="none" strike="noStrike">
              <a:solidFill>
                <a:schemeClr val="dk2"/>
              </a:solidFill>
              <a:latin typeface="Open Sans"/>
              <a:ea typeface="Open Sans"/>
              <a:cs typeface="Open Sans"/>
              <a:sym typeface="Open Sans"/>
            </a:endParaRPr>
          </a:p>
        </p:txBody>
      </p:sp>
      <p:pic>
        <p:nvPicPr>
          <p:cNvPr id="284" name="Google Shape;284;p37"/>
          <p:cNvPicPr preferRelativeResize="0"/>
          <p:nvPr/>
        </p:nvPicPr>
        <p:blipFill rotWithShape="1">
          <a:blip r:embed="rId3">
            <a:alphaModFix/>
          </a:blip>
          <a:srcRect b="0" l="0" r="0" t="0"/>
          <a:stretch/>
        </p:blipFill>
        <p:spPr>
          <a:xfrm>
            <a:off x="492090" y="917990"/>
            <a:ext cx="3463462" cy="38770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What is a DNA-binding motif?</a:t>
            </a:r>
            <a:endParaRPr b="0" i="0" sz="3600" u="none" cap="none" strike="noStrike">
              <a:solidFill>
                <a:srgbClr val="680018"/>
              </a:solidFill>
              <a:latin typeface="Roboto Medium"/>
              <a:ea typeface="Roboto Medium"/>
              <a:cs typeface="Roboto Medium"/>
              <a:sym typeface="Roboto Medium"/>
            </a:endParaRPr>
          </a:p>
        </p:txBody>
      </p:sp>
      <p:pic>
        <p:nvPicPr>
          <p:cNvPr id="290" name="Google Shape;290;p38"/>
          <p:cNvPicPr preferRelativeResize="0"/>
          <p:nvPr/>
        </p:nvPicPr>
        <p:blipFill rotWithShape="1">
          <a:blip r:embed="rId3">
            <a:alphaModFix/>
          </a:blip>
          <a:srcRect b="0" l="0" r="0" t="0"/>
          <a:stretch/>
        </p:blipFill>
        <p:spPr>
          <a:xfrm>
            <a:off x="4085024" y="959075"/>
            <a:ext cx="4641349" cy="2897375"/>
          </a:xfrm>
          <a:prstGeom prst="rect">
            <a:avLst/>
          </a:prstGeom>
          <a:noFill/>
          <a:ln>
            <a:noFill/>
          </a:ln>
        </p:spPr>
      </p:pic>
      <p:pic>
        <p:nvPicPr>
          <p:cNvPr id="291" name="Google Shape;291;p38"/>
          <p:cNvPicPr preferRelativeResize="0"/>
          <p:nvPr/>
        </p:nvPicPr>
        <p:blipFill rotWithShape="1">
          <a:blip r:embed="rId4">
            <a:alphaModFix/>
          </a:blip>
          <a:srcRect b="0" l="0" r="0" t="0"/>
          <a:stretch/>
        </p:blipFill>
        <p:spPr>
          <a:xfrm>
            <a:off x="214688" y="959087"/>
            <a:ext cx="3463462" cy="3877092"/>
          </a:xfrm>
          <a:prstGeom prst="rect">
            <a:avLst/>
          </a:prstGeom>
          <a:noFill/>
          <a:ln>
            <a:noFill/>
          </a:ln>
        </p:spPr>
      </p:pic>
      <p:pic>
        <p:nvPicPr>
          <p:cNvPr id="292" name="Google Shape;292;p38"/>
          <p:cNvPicPr preferRelativeResize="0"/>
          <p:nvPr/>
        </p:nvPicPr>
        <p:blipFill rotWithShape="1">
          <a:blip r:embed="rId5">
            <a:alphaModFix/>
          </a:blip>
          <a:srcRect b="58034" l="2651" r="59625" t="9398"/>
          <a:stretch/>
        </p:blipFill>
        <p:spPr>
          <a:xfrm>
            <a:off x="4085025" y="3932300"/>
            <a:ext cx="4737375" cy="1113274"/>
          </a:xfrm>
          <a:prstGeom prst="rect">
            <a:avLst/>
          </a:prstGeom>
          <a:noFill/>
          <a:ln>
            <a:noFill/>
          </a:ln>
        </p:spPr>
      </p:pic>
      <p:cxnSp>
        <p:nvCxnSpPr>
          <p:cNvPr id="293" name="Google Shape;293;p38"/>
          <p:cNvCxnSpPr/>
          <p:nvPr/>
        </p:nvCxnSpPr>
        <p:spPr>
          <a:xfrm rot="10800000">
            <a:off x="2538350" y="2229375"/>
            <a:ext cx="2395200" cy="1235400"/>
          </a:xfrm>
          <a:prstGeom prst="straightConnector1">
            <a:avLst/>
          </a:prstGeom>
          <a:noFill/>
          <a:ln cap="flat" cmpd="sng" w="9525">
            <a:solidFill>
              <a:schemeClr val="dk2"/>
            </a:solidFill>
            <a:prstDash val="solid"/>
            <a:round/>
            <a:headEnd len="med" w="med" type="none"/>
            <a:tailEnd len="med" w="med" type="triangle"/>
          </a:ln>
        </p:spPr>
      </p:cxnSp>
      <p:cxnSp>
        <p:nvCxnSpPr>
          <p:cNvPr id="294" name="Google Shape;294;p38"/>
          <p:cNvCxnSpPr/>
          <p:nvPr/>
        </p:nvCxnSpPr>
        <p:spPr>
          <a:xfrm flipH="1">
            <a:off x="2839575" y="3638025"/>
            <a:ext cx="5408100" cy="331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Motif scanning (scoring)</a:t>
            </a:r>
            <a:endParaRPr b="0" i="0" sz="3600" u="none" cap="none" strike="noStrike">
              <a:solidFill>
                <a:srgbClr val="680018"/>
              </a:solidFill>
              <a:latin typeface="Roboto Medium"/>
              <a:ea typeface="Roboto Medium"/>
              <a:cs typeface="Roboto Medium"/>
              <a:sym typeface="Roboto Medium"/>
            </a:endParaRPr>
          </a:p>
        </p:txBody>
      </p:sp>
      <p:sp>
        <p:nvSpPr>
          <p:cNvPr id="300" name="Google Shape;300;p39"/>
          <p:cNvSpPr txBox="1"/>
          <p:nvPr>
            <p:ph idx="1" type="body"/>
          </p:nvPr>
        </p:nvSpPr>
        <p:spPr>
          <a:xfrm>
            <a:off x="397505" y="3311750"/>
            <a:ext cx="8648700" cy="1712313"/>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“Scan” for binding sites using probability model</a:t>
            </a:r>
            <a:endParaRPr/>
          </a:p>
          <a:p>
            <a:pPr indent="-342900" lvl="0" marL="34290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Ask at each position in peak “how likely is it that this is a binding site and not some random sequence?”</a:t>
            </a:r>
            <a:endParaRPr/>
          </a:p>
          <a:p>
            <a:pPr indent="-342900" lvl="0" marL="34290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Motif occurrences typically are located near peak summits </a:t>
            </a:r>
            <a:endParaRPr/>
          </a:p>
          <a:p>
            <a:pPr indent="0" lvl="0" marL="0" marR="0" rtl="0" algn="l">
              <a:lnSpc>
                <a:spcPct val="100000"/>
              </a:lnSpc>
              <a:spcBef>
                <a:spcPts val="1000"/>
              </a:spcBef>
              <a:spcAft>
                <a:spcPts val="0"/>
              </a:spcAft>
              <a:buClr>
                <a:schemeClr val="dk2"/>
              </a:buClr>
              <a:buSzPts val="2400"/>
              <a:buFont typeface="Open Sans"/>
              <a:buNone/>
            </a:pPr>
            <a:r>
              <a:t/>
            </a:r>
            <a:endParaRPr b="1" i="0" sz="2400" u="none" cap="none" strike="noStrike">
              <a:solidFill>
                <a:schemeClr val="dk2"/>
              </a:solidFill>
              <a:latin typeface="Open Sans"/>
              <a:ea typeface="Open Sans"/>
              <a:cs typeface="Open Sans"/>
              <a:sym typeface="Open Sans"/>
            </a:endParaRPr>
          </a:p>
        </p:txBody>
      </p:sp>
      <p:pic>
        <p:nvPicPr>
          <p:cNvPr id="301" name="Google Shape;301;p39"/>
          <p:cNvPicPr preferRelativeResize="0"/>
          <p:nvPr/>
        </p:nvPicPr>
        <p:blipFill rotWithShape="1">
          <a:blip r:embed="rId3">
            <a:alphaModFix/>
          </a:blip>
          <a:srcRect b="0" l="0" r="0" t="0"/>
          <a:stretch/>
        </p:blipFill>
        <p:spPr>
          <a:xfrm>
            <a:off x="97795" y="836950"/>
            <a:ext cx="8948410" cy="247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Motif scoring example</a:t>
            </a:r>
            <a:endParaRPr b="0" i="0" sz="3600" u="none" cap="none" strike="noStrike">
              <a:solidFill>
                <a:srgbClr val="680018"/>
              </a:solidFill>
              <a:latin typeface="Roboto Medium"/>
              <a:ea typeface="Roboto Medium"/>
              <a:cs typeface="Roboto Medium"/>
              <a:sym typeface="Roboto Medium"/>
            </a:endParaRPr>
          </a:p>
        </p:txBody>
      </p:sp>
      <p:sp>
        <p:nvSpPr>
          <p:cNvPr id="307" name="Google Shape;307;p40"/>
          <p:cNvSpPr txBox="1"/>
          <p:nvPr>
            <p:ph idx="1" type="body"/>
          </p:nvPr>
        </p:nvSpPr>
        <p:spPr>
          <a:xfrm>
            <a:off x="399388" y="606650"/>
            <a:ext cx="8345224" cy="939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How likely is it that this is a binding site and not some random sequence?</a:t>
            </a:r>
            <a:endParaRPr/>
          </a:p>
          <a:p>
            <a:pPr indent="0" lvl="0" marL="0" marR="0" rtl="0" algn="l">
              <a:lnSpc>
                <a:spcPct val="100000"/>
              </a:lnSpc>
              <a:spcBef>
                <a:spcPts val="1000"/>
              </a:spcBef>
              <a:spcAft>
                <a:spcPts val="0"/>
              </a:spcAft>
              <a:buClr>
                <a:schemeClr val="dk2"/>
              </a:buClr>
              <a:buSzPts val="2400"/>
              <a:buFont typeface="Open Sans"/>
              <a:buNone/>
            </a:pPr>
            <a:r>
              <a:t/>
            </a:r>
            <a:endParaRPr b="1" i="0" sz="2400" u="none" cap="none" strike="noStrike">
              <a:solidFill>
                <a:schemeClr val="dk2"/>
              </a:solidFill>
              <a:latin typeface="Open Sans"/>
              <a:ea typeface="Open Sans"/>
              <a:cs typeface="Open Sans"/>
              <a:sym typeface="Open Sans"/>
            </a:endParaRPr>
          </a:p>
        </p:txBody>
      </p:sp>
      <p:pic>
        <p:nvPicPr>
          <p:cNvPr id="308" name="Google Shape;308;p40"/>
          <p:cNvPicPr preferRelativeResize="0"/>
          <p:nvPr/>
        </p:nvPicPr>
        <p:blipFill rotWithShape="1">
          <a:blip r:embed="rId3">
            <a:alphaModFix/>
          </a:blip>
          <a:srcRect b="0" l="0" r="0" t="0"/>
          <a:stretch/>
        </p:blipFill>
        <p:spPr>
          <a:xfrm>
            <a:off x="876300" y="2070100"/>
            <a:ext cx="7402512" cy="1380779"/>
          </a:xfrm>
          <a:prstGeom prst="rect">
            <a:avLst/>
          </a:prstGeom>
          <a:noFill/>
          <a:ln>
            <a:noFill/>
          </a:ln>
        </p:spPr>
      </p:pic>
      <p:sp>
        <p:nvSpPr>
          <p:cNvPr id="309" name="Google Shape;309;p40"/>
          <p:cNvSpPr txBox="1"/>
          <p:nvPr/>
        </p:nvSpPr>
        <p:spPr>
          <a:xfrm>
            <a:off x="1409700" y="15013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T</a:t>
            </a:r>
            <a:endParaRPr b="0" i="0" sz="2400" u="none" cap="none" strike="noStrike">
              <a:solidFill>
                <a:schemeClr val="dk2"/>
              </a:solidFill>
              <a:latin typeface="Open Sans"/>
              <a:ea typeface="Open Sans"/>
              <a:cs typeface="Open Sans"/>
              <a:sym typeface="Open Sans"/>
            </a:endParaRPr>
          </a:p>
        </p:txBody>
      </p:sp>
      <p:sp>
        <p:nvSpPr>
          <p:cNvPr id="310" name="Google Shape;310;p40"/>
          <p:cNvSpPr txBox="1"/>
          <p:nvPr/>
        </p:nvSpPr>
        <p:spPr>
          <a:xfrm>
            <a:off x="2108200" y="15013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G</a:t>
            </a:r>
            <a:endParaRPr b="0" i="0" sz="2400" u="none" cap="none" strike="noStrike">
              <a:solidFill>
                <a:schemeClr val="dk2"/>
              </a:solidFill>
              <a:latin typeface="Open Sans"/>
              <a:ea typeface="Open Sans"/>
              <a:cs typeface="Open Sans"/>
              <a:sym typeface="Open Sans"/>
            </a:endParaRPr>
          </a:p>
        </p:txBody>
      </p:sp>
      <p:sp>
        <p:nvSpPr>
          <p:cNvPr id="311" name="Google Shape;311;p40"/>
          <p:cNvSpPr txBox="1"/>
          <p:nvPr/>
        </p:nvSpPr>
        <p:spPr>
          <a:xfrm>
            <a:off x="2806700" y="15013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G</a:t>
            </a:r>
            <a:endParaRPr b="0" i="0" sz="2400" u="none" cap="none" strike="noStrike">
              <a:solidFill>
                <a:schemeClr val="dk2"/>
              </a:solidFill>
              <a:latin typeface="Open Sans"/>
              <a:ea typeface="Open Sans"/>
              <a:cs typeface="Open Sans"/>
              <a:sym typeface="Open Sans"/>
            </a:endParaRPr>
          </a:p>
        </p:txBody>
      </p:sp>
      <p:sp>
        <p:nvSpPr>
          <p:cNvPr id="312" name="Google Shape;312;p40"/>
          <p:cNvSpPr txBox="1"/>
          <p:nvPr/>
        </p:nvSpPr>
        <p:spPr>
          <a:xfrm>
            <a:off x="3505200" y="15013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G</a:t>
            </a:r>
            <a:endParaRPr b="0" i="0" sz="2400" u="none" cap="none" strike="noStrike">
              <a:solidFill>
                <a:schemeClr val="dk2"/>
              </a:solidFill>
              <a:latin typeface="Open Sans"/>
              <a:ea typeface="Open Sans"/>
              <a:cs typeface="Open Sans"/>
              <a:sym typeface="Open Sans"/>
            </a:endParaRPr>
          </a:p>
        </p:txBody>
      </p:sp>
      <p:sp>
        <p:nvSpPr>
          <p:cNvPr id="313" name="Google Shape;313;p40"/>
          <p:cNvSpPr txBox="1"/>
          <p:nvPr/>
        </p:nvSpPr>
        <p:spPr>
          <a:xfrm>
            <a:off x="4203700" y="15013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G</a:t>
            </a:r>
            <a:endParaRPr b="0" i="0" sz="2400" u="none" cap="none" strike="noStrike">
              <a:solidFill>
                <a:schemeClr val="dk2"/>
              </a:solidFill>
              <a:latin typeface="Open Sans"/>
              <a:ea typeface="Open Sans"/>
              <a:cs typeface="Open Sans"/>
              <a:sym typeface="Open Sans"/>
            </a:endParaRPr>
          </a:p>
        </p:txBody>
      </p:sp>
      <p:sp>
        <p:nvSpPr>
          <p:cNvPr id="314" name="Google Shape;314;p40"/>
          <p:cNvSpPr txBox="1"/>
          <p:nvPr/>
        </p:nvSpPr>
        <p:spPr>
          <a:xfrm>
            <a:off x="4902200" y="15013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A</a:t>
            </a:r>
            <a:endParaRPr b="0" i="0" sz="2400" u="none" cap="none" strike="noStrike">
              <a:solidFill>
                <a:schemeClr val="dk2"/>
              </a:solidFill>
              <a:latin typeface="Open Sans"/>
              <a:ea typeface="Open Sans"/>
              <a:cs typeface="Open Sans"/>
              <a:sym typeface="Open Sans"/>
            </a:endParaRPr>
          </a:p>
        </p:txBody>
      </p:sp>
      <p:sp>
        <p:nvSpPr>
          <p:cNvPr id="315" name="Google Shape;315;p40"/>
          <p:cNvSpPr txBox="1"/>
          <p:nvPr/>
        </p:nvSpPr>
        <p:spPr>
          <a:xfrm>
            <a:off x="5600700" y="14996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A</a:t>
            </a:r>
            <a:endParaRPr b="0" i="0" sz="2400" u="none" cap="none" strike="noStrike">
              <a:solidFill>
                <a:schemeClr val="dk2"/>
              </a:solidFill>
              <a:latin typeface="Open Sans"/>
              <a:ea typeface="Open Sans"/>
              <a:cs typeface="Open Sans"/>
              <a:sym typeface="Open Sans"/>
            </a:endParaRPr>
          </a:p>
        </p:txBody>
      </p:sp>
      <p:sp>
        <p:nvSpPr>
          <p:cNvPr id="316" name="Google Shape;316;p40"/>
          <p:cNvSpPr txBox="1"/>
          <p:nvPr/>
        </p:nvSpPr>
        <p:spPr>
          <a:xfrm>
            <a:off x="6299200" y="14996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G</a:t>
            </a:r>
            <a:endParaRPr b="0" i="0" sz="2400" u="none" cap="none" strike="noStrike">
              <a:solidFill>
                <a:schemeClr val="dk2"/>
              </a:solidFill>
              <a:latin typeface="Open Sans"/>
              <a:ea typeface="Open Sans"/>
              <a:cs typeface="Open Sans"/>
              <a:sym typeface="Open Sans"/>
            </a:endParaRPr>
          </a:p>
        </p:txBody>
      </p:sp>
      <p:sp>
        <p:nvSpPr>
          <p:cNvPr id="317" name="Google Shape;317;p40"/>
          <p:cNvSpPr txBox="1"/>
          <p:nvPr/>
        </p:nvSpPr>
        <p:spPr>
          <a:xfrm>
            <a:off x="6988506" y="14996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T</a:t>
            </a:r>
            <a:endParaRPr b="0" i="0" sz="2400" u="none" cap="none" strike="noStrike">
              <a:solidFill>
                <a:schemeClr val="dk2"/>
              </a:solidFill>
              <a:latin typeface="Open Sans"/>
              <a:ea typeface="Open Sans"/>
              <a:cs typeface="Open Sans"/>
              <a:sym typeface="Open Sans"/>
            </a:endParaRPr>
          </a:p>
        </p:txBody>
      </p:sp>
      <p:sp>
        <p:nvSpPr>
          <p:cNvPr id="318" name="Google Shape;318;p40"/>
          <p:cNvSpPr txBox="1"/>
          <p:nvPr/>
        </p:nvSpPr>
        <p:spPr>
          <a:xfrm>
            <a:off x="7677812" y="1499675"/>
            <a:ext cx="533400" cy="71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chemeClr val="dk2"/>
              </a:buClr>
              <a:buSzPts val="2400"/>
              <a:buFont typeface="Open Sans"/>
              <a:buNone/>
            </a:pPr>
            <a:r>
              <a:rPr b="1" i="0" lang="en" sz="2400" u="none" cap="none" strike="noStrike">
                <a:solidFill>
                  <a:schemeClr val="dk2"/>
                </a:solidFill>
                <a:latin typeface="Open Sans"/>
                <a:ea typeface="Open Sans"/>
                <a:cs typeface="Open Sans"/>
                <a:sym typeface="Open Sans"/>
              </a:rPr>
              <a:t>G</a:t>
            </a:r>
            <a:endParaRPr b="0" i="0" sz="2400" u="none" cap="none" strike="noStrike">
              <a:solidFill>
                <a:schemeClr val="dk2"/>
              </a:solidFill>
              <a:latin typeface="Open Sans"/>
              <a:ea typeface="Open Sans"/>
              <a:cs typeface="Open Sans"/>
              <a:sym typeface="Open Sans"/>
            </a:endParaRPr>
          </a:p>
        </p:txBody>
      </p:sp>
      <p:sp>
        <p:nvSpPr>
          <p:cNvPr id="319" name="Google Shape;319;p40"/>
          <p:cNvSpPr txBox="1"/>
          <p:nvPr/>
        </p:nvSpPr>
        <p:spPr>
          <a:xfrm>
            <a:off x="399388" y="3450879"/>
            <a:ext cx="8345224" cy="662779"/>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Pr (binding site) = 0.207 x 0.705 x 0.830 … </a:t>
            </a:r>
            <a:endParaRPr/>
          </a:p>
          <a:p>
            <a:pPr indent="0" lvl="0" marL="0" marR="0" rtl="0" algn="l">
              <a:lnSpc>
                <a:spcPct val="100000"/>
              </a:lnSpc>
              <a:spcBef>
                <a:spcPts val="1000"/>
              </a:spcBef>
              <a:spcAft>
                <a:spcPts val="0"/>
              </a:spcAft>
              <a:buClr>
                <a:schemeClr val="dk2"/>
              </a:buClr>
              <a:buSzPts val="2400"/>
              <a:buFont typeface="Open Sans"/>
              <a:buNone/>
            </a:pPr>
            <a:r>
              <a:t/>
            </a:r>
            <a:endParaRPr b="1" i="0" sz="2400" u="none" cap="none" strike="noStrike">
              <a:solidFill>
                <a:schemeClr val="dk2"/>
              </a:solidFill>
              <a:latin typeface="Open Sans"/>
              <a:ea typeface="Open Sans"/>
              <a:cs typeface="Open Sans"/>
              <a:sym typeface="Open Sans"/>
            </a:endParaRPr>
          </a:p>
        </p:txBody>
      </p:sp>
      <p:sp>
        <p:nvSpPr>
          <p:cNvPr id="320" name="Google Shape;320;p40"/>
          <p:cNvSpPr txBox="1"/>
          <p:nvPr/>
        </p:nvSpPr>
        <p:spPr>
          <a:xfrm>
            <a:off x="399388" y="3974529"/>
            <a:ext cx="8345224" cy="662779"/>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Pr (random seq) = 0.250 x 0.250 x 0.250 … </a:t>
            </a:r>
            <a:endParaRPr/>
          </a:p>
          <a:p>
            <a:pPr indent="0" lvl="0" marL="0" marR="0" rtl="0" algn="l">
              <a:lnSpc>
                <a:spcPct val="100000"/>
              </a:lnSpc>
              <a:spcBef>
                <a:spcPts val="1000"/>
              </a:spcBef>
              <a:spcAft>
                <a:spcPts val="0"/>
              </a:spcAft>
              <a:buClr>
                <a:schemeClr val="dk2"/>
              </a:buClr>
              <a:buSzPts val="2400"/>
              <a:buFont typeface="Open Sans"/>
              <a:buNone/>
            </a:pPr>
            <a:r>
              <a:t/>
            </a:r>
            <a:endParaRPr b="1" i="0" sz="2400" u="none" cap="none" strike="noStrike">
              <a:solidFill>
                <a:schemeClr val="dk2"/>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Central Dogma of Biology</a:t>
            </a:r>
            <a:endParaRPr b="0" i="0" sz="3600" u="none" cap="none" strike="noStrike">
              <a:solidFill>
                <a:srgbClr val="680018"/>
              </a:solidFill>
              <a:latin typeface="Roboto Medium"/>
              <a:ea typeface="Roboto Medium"/>
              <a:cs typeface="Roboto Medium"/>
              <a:sym typeface="Roboto Medium"/>
            </a:endParaRPr>
          </a:p>
        </p:txBody>
      </p:sp>
      <p:sp>
        <p:nvSpPr>
          <p:cNvPr id="66" name="Google Shape;66;p14"/>
          <p:cNvSpPr txBox="1"/>
          <p:nvPr>
            <p:ph idx="1" type="body"/>
          </p:nvPr>
        </p:nvSpPr>
        <p:spPr>
          <a:xfrm>
            <a:off x="311700" y="3785060"/>
            <a:ext cx="8520600" cy="119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2400"/>
              </a:spcAft>
              <a:buClr>
                <a:schemeClr val="dk2"/>
              </a:buClr>
              <a:buSzPts val="3000"/>
              <a:buFont typeface="Open Sans"/>
              <a:buNone/>
            </a:pPr>
            <a:r>
              <a:rPr b="0" i="0" lang="en" sz="2400" u="none" cap="none" strike="noStrike">
                <a:solidFill>
                  <a:schemeClr val="dk2"/>
                </a:solidFill>
                <a:latin typeface="Open Sans"/>
                <a:ea typeface="Open Sans"/>
                <a:cs typeface="Open Sans"/>
                <a:sym typeface="Open Sans"/>
              </a:rPr>
              <a:t>Some </a:t>
            </a:r>
            <a:r>
              <a:rPr b="1" i="0" lang="en" sz="2400" u="none" cap="none" strike="noStrike">
                <a:solidFill>
                  <a:schemeClr val="dk2"/>
                </a:solidFill>
                <a:latin typeface="Open Sans"/>
                <a:ea typeface="Open Sans"/>
                <a:cs typeface="Open Sans"/>
                <a:sym typeface="Open Sans"/>
              </a:rPr>
              <a:t>proteins</a:t>
            </a:r>
            <a:r>
              <a:rPr b="0" i="0" lang="en" sz="2400" u="none" cap="none" strike="noStrike">
                <a:solidFill>
                  <a:schemeClr val="dk2"/>
                </a:solidFill>
                <a:latin typeface="Open Sans"/>
                <a:ea typeface="Open Sans"/>
                <a:cs typeface="Open Sans"/>
                <a:sym typeface="Open Sans"/>
              </a:rPr>
              <a:t> can bind DNA to influence how genes are expressed</a:t>
            </a:r>
            <a:endParaRPr b="0" i="0" sz="2400" u="none" cap="none" strike="noStrike">
              <a:solidFill>
                <a:schemeClr val="dk2"/>
              </a:solidFill>
              <a:latin typeface="Open Sans"/>
              <a:ea typeface="Open Sans"/>
              <a:cs typeface="Open Sans"/>
              <a:sym typeface="Open Sans"/>
            </a:endParaRPr>
          </a:p>
        </p:txBody>
      </p:sp>
      <p:pic>
        <p:nvPicPr>
          <p:cNvPr id="67" name="Google Shape;67;p14"/>
          <p:cNvPicPr preferRelativeResize="0"/>
          <p:nvPr/>
        </p:nvPicPr>
        <p:blipFill rotWithShape="1">
          <a:blip r:embed="rId3">
            <a:alphaModFix/>
          </a:blip>
          <a:srcRect b="0" l="0" r="0" t="0"/>
          <a:stretch/>
        </p:blipFill>
        <p:spPr>
          <a:xfrm>
            <a:off x="1632425" y="1413971"/>
            <a:ext cx="5879150" cy="2545750"/>
          </a:xfrm>
          <a:prstGeom prst="rect">
            <a:avLst/>
          </a:prstGeom>
          <a:noFill/>
          <a:ln>
            <a:noFill/>
          </a:ln>
        </p:spPr>
      </p:pic>
      <p:sp>
        <p:nvSpPr>
          <p:cNvPr id="68" name="Google Shape;68;p14"/>
          <p:cNvSpPr/>
          <p:nvPr/>
        </p:nvSpPr>
        <p:spPr>
          <a:xfrm rot="5400000">
            <a:off x="3928762" y="-897886"/>
            <a:ext cx="690575" cy="4212406"/>
          </a:xfrm>
          <a:prstGeom prst="curvedRightArrow">
            <a:avLst>
              <a:gd fmla="val 3835" name="adj1"/>
              <a:gd fmla="val 50000" name="adj2"/>
              <a:gd fmla="val 25000" name="adj3"/>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1"/>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What if I don’t know the binding site?</a:t>
            </a:r>
            <a:endParaRPr b="0" i="0" sz="3600" u="none" cap="none" strike="noStrike">
              <a:solidFill>
                <a:srgbClr val="680018"/>
              </a:solidFill>
              <a:latin typeface="Roboto Medium"/>
              <a:ea typeface="Roboto Medium"/>
              <a:cs typeface="Roboto Medium"/>
              <a:sym typeface="Roboto Medium"/>
            </a:endParaRPr>
          </a:p>
        </p:txBody>
      </p:sp>
      <p:sp>
        <p:nvSpPr>
          <p:cNvPr id="326" name="Google Shape;326;p41"/>
          <p:cNvSpPr txBox="1"/>
          <p:nvPr>
            <p:ph idx="1" type="body"/>
          </p:nvPr>
        </p:nvSpPr>
        <p:spPr>
          <a:xfrm>
            <a:off x="399388" y="606650"/>
            <a:ext cx="8345224" cy="93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2 general approaches:</a:t>
            </a:r>
            <a:endParaRPr/>
          </a:p>
          <a:p>
            <a:pPr indent="0" lvl="0" marL="0" marR="0" rtl="0" algn="l">
              <a:lnSpc>
                <a:spcPct val="100000"/>
              </a:lnSpc>
              <a:spcBef>
                <a:spcPts val="1000"/>
              </a:spcBef>
              <a:spcAft>
                <a:spcPts val="0"/>
              </a:spcAft>
              <a:buClr>
                <a:schemeClr val="dk2"/>
              </a:buClr>
              <a:buSzPts val="2400"/>
              <a:buFont typeface="Open Sans"/>
              <a:buNone/>
            </a:pPr>
            <a:r>
              <a:t/>
            </a:r>
            <a:endParaRPr b="1" i="0" sz="2400" u="none" cap="none" strike="noStrike">
              <a:solidFill>
                <a:schemeClr val="dk2"/>
              </a:solidFill>
              <a:latin typeface="Open Sans"/>
              <a:ea typeface="Open Sans"/>
              <a:cs typeface="Open Sans"/>
              <a:sym typeface="Open Sans"/>
            </a:endParaRPr>
          </a:p>
        </p:txBody>
      </p:sp>
      <p:sp>
        <p:nvSpPr>
          <p:cNvPr id="327" name="Google Shape;327;p41"/>
          <p:cNvSpPr txBox="1"/>
          <p:nvPr/>
        </p:nvSpPr>
        <p:spPr>
          <a:xfrm>
            <a:off x="127000" y="1241650"/>
            <a:ext cx="8839200" cy="326685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Motif enrichment analysis</a:t>
            </a:r>
            <a:r>
              <a:rPr b="0" i="0" lang="en" sz="2400" u="none" cap="none" strike="noStrike">
                <a:solidFill>
                  <a:schemeClr val="dk2"/>
                </a:solidFill>
                <a:latin typeface="Open Sans"/>
                <a:ea typeface="Open Sans"/>
                <a:cs typeface="Open Sans"/>
                <a:sym typeface="Open Sans"/>
              </a:rPr>
              <a:t>: Scan a </a:t>
            </a:r>
            <a:r>
              <a:rPr b="1" i="0" lang="en" sz="2400" u="none" cap="none" strike="noStrike">
                <a:solidFill>
                  <a:schemeClr val="dk2"/>
                </a:solidFill>
                <a:latin typeface="Open Sans"/>
                <a:ea typeface="Open Sans"/>
                <a:cs typeface="Open Sans"/>
                <a:sym typeface="Open Sans"/>
              </a:rPr>
              <a:t>library of known motifs</a:t>
            </a:r>
            <a:r>
              <a:rPr b="0" i="0" lang="en" sz="2400" u="none" cap="none" strike="noStrike">
                <a:solidFill>
                  <a:schemeClr val="dk2"/>
                </a:solidFill>
                <a:latin typeface="Open Sans"/>
                <a:ea typeface="Open Sans"/>
                <a:cs typeface="Open Sans"/>
                <a:sym typeface="Open Sans"/>
              </a:rPr>
              <a:t> against your peaks (and a background) to determine which motifs are most enriched</a:t>
            </a:r>
            <a:endParaRPr/>
          </a:p>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De novo motif finding</a:t>
            </a:r>
            <a:r>
              <a:rPr b="0" i="0" lang="en" sz="2400" u="none" cap="none" strike="noStrike">
                <a:solidFill>
                  <a:schemeClr val="dk2"/>
                </a:solidFill>
                <a:latin typeface="Open Sans"/>
                <a:ea typeface="Open Sans"/>
                <a:cs typeface="Open Sans"/>
                <a:sym typeface="Open Sans"/>
              </a:rPr>
              <a:t>: learns </a:t>
            </a:r>
            <a:r>
              <a:rPr b="1" i="0" lang="en" sz="2400" u="none" cap="none" strike="noStrike">
                <a:solidFill>
                  <a:schemeClr val="dk2"/>
                </a:solidFill>
                <a:latin typeface="Open Sans"/>
                <a:ea typeface="Open Sans"/>
                <a:cs typeface="Open Sans"/>
                <a:sym typeface="Open Sans"/>
              </a:rPr>
              <a:t>new motifs </a:t>
            </a:r>
            <a:r>
              <a:rPr b="0" i="0" lang="en" sz="2400" u="none" cap="none" strike="noStrike">
                <a:solidFill>
                  <a:schemeClr val="dk2"/>
                </a:solidFill>
                <a:latin typeface="Open Sans"/>
                <a:ea typeface="Open Sans"/>
                <a:cs typeface="Open Sans"/>
                <a:sym typeface="Open Sans"/>
              </a:rPr>
              <a:t>using expectation/maximization (MEME) or k-mer based approaches (HOMER)</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If chipping a protein previously done, </a:t>
            </a:r>
            <a:r>
              <a:rPr b="1" i="0" lang="en" sz="2400" u="none" cap="none" strike="noStrike">
                <a:solidFill>
                  <a:schemeClr val="dk2"/>
                </a:solidFill>
                <a:latin typeface="Open Sans"/>
                <a:ea typeface="Open Sans"/>
                <a:cs typeface="Open Sans"/>
                <a:sym typeface="Open Sans"/>
              </a:rPr>
              <a:t>both motif analyses should yield similar results</a:t>
            </a:r>
            <a:endParaRPr b="0" i="0" sz="2400" u="none" cap="none" strike="noStrike">
              <a:solidFill>
                <a:schemeClr val="dk2"/>
              </a:solidFill>
              <a:latin typeface="Open Sans"/>
              <a:ea typeface="Open Sans"/>
              <a:cs typeface="Open Sans"/>
              <a:sym typeface="Open Sans"/>
            </a:endParaRPr>
          </a:p>
          <a:p>
            <a:pPr indent="0" lvl="0" marL="0" marR="0" rtl="0" algn="l">
              <a:lnSpc>
                <a:spcPct val="100000"/>
              </a:lnSpc>
              <a:spcBef>
                <a:spcPts val="1000"/>
              </a:spcBef>
              <a:spcAft>
                <a:spcPts val="0"/>
              </a:spcAft>
              <a:buClr>
                <a:schemeClr val="dk2"/>
              </a:buClr>
              <a:buSzPts val="2400"/>
              <a:buFont typeface="Open Sans"/>
              <a:buNone/>
            </a:pPr>
            <a:r>
              <a:t/>
            </a:r>
            <a:endParaRPr b="1" i="0" sz="2400" u="none" cap="none" strike="noStrike">
              <a:solidFill>
                <a:schemeClr val="dk2"/>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Example Homer report (enrichment)</a:t>
            </a:r>
            <a:endParaRPr b="0" i="0" sz="3600" u="none" cap="none" strike="noStrike">
              <a:solidFill>
                <a:srgbClr val="680018"/>
              </a:solidFill>
              <a:latin typeface="Roboto Medium"/>
              <a:ea typeface="Roboto Medium"/>
              <a:cs typeface="Roboto Medium"/>
              <a:sym typeface="Roboto Medium"/>
            </a:endParaRPr>
          </a:p>
        </p:txBody>
      </p:sp>
      <p:pic>
        <p:nvPicPr>
          <p:cNvPr id="333" name="Google Shape;333;p42"/>
          <p:cNvPicPr preferRelativeResize="0"/>
          <p:nvPr/>
        </p:nvPicPr>
        <p:blipFill>
          <a:blip r:embed="rId3">
            <a:alphaModFix/>
          </a:blip>
          <a:stretch>
            <a:fillRect/>
          </a:stretch>
        </p:blipFill>
        <p:spPr>
          <a:xfrm>
            <a:off x="479200" y="750500"/>
            <a:ext cx="8185601" cy="4233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Example Homer report (de novo)</a:t>
            </a:r>
            <a:endParaRPr b="0" i="0" sz="3600" u="none" cap="none" strike="noStrike">
              <a:solidFill>
                <a:srgbClr val="680018"/>
              </a:solidFill>
              <a:latin typeface="Roboto Medium"/>
              <a:ea typeface="Roboto Medium"/>
              <a:cs typeface="Roboto Medium"/>
              <a:sym typeface="Roboto Medium"/>
            </a:endParaRPr>
          </a:p>
        </p:txBody>
      </p:sp>
      <p:pic>
        <p:nvPicPr>
          <p:cNvPr descr="http://homer.ucsd.edu/homer/microarray/denovoExample.png" id="339" name="Google Shape;339;p43"/>
          <p:cNvPicPr preferRelativeResize="0"/>
          <p:nvPr/>
        </p:nvPicPr>
        <p:blipFill rotWithShape="1">
          <a:blip r:embed="rId3">
            <a:alphaModFix/>
          </a:blip>
          <a:srcRect b="0" l="0" r="0" t="0"/>
          <a:stretch/>
        </p:blipFill>
        <p:spPr>
          <a:xfrm>
            <a:off x="268287" y="879475"/>
            <a:ext cx="8607425" cy="31576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What is my protein doing?</a:t>
            </a:r>
            <a:endParaRPr b="0" i="0" sz="3600" u="none" cap="none" strike="noStrike">
              <a:solidFill>
                <a:srgbClr val="680018"/>
              </a:solidFill>
              <a:latin typeface="Roboto Medium"/>
              <a:ea typeface="Roboto Medium"/>
              <a:cs typeface="Roboto Medium"/>
              <a:sym typeface="Roboto Medium"/>
            </a:endParaRPr>
          </a:p>
        </p:txBody>
      </p:sp>
      <p:sp>
        <p:nvSpPr>
          <p:cNvPr id="345" name="Google Shape;345;p44"/>
          <p:cNvSpPr txBox="1"/>
          <p:nvPr/>
        </p:nvSpPr>
        <p:spPr>
          <a:xfrm>
            <a:off x="152400" y="605400"/>
            <a:ext cx="8839200" cy="39285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Integration with </a:t>
            </a:r>
            <a:r>
              <a:rPr b="1" i="0" lang="en" sz="2400" u="none" cap="none" strike="noStrike">
                <a:solidFill>
                  <a:schemeClr val="dk2"/>
                </a:solidFill>
                <a:latin typeface="Open Sans"/>
                <a:ea typeface="Open Sans"/>
                <a:cs typeface="Open Sans"/>
                <a:sym typeface="Open Sans"/>
              </a:rPr>
              <a:t>RNA-seq</a:t>
            </a:r>
            <a:r>
              <a:rPr b="0" i="0" lang="en" sz="2400" u="none" cap="none" strike="noStrike">
                <a:solidFill>
                  <a:schemeClr val="dk2"/>
                </a:solidFill>
                <a:latin typeface="Open Sans"/>
                <a:ea typeface="Open Sans"/>
                <a:cs typeface="Open Sans"/>
                <a:sym typeface="Open Sans"/>
              </a:rPr>
              <a:t> data – You can do pathway/ontology EA using nearest gene </a:t>
            </a:r>
            <a:r>
              <a:rPr b="1" i="0" lang="en" sz="2400" u="none" cap="none" strike="noStrike">
                <a:solidFill>
                  <a:schemeClr val="dk2"/>
                </a:solidFill>
                <a:latin typeface="Open Sans"/>
                <a:ea typeface="Open Sans"/>
                <a:cs typeface="Open Sans"/>
                <a:sym typeface="Open Sans"/>
              </a:rPr>
              <a:t>(careful!)</a:t>
            </a:r>
            <a:endParaRPr b="0" i="0" sz="2400" u="none" cap="none" strike="noStrike">
              <a:solidFill>
                <a:schemeClr val="dk2"/>
              </a:solidFill>
              <a:latin typeface="Open Sans"/>
              <a:ea typeface="Open Sans"/>
              <a:cs typeface="Open Sans"/>
              <a:sym typeface="Open Sans"/>
            </a:endParaRPr>
          </a:p>
          <a:p>
            <a:pPr indent="-342900" lvl="0" marL="34290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Differential binding </a:t>
            </a:r>
            <a:r>
              <a:rPr b="0" i="0" lang="en" sz="2400" u="none" cap="none" strike="noStrike">
                <a:solidFill>
                  <a:schemeClr val="dk2"/>
                </a:solidFill>
                <a:latin typeface="Open Sans"/>
                <a:ea typeface="Open Sans"/>
                <a:cs typeface="Open Sans"/>
                <a:sym typeface="Open Sans"/>
              </a:rPr>
              <a:t>– Very similar to RNA-seq (even uses the same software – genomic loci instead of genes)</a:t>
            </a:r>
            <a:endParaRPr/>
          </a:p>
          <a:p>
            <a:pPr indent="-342900" lvl="1" marL="800100" marR="0" rtl="0" algn="l">
              <a:lnSpc>
                <a:spcPct val="100000"/>
              </a:lnSpc>
              <a:spcBef>
                <a:spcPts val="2400"/>
              </a:spcBef>
              <a:spcAft>
                <a:spcPts val="0"/>
              </a:spcAft>
              <a:buClr>
                <a:schemeClr val="dk2"/>
              </a:buClr>
              <a:buSzPts val="1800"/>
              <a:buFont typeface="Open Sans"/>
              <a:buChar char="○"/>
            </a:pPr>
            <a:r>
              <a:rPr b="0" i="0" lang="en" sz="1800" u="none" cap="none" strike="noStrike">
                <a:solidFill>
                  <a:schemeClr val="dk2"/>
                </a:solidFill>
                <a:latin typeface="Open Sans"/>
                <a:ea typeface="Open Sans"/>
                <a:cs typeface="Open Sans"/>
                <a:sym typeface="Open Sans"/>
              </a:rPr>
              <a:t>DESeq2, DiffBind, etc. </a:t>
            </a:r>
            <a:endParaRPr/>
          </a:p>
          <a:p>
            <a:pPr indent="-342900" lvl="0" marL="34290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Integration with </a:t>
            </a:r>
            <a:r>
              <a:rPr b="1" i="0" lang="en" sz="2400" u="none" cap="none" strike="noStrike">
                <a:solidFill>
                  <a:schemeClr val="dk2"/>
                </a:solidFill>
                <a:latin typeface="Open Sans"/>
                <a:ea typeface="Open Sans"/>
                <a:cs typeface="Open Sans"/>
                <a:sym typeface="Open Sans"/>
              </a:rPr>
              <a:t>other ChIP-seq experiments</a:t>
            </a:r>
            <a:r>
              <a:rPr b="0" i="0" lang="en" sz="2400" u="none" cap="none" strike="noStrike">
                <a:solidFill>
                  <a:schemeClr val="dk2"/>
                </a:solidFill>
                <a:latin typeface="Open Sans"/>
                <a:ea typeface="Open Sans"/>
                <a:cs typeface="Open Sans"/>
                <a:sym typeface="Open Sans"/>
              </a:rPr>
              <a:t> – Does my protein bind enhancers? Repressed regions? Co-bind with other proteins?</a:t>
            </a:r>
            <a:endParaRPr/>
          </a:p>
          <a:p>
            <a:pPr indent="-342900" lvl="1" marL="800100" marR="0" rtl="0" algn="l">
              <a:lnSpc>
                <a:spcPct val="100000"/>
              </a:lnSpc>
              <a:spcBef>
                <a:spcPts val="2400"/>
              </a:spcBef>
              <a:spcAft>
                <a:spcPts val="0"/>
              </a:spcAft>
              <a:buClr>
                <a:schemeClr val="dk2"/>
              </a:buClr>
              <a:buSzPts val="1800"/>
              <a:buFont typeface="Open Sans"/>
              <a:buChar char="○"/>
            </a:pPr>
            <a:r>
              <a:rPr b="0" i="0" lang="en" sz="1800" u="none" cap="none" strike="noStrike">
                <a:solidFill>
                  <a:schemeClr val="dk2"/>
                </a:solidFill>
                <a:latin typeface="Open Sans"/>
                <a:ea typeface="Open Sans"/>
                <a:cs typeface="Open Sans"/>
                <a:sym typeface="Open Sans"/>
              </a:rPr>
              <a:t>Will talk more about these in </a:t>
            </a:r>
            <a:r>
              <a:rPr b="1" i="0" lang="en" sz="1800" u="none" cap="none" strike="noStrike">
                <a:solidFill>
                  <a:schemeClr val="dk2"/>
                </a:solidFill>
                <a:latin typeface="Open Sans"/>
                <a:ea typeface="Open Sans"/>
                <a:cs typeface="Open Sans"/>
                <a:sym typeface="Open Sans"/>
              </a:rPr>
              <a:t>integrative genomics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ChIP-seq</a:t>
            </a:r>
            <a:endParaRPr b="0" i="0" sz="3600" u="none" cap="none" strike="noStrike">
              <a:solidFill>
                <a:srgbClr val="680018"/>
              </a:solidFill>
              <a:latin typeface="Roboto Medium"/>
              <a:ea typeface="Roboto Medium"/>
              <a:cs typeface="Roboto Medium"/>
              <a:sym typeface="Roboto Medium"/>
            </a:endParaRPr>
          </a:p>
        </p:txBody>
      </p:sp>
      <p:sp>
        <p:nvSpPr>
          <p:cNvPr id="74" name="Google Shape;74;p15"/>
          <p:cNvSpPr txBox="1"/>
          <p:nvPr>
            <p:ph idx="1" type="body"/>
          </p:nvPr>
        </p:nvSpPr>
        <p:spPr>
          <a:xfrm>
            <a:off x="311700" y="923868"/>
            <a:ext cx="8520600" cy="37392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1000"/>
              </a:spcBef>
              <a:spcAft>
                <a:spcPts val="0"/>
              </a:spcAft>
              <a:buClr>
                <a:schemeClr val="dk2"/>
              </a:buClr>
              <a:buSzPts val="3000"/>
              <a:buFont typeface="Open Sans"/>
              <a:buChar char="●"/>
            </a:pPr>
            <a:r>
              <a:rPr b="1" i="0" lang="en" sz="3000" u="none" cap="none" strike="noStrike">
                <a:solidFill>
                  <a:schemeClr val="dk2"/>
                </a:solidFill>
                <a:latin typeface="Open Sans"/>
                <a:ea typeface="Open Sans"/>
                <a:cs typeface="Open Sans"/>
                <a:sym typeface="Open Sans"/>
              </a:rPr>
              <a:t>Chromatin</a:t>
            </a:r>
            <a:r>
              <a:rPr b="0" i="0" lang="en" sz="3000" u="none" cap="none" strike="noStrike">
                <a:solidFill>
                  <a:schemeClr val="dk2"/>
                </a:solidFill>
                <a:latin typeface="Open Sans"/>
                <a:ea typeface="Open Sans"/>
                <a:cs typeface="Open Sans"/>
                <a:sym typeface="Open Sans"/>
              </a:rPr>
              <a:t> </a:t>
            </a:r>
            <a:r>
              <a:rPr b="1" i="0" lang="en" sz="3000" u="none" cap="none" strike="noStrike">
                <a:solidFill>
                  <a:schemeClr val="dk2"/>
                </a:solidFill>
                <a:latin typeface="Open Sans"/>
                <a:ea typeface="Open Sans"/>
                <a:cs typeface="Open Sans"/>
                <a:sym typeface="Open Sans"/>
              </a:rPr>
              <a:t>immunoprecipitation</a:t>
            </a:r>
            <a:r>
              <a:rPr b="0" i="0" lang="en" sz="3000" u="none" cap="none" strike="noStrike">
                <a:solidFill>
                  <a:schemeClr val="dk2"/>
                </a:solidFill>
                <a:latin typeface="Open Sans"/>
                <a:ea typeface="Open Sans"/>
                <a:cs typeface="Open Sans"/>
                <a:sym typeface="Open Sans"/>
              </a:rPr>
              <a:t> followed by high-throughput </a:t>
            </a:r>
            <a:r>
              <a:rPr b="1" i="0" lang="en" sz="3000" u="none" cap="none" strike="noStrike">
                <a:solidFill>
                  <a:schemeClr val="dk2"/>
                </a:solidFill>
                <a:latin typeface="Open Sans"/>
                <a:ea typeface="Open Sans"/>
                <a:cs typeface="Open Sans"/>
                <a:sym typeface="Open Sans"/>
              </a:rPr>
              <a:t>sequencing</a:t>
            </a:r>
            <a:endParaRPr/>
          </a:p>
          <a:p>
            <a:pPr indent="-419100" lvl="0" marL="457200" marR="0" rtl="0" algn="l">
              <a:lnSpc>
                <a:spcPct val="115000"/>
              </a:lnSpc>
              <a:spcBef>
                <a:spcPts val="1000"/>
              </a:spcBef>
              <a:spcAft>
                <a:spcPts val="0"/>
              </a:spcAft>
              <a:buClr>
                <a:schemeClr val="dk2"/>
              </a:buClr>
              <a:buSzPts val="3000"/>
              <a:buFont typeface="Open Sans"/>
              <a:buChar char="●"/>
            </a:pPr>
            <a:r>
              <a:rPr b="0" i="0" lang="en" sz="3000" u="none" cap="none" strike="noStrike">
                <a:solidFill>
                  <a:schemeClr val="dk2"/>
                </a:solidFill>
                <a:latin typeface="Open Sans"/>
                <a:ea typeface="Open Sans"/>
                <a:cs typeface="Open Sans"/>
                <a:sym typeface="Open Sans"/>
              </a:rPr>
              <a:t>Assays the genome-wide locations of a </a:t>
            </a:r>
            <a:r>
              <a:rPr b="1" i="0" lang="en" sz="3000" u="none" cap="none" strike="noStrike">
                <a:solidFill>
                  <a:schemeClr val="dk2"/>
                </a:solidFill>
                <a:latin typeface="Open Sans"/>
                <a:ea typeface="Open Sans"/>
                <a:cs typeface="Open Sans"/>
                <a:sym typeface="Open Sans"/>
              </a:rPr>
              <a:t>single</a:t>
            </a:r>
            <a:r>
              <a:rPr b="0" i="0" lang="en" sz="3000" u="none" cap="none" strike="noStrike">
                <a:solidFill>
                  <a:schemeClr val="dk2"/>
                </a:solidFill>
                <a:latin typeface="Open Sans"/>
                <a:ea typeface="Open Sans"/>
                <a:cs typeface="Open Sans"/>
                <a:sym typeface="Open Sans"/>
              </a:rPr>
              <a:t> </a:t>
            </a:r>
            <a:r>
              <a:rPr b="1" i="0" lang="en" sz="3000" u="none" cap="none" strike="noStrike">
                <a:solidFill>
                  <a:schemeClr val="dk2"/>
                </a:solidFill>
                <a:latin typeface="Open Sans"/>
                <a:ea typeface="Open Sans"/>
                <a:cs typeface="Open Sans"/>
                <a:sym typeface="Open Sans"/>
              </a:rPr>
              <a:t>protein</a:t>
            </a:r>
            <a:r>
              <a:rPr b="0" i="0" lang="en" sz="3000" u="none" cap="none" strike="noStrike">
                <a:solidFill>
                  <a:schemeClr val="dk2"/>
                </a:solidFill>
                <a:latin typeface="Open Sans"/>
                <a:ea typeface="Open Sans"/>
                <a:cs typeface="Open Sans"/>
                <a:sym typeface="Open Sans"/>
              </a:rPr>
              <a:t> (bound to DNA) or a </a:t>
            </a:r>
            <a:r>
              <a:rPr b="1" i="0" lang="en" sz="3000" u="none" cap="none" strike="noStrike">
                <a:solidFill>
                  <a:schemeClr val="dk2"/>
                </a:solidFill>
                <a:latin typeface="Open Sans"/>
                <a:ea typeface="Open Sans"/>
                <a:cs typeface="Open Sans"/>
                <a:sym typeface="Open Sans"/>
              </a:rPr>
              <a:t>single</a:t>
            </a:r>
            <a:r>
              <a:rPr b="0" i="0" lang="en" sz="3000" u="none" cap="none" strike="noStrike">
                <a:solidFill>
                  <a:schemeClr val="dk2"/>
                </a:solidFill>
                <a:latin typeface="Open Sans"/>
                <a:ea typeface="Open Sans"/>
                <a:cs typeface="Open Sans"/>
                <a:sym typeface="Open Sans"/>
              </a:rPr>
              <a:t> </a:t>
            </a:r>
            <a:r>
              <a:rPr b="1" i="0" lang="en" sz="3000" u="none" cap="none" strike="noStrike">
                <a:solidFill>
                  <a:schemeClr val="dk2"/>
                </a:solidFill>
                <a:latin typeface="Open Sans"/>
                <a:ea typeface="Open Sans"/>
                <a:cs typeface="Open Sans"/>
                <a:sym typeface="Open Sans"/>
              </a:rPr>
              <a:t>histone</a:t>
            </a:r>
            <a:r>
              <a:rPr b="0" i="0" lang="en" sz="3000" u="none" cap="none" strike="noStrike">
                <a:solidFill>
                  <a:schemeClr val="dk2"/>
                </a:solidFill>
                <a:latin typeface="Open Sans"/>
                <a:ea typeface="Open Sans"/>
                <a:cs typeface="Open Sans"/>
                <a:sym typeface="Open Sans"/>
              </a:rPr>
              <a:t> </a:t>
            </a:r>
            <a:r>
              <a:rPr b="1" i="0" lang="en" sz="3000" u="none" cap="none" strike="noStrike">
                <a:solidFill>
                  <a:schemeClr val="dk2"/>
                </a:solidFill>
                <a:latin typeface="Open Sans"/>
                <a:ea typeface="Open Sans"/>
                <a:cs typeface="Open Sans"/>
                <a:sym typeface="Open Sans"/>
              </a:rPr>
              <a:t>modification</a:t>
            </a:r>
            <a:endParaRPr b="1" i="0" sz="3000" u="none" cap="none" strike="noStrike">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What is chromatin?</a:t>
            </a:r>
            <a:endParaRPr b="0" i="0" sz="3600" u="none" cap="none" strike="noStrike">
              <a:solidFill>
                <a:srgbClr val="680018"/>
              </a:solidFill>
              <a:latin typeface="Roboto Medium"/>
              <a:ea typeface="Roboto Medium"/>
              <a:cs typeface="Roboto Medium"/>
              <a:sym typeface="Roboto Medium"/>
            </a:endParaRPr>
          </a:p>
        </p:txBody>
      </p:sp>
      <p:pic>
        <p:nvPicPr>
          <p:cNvPr descr="http://cdn.knowswhy.com/wp-content/uploads/2017/11/Difference-Between-Chromatin-and-Nucleosome.jpg" id="80" name="Google Shape;80;p16"/>
          <p:cNvPicPr preferRelativeResize="0"/>
          <p:nvPr/>
        </p:nvPicPr>
        <p:blipFill rotWithShape="1">
          <a:blip r:embed="rId3">
            <a:alphaModFix/>
          </a:blip>
          <a:srcRect b="0" l="0" r="0" t="0"/>
          <a:stretch/>
        </p:blipFill>
        <p:spPr>
          <a:xfrm>
            <a:off x="368517" y="830868"/>
            <a:ext cx="5218091" cy="4101434"/>
          </a:xfrm>
          <a:prstGeom prst="rect">
            <a:avLst/>
          </a:prstGeom>
          <a:noFill/>
          <a:ln>
            <a:noFill/>
          </a:ln>
        </p:spPr>
      </p:pic>
      <p:sp>
        <p:nvSpPr>
          <p:cNvPr id="81" name="Google Shape;81;p16"/>
          <p:cNvSpPr txBox="1"/>
          <p:nvPr>
            <p:ph idx="1" type="body"/>
          </p:nvPr>
        </p:nvSpPr>
        <p:spPr>
          <a:xfrm>
            <a:off x="5774499" y="729280"/>
            <a:ext cx="3244241" cy="420302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Complex of macromolecules (DNA, protein, RNA)</a:t>
            </a:r>
            <a:endParaRPr/>
          </a:p>
          <a:p>
            <a:pPr indent="-285750" lvl="0" marL="285750" marR="0" rtl="0" algn="l">
              <a:lnSpc>
                <a:spcPct val="100000"/>
              </a:lnSpc>
              <a:spcBef>
                <a:spcPts val="1000"/>
              </a:spcBef>
              <a:spcAft>
                <a:spcPts val="0"/>
              </a:spcAft>
              <a:buClr>
                <a:schemeClr val="dk2"/>
              </a:buClr>
              <a:buSzPts val="2000"/>
              <a:buFont typeface="Open Sans"/>
              <a:buChar char="●"/>
            </a:pPr>
            <a:r>
              <a:rPr b="1" i="0" lang="en" sz="2000" u="none" cap="none" strike="noStrike">
                <a:solidFill>
                  <a:schemeClr val="dk2"/>
                </a:solidFill>
                <a:latin typeface="Open Sans"/>
                <a:ea typeface="Open Sans"/>
                <a:cs typeface="Open Sans"/>
                <a:sym typeface="Open Sans"/>
              </a:rPr>
              <a:t>Packages DNA </a:t>
            </a:r>
            <a:r>
              <a:rPr b="0" i="0" lang="en" sz="2000" u="none" cap="none" strike="noStrike">
                <a:solidFill>
                  <a:schemeClr val="dk2"/>
                </a:solidFill>
                <a:latin typeface="Open Sans"/>
                <a:ea typeface="Open Sans"/>
                <a:cs typeface="Open Sans"/>
                <a:sym typeface="Open Sans"/>
              </a:rPr>
              <a:t>into compact shape</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Prevents DNA damage</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Controls gene expression, DNA replication</a:t>
            </a:r>
            <a:endParaRPr b="0" i="0" sz="2000" u="none" cap="none" strike="noStrike">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What is immunoprecipitation?</a:t>
            </a:r>
            <a:endParaRPr b="0" i="0" sz="3600" u="none" cap="none" strike="noStrike">
              <a:solidFill>
                <a:srgbClr val="680018"/>
              </a:solidFill>
              <a:latin typeface="Roboto Medium"/>
              <a:ea typeface="Roboto Medium"/>
              <a:cs typeface="Roboto Medium"/>
              <a:sym typeface="Roboto Medium"/>
            </a:endParaRPr>
          </a:p>
        </p:txBody>
      </p:sp>
      <p:sp>
        <p:nvSpPr>
          <p:cNvPr id="87" name="Google Shape;87;p17"/>
          <p:cNvSpPr txBox="1"/>
          <p:nvPr>
            <p:ph idx="1" type="body"/>
          </p:nvPr>
        </p:nvSpPr>
        <p:spPr>
          <a:xfrm>
            <a:off x="5939729" y="729279"/>
            <a:ext cx="3079011" cy="4305301"/>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000"/>
              <a:buFont typeface="Open Sans"/>
              <a:buChar char="●"/>
            </a:pPr>
            <a:r>
              <a:rPr b="1" i="0" lang="en" sz="2000" u="none" cap="none" strike="noStrike">
                <a:solidFill>
                  <a:schemeClr val="dk2"/>
                </a:solidFill>
                <a:latin typeface="Open Sans"/>
                <a:ea typeface="Open Sans"/>
                <a:cs typeface="Open Sans"/>
                <a:sym typeface="Open Sans"/>
              </a:rPr>
              <a:t>Antibodies</a:t>
            </a:r>
            <a:r>
              <a:rPr b="0" i="0" lang="en" sz="2000" u="none" cap="none" strike="noStrike">
                <a:solidFill>
                  <a:schemeClr val="dk2"/>
                </a:solidFill>
                <a:latin typeface="Open Sans"/>
                <a:ea typeface="Open Sans"/>
                <a:cs typeface="Open Sans"/>
                <a:sym typeface="Open Sans"/>
              </a:rPr>
              <a:t> are used to immunoprecipitate proteins</a:t>
            </a:r>
            <a:endParaRPr/>
          </a:p>
          <a:p>
            <a:pPr indent="-285750" lvl="0" marL="285750" marR="0" rtl="0" algn="l">
              <a:lnSpc>
                <a:spcPct val="100000"/>
              </a:lnSpc>
              <a:spcBef>
                <a:spcPts val="1000"/>
              </a:spcBef>
              <a:spcAft>
                <a:spcPts val="0"/>
              </a:spcAft>
              <a:buClr>
                <a:schemeClr val="dk2"/>
              </a:buClr>
              <a:buSzPts val="2000"/>
              <a:buFont typeface="Open Sans"/>
              <a:buChar char="●"/>
            </a:pPr>
            <a:r>
              <a:rPr b="1" i="0" lang="en" sz="2000" u="none" cap="none" strike="noStrike">
                <a:solidFill>
                  <a:schemeClr val="dk2"/>
                </a:solidFill>
                <a:latin typeface="Open Sans"/>
                <a:ea typeface="Open Sans"/>
                <a:cs typeface="Open Sans"/>
                <a:sym typeface="Open Sans"/>
              </a:rPr>
              <a:t>Antibodies</a:t>
            </a:r>
            <a:r>
              <a:rPr b="0" i="0" lang="en" sz="2000" u="none" cap="none" strike="noStrike">
                <a:solidFill>
                  <a:schemeClr val="dk2"/>
                </a:solidFill>
                <a:latin typeface="Open Sans"/>
                <a:ea typeface="Open Sans"/>
                <a:cs typeface="Open Sans"/>
                <a:sym typeface="Open Sans"/>
              </a:rPr>
              <a:t> bind in a (mostly) specific way to their </a:t>
            </a:r>
            <a:r>
              <a:rPr b="1" i="0" lang="en" sz="2000" u="none" cap="none" strike="noStrike">
                <a:solidFill>
                  <a:schemeClr val="dk2"/>
                </a:solidFill>
                <a:latin typeface="Open Sans"/>
                <a:ea typeface="Open Sans"/>
                <a:cs typeface="Open Sans"/>
                <a:sym typeface="Open Sans"/>
              </a:rPr>
              <a:t>antigen</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Used by the </a:t>
            </a:r>
            <a:r>
              <a:rPr b="1" i="0" lang="en" sz="2000" u="none" cap="none" strike="noStrike">
                <a:solidFill>
                  <a:schemeClr val="dk2"/>
                </a:solidFill>
                <a:latin typeface="Open Sans"/>
                <a:ea typeface="Open Sans"/>
                <a:cs typeface="Open Sans"/>
                <a:sym typeface="Open Sans"/>
              </a:rPr>
              <a:t>immune</a:t>
            </a:r>
            <a:r>
              <a:rPr b="0" i="0" lang="en" sz="2000" u="none" cap="none" strike="noStrike">
                <a:solidFill>
                  <a:schemeClr val="dk2"/>
                </a:solidFill>
                <a:latin typeface="Open Sans"/>
                <a:ea typeface="Open Sans"/>
                <a:cs typeface="Open Sans"/>
                <a:sym typeface="Open Sans"/>
              </a:rPr>
              <a:t> </a:t>
            </a:r>
            <a:r>
              <a:rPr b="1" i="0" lang="en" sz="2000" u="none" cap="none" strike="noStrike">
                <a:solidFill>
                  <a:schemeClr val="dk2"/>
                </a:solidFill>
                <a:latin typeface="Open Sans"/>
                <a:ea typeface="Open Sans"/>
                <a:cs typeface="Open Sans"/>
                <a:sym typeface="Open Sans"/>
              </a:rPr>
              <a:t>system</a:t>
            </a:r>
            <a:r>
              <a:rPr b="0" i="0" lang="en" sz="2000" u="none" cap="none" strike="noStrike">
                <a:solidFill>
                  <a:schemeClr val="dk2"/>
                </a:solidFill>
                <a:latin typeface="Open Sans"/>
                <a:ea typeface="Open Sans"/>
                <a:cs typeface="Open Sans"/>
                <a:sym typeface="Open Sans"/>
              </a:rPr>
              <a:t> to neutralize </a:t>
            </a:r>
            <a:r>
              <a:rPr b="1" i="0" lang="en" sz="2000" u="none" cap="none" strike="noStrike">
                <a:solidFill>
                  <a:schemeClr val="dk2"/>
                </a:solidFill>
                <a:latin typeface="Open Sans"/>
                <a:ea typeface="Open Sans"/>
                <a:cs typeface="Open Sans"/>
                <a:sym typeface="Open Sans"/>
              </a:rPr>
              <a:t>pathogens</a:t>
            </a:r>
            <a:endParaRPr/>
          </a:p>
          <a:p>
            <a:pPr indent="-285750" lvl="0" marL="285750" marR="0" rtl="0" algn="l">
              <a:lnSpc>
                <a:spcPct val="100000"/>
              </a:lnSpc>
              <a:spcBef>
                <a:spcPts val="1000"/>
              </a:spcBef>
              <a:spcAft>
                <a:spcPts val="0"/>
              </a:spcAft>
              <a:buClr>
                <a:schemeClr val="dk2"/>
              </a:buClr>
              <a:buSzPts val="2000"/>
              <a:buFont typeface="Open Sans"/>
              <a:buChar char="●"/>
            </a:pPr>
            <a:r>
              <a:rPr b="0" i="0" lang="en" sz="2000" u="none" cap="none" strike="noStrike">
                <a:solidFill>
                  <a:schemeClr val="dk2"/>
                </a:solidFill>
                <a:latin typeface="Open Sans"/>
                <a:ea typeface="Open Sans"/>
                <a:cs typeface="Open Sans"/>
                <a:sym typeface="Open Sans"/>
              </a:rPr>
              <a:t>ChIP-seq uses antibodies raised against proteins</a:t>
            </a:r>
            <a:endParaRPr b="0" i="0" sz="2000" u="none" cap="none" strike="noStrike">
              <a:solidFill>
                <a:schemeClr val="dk2"/>
              </a:solidFill>
              <a:latin typeface="Open Sans"/>
              <a:ea typeface="Open Sans"/>
              <a:cs typeface="Open Sans"/>
              <a:sym typeface="Open Sans"/>
            </a:endParaRPr>
          </a:p>
        </p:txBody>
      </p:sp>
      <p:pic>
        <p:nvPicPr>
          <p:cNvPr descr="https://qph.ec.quoracdn.net/main-qimg-2f061d285c91808ce59eed3d4635fb7a" id="88" name="Google Shape;88;p17"/>
          <p:cNvPicPr preferRelativeResize="0"/>
          <p:nvPr/>
        </p:nvPicPr>
        <p:blipFill rotWithShape="1">
          <a:blip r:embed="rId3">
            <a:alphaModFix/>
          </a:blip>
          <a:srcRect b="0" l="0" r="0" t="0"/>
          <a:stretch/>
        </p:blipFill>
        <p:spPr>
          <a:xfrm>
            <a:off x="205679" y="729280"/>
            <a:ext cx="5734050" cy="4305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ChIP-seq protocol (very brief)</a:t>
            </a:r>
            <a:endParaRPr b="0" i="0" sz="3600" u="none" cap="none" strike="noStrike">
              <a:solidFill>
                <a:srgbClr val="680018"/>
              </a:solidFill>
              <a:latin typeface="Roboto Medium"/>
              <a:ea typeface="Roboto Medium"/>
              <a:cs typeface="Roboto Medium"/>
              <a:sym typeface="Roboto Medium"/>
            </a:endParaRPr>
          </a:p>
        </p:txBody>
      </p:sp>
      <p:sp>
        <p:nvSpPr>
          <p:cNvPr id="94" name="Google Shape;94;p18"/>
          <p:cNvSpPr txBox="1"/>
          <p:nvPr>
            <p:ph idx="1" type="body"/>
          </p:nvPr>
        </p:nvSpPr>
        <p:spPr>
          <a:xfrm>
            <a:off x="5173247" y="1742495"/>
            <a:ext cx="3757811" cy="24913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GOAL: </a:t>
            </a:r>
            <a:endParaRPr/>
          </a:p>
          <a:p>
            <a:pPr indent="0" lvl="0" marL="0" marR="0" rtl="0" algn="l">
              <a:lnSpc>
                <a:spcPct val="100000"/>
              </a:lnSpc>
              <a:spcBef>
                <a:spcPts val="1000"/>
              </a:spcBef>
              <a:spcAft>
                <a:spcPts val="0"/>
              </a:spcAft>
              <a:buClr>
                <a:schemeClr val="dk2"/>
              </a:buClr>
              <a:buSzPts val="2400"/>
              <a:buFont typeface="Open Sans"/>
              <a:buNone/>
            </a:pPr>
            <a:r>
              <a:rPr b="0" i="0" lang="en" sz="2400" u="none" cap="none" strike="noStrike">
                <a:solidFill>
                  <a:schemeClr val="dk2"/>
                </a:solidFill>
                <a:latin typeface="Open Sans"/>
                <a:ea typeface="Open Sans"/>
                <a:cs typeface="Open Sans"/>
                <a:sym typeface="Open Sans"/>
              </a:rPr>
              <a:t>Determine </a:t>
            </a:r>
            <a:r>
              <a:rPr b="1" i="0" lang="en" sz="2400" u="none" cap="none" strike="noStrike">
                <a:solidFill>
                  <a:schemeClr val="dk2"/>
                </a:solidFill>
                <a:latin typeface="Open Sans"/>
                <a:ea typeface="Open Sans"/>
                <a:cs typeface="Open Sans"/>
                <a:sym typeface="Open Sans"/>
              </a:rPr>
              <a:t>genomic DNA </a:t>
            </a:r>
            <a:r>
              <a:rPr b="0" i="0" lang="en" sz="2400" u="none" cap="none" strike="noStrike">
                <a:solidFill>
                  <a:schemeClr val="dk2"/>
                </a:solidFill>
                <a:latin typeface="Open Sans"/>
                <a:ea typeface="Open Sans"/>
                <a:cs typeface="Open Sans"/>
                <a:sym typeface="Open Sans"/>
              </a:rPr>
              <a:t>associated with a given </a:t>
            </a:r>
            <a:r>
              <a:rPr b="1" i="0" lang="en" sz="2400" u="none" cap="none" strike="noStrike">
                <a:solidFill>
                  <a:schemeClr val="dk2"/>
                </a:solidFill>
                <a:latin typeface="Open Sans"/>
                <a:ea typeface="Open Sans"/>
                <a:cs typeface="Open Sans"/>
                <a:sym typeface="Open Sans"/>
              </a:rPr>
              <a:t>protein</a:t>
            </a:r>
            <a:r>
              <a:rPr b="0" i="0" lang="en" sz="2400" u="none" cap="none" strike="noStrike">
                <a:solidFill>
                  <a:schemeClr val="dk2"/>
                </a:solidFill>
                <a:latin typeface="Open Sans"/>
                <a:ea typeface="Open Sans"/>
                <a:cs typeface="Open Sans"/>
                <a:sym typeface="Open Sans"/>
              </a:rPr>
              <a:t> or </a:t>
            </a:r>
            <a:r>
              <a:rPr b="1" i="0" lang="en" sz="2400" u="none" cap="none" strike="noStrike">
                <a:solidFill>
                  <a:schemeClr val="dk2"/>
                </a:solidFill>
                <a:latin typeface="Open Sans"/>
                <a:ea typeface="Open Sans"/>
                <a:cs typeface="Open Sans"/>
                <a:sym typeface="Open Sans"/>
              </a:rPr>
              <a:t>histone modification</a:t>
            </a:r>
            <a:endParaRPr b="1" i="0" sz="2400" u="none" cap="none" strike="noStrike">
              <a:solidFill>
                <a:schemeClr val="dk2"/>
              </a:solidFill>
              <a:latin typeface="Open Sans"/>
              <a:ea typeface="Open Sans"/>
              <a:cs typeface="Open Sans"/>
              <a:sym typeface="Open Sans"/>
            </a:endParaRPr>
          </a:p>
        </p:txBody>
      </p:sp>
      <p:pic>
        <p:nvPicPr>
          <p:cNvPr id="95" name="Google Shape;95;p18"/>
          <p:cNvPicPr preferRelativeResize="0"/>
          <p:nvPr/>
        </p:nvPicPr>
        <p:blipFill rotWithShape="1">
          <a:blip r:embed="rId3">
            <a:alphaModFix/>
          </a:blip>
          <a:srcRect b="0" l="0" r="0" t="0"/>
          <a:stretch/>
        </p:blipFill>
        <p:spPr>
          <a:xfrm>
            <a:off x="-273614" y="726684"/>
            <a:ext cx="5020979" cy="4379238"/>
          </a:xfrm>
          <a:prstGeom prst="rect">
            <a:avLst/>
          </a:prstGeom>
          <a:noFill/>
          <a:ln>
            <a:noFill/>
          </a:ln>
        </p:spPr>
      </p:pic>
      <p:sp>
        <p:nvSpPr>
          <p:cNvPr id="96" name="Google Shape;96;p18"/>
          <p:cNvSpPr txBox="1"/>
          <p:nvPr/>
        </p:nvSpPr>
        <p:spPr>
          <a:xfrm>
            <a:off x="2795391" y="4115509"/>
            <a:ext cx="1676402" cy="10031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1400"/>
              <a:buFont typeface="Open Sans"/>
              <a:buNone/>
            </a:pPr>
            <a:r>
              <a:rPr b="0" i="0" lang="en" sz="1400" u="none" cap="none" strike="noStrike">
                <a:solidFill>
                  <a:schemeClr val="dk2"/>
                </a:solidFill>
                <a:latin typeface="Open Sans"/>
                <a:ea typeface="Open Sans"/>
                <a:cs typeface="Open Sans"/>
                <a:sym typeface="Open Sans"/>
              </a:rPr>
              <a:t>Library prep +</a:t>
            </a:r>
            <a:endParaRPr/>
          </a:p>
          <a:p>
            <a:pPr indent="0" lvl="0" marL="0" marR="0" rtl="0" algn="l">
              <a:lnSpc>
                <a:spcPct val="100000"/>
              </a:lnSpc>
              <a:spcBef>
                <a:spcPts val="1000"/>
              </a:spcBef>
              <a:spcAft>
                <a:spcPts val="0"/>
              </a:spcAft>
              <a:buClr>
                <a:schemeClr val="dk2"/>
              </a:buClr>
              <a:buSzPts val="1400"/>
              <a:buFont typeface="Open Sans"/>
              <a:buNone/>
            </a:pPr>
            <a:r>
              <a:rPr b="0" i="0" lang="en" sz="1400" u="none" cap="none" strike="noStrike">
                <a:solidFill>
                  <a:schemeClr val="dk2"/>
                </a:solidFill>
                <a:latin typeface="Open Sans"/>
                <a:ea typeface="Open Sans"/>
                <a:cs typeface="Open Sans"/>
                <a:sym typeface="Open Sans"/>
              </a:rPr>
              <a:t>sequencing</a:t>
            </a:r>
            <a:endParaRPr b="0" i="0" sz="1400" u="none" cap="none" strike="noStrike">
              <a:solidFill>
                <a:schemeClr val="dk2"/>
              </a:solidFill>
              <a:latin typeface="Open Sans"/>
              <a:ea typeface="Open Sans"/>
              <a:cs typeface="Open Sans"/>
              <a:sym typeface="Open Sans"/>
            </a:endParaRPr>
          </a:p>
        </p:txBody>
      </p:sp>
      <p:sp>
        <p:nvSpPr>
          <p:cNvPr id="97" name="Google Shape;97;p18"/>
          <p:cNvSpPr txBox="1"/>
          <p:nvPr/>
        </p:nvSpPr>
        <p:spPr>
          <a:xfrm>
            <a:off x="3496845" y="739383"/>
            <a:ext cx="1676402" cy="10031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1400"/>
              <a:buFont typeface="Open Sans"/>
              <a:buNone/>
            </a:pPr>
            <a:r>
              <a:rPr b="0" i="0" lang="en" sz="1400" u="none" cap="none" strike="noStrike">
                <a:solidFill>
                  <a:schemeClr val="dk2"/>
                </a:solidFill>
                <a:latin typeface="Open Sans"/>
                <a:ea typeface="Open Sans"/>
                <a:cs typeface="Open Sans"/>
                <a:sym typeface="Open Sans"/>
              </a:rPr>
              <a:t>crosslink</a:t>
            </a:r>
            <a:endParaRPr b="0" i="0" sz="1400" u="none" cap="none" strike="noStrike">
              <a:solidFill>
                <a:schemeClr val="dk2"/>
              </a:solidFill>
              <a:latin typeface="Open Sans"/>
              <a:ea typeface="Open Sans"/>
              <a:cs typeface="Open Sans"/>
              <a:sym typeface="Open Sans"/>
            </a:endParaRPr>
          </a:p>
        </p:txBody>
      </p:sp>
      <p:sp>
        <p:nvSpPr>
          <p:cNvPr id="98" name="Google Shape;98;p18"/>
          <p:cNvSpPr txBox="1"/>
          <p:nvPr/>
        </p:nvSpPr>
        <p:spPr>
          <a:xfrm>
            <a:off x="3434216" y="2627762"/>
            <a:ext cx="1676402" cy="10031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chemeClr val="dk2"/>
              </a:buClr>
              <a:buSzPts val="1400"/>
              <a:buFont typeface="Open Sans"/>
              <a:buNone/>
            </a:pPr>
            <a:r>
              <a:rPr b="0" i="0" lang="en" sz="1400" u="none" cap="none" strike="noStrike">
                <a:solidFill>
                  <a:schemeClr val="dk2"/>
                </a:solidFill>
                <a:latin typeface="Open Sans"/>
                <a:ea typeface="Open Sans"/>
                <a:cs typeface="Open Sans"/>
                <a:sym typeface="Open Sans"/>
              </a:rPr>
              <a:t>(reverse crosslink)</a:t>
            </a:r>
            <a:endParaRPr b="0" i="0" sz="1400" u="none" cap="none" strike="noStrike">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Why study protein binding to DNA?</a:t>
            </a:r>
            <a:endParaRPr b="0" i="0" sz="3600" u="none" cap="none" strike="noStrike">
              <a:solidFill>
                <a:srgbClr val="680018"/>
              </a:solidFill>
              <a:latin typeface="Roboto Medium"/>
              <a:ea typeface="Roboto Medium"/>
              <a:cs typeface="Roboto Medium"/>
              <a:sym typeface="Roboto Medium"/>
            </a:endParaRPr>
          </a:p>
        </p:txBody>
      </p:sp>
      <p:sp>
        <p:nvSpPr>
          <p:cNvPr id="104" name="Google Shape;104;p19"/>
          <p:cNvSpPr txBox="1"/>
          <p:nvPr>
            <p:ph idx="1" type="body"/>
          </p:nvPr>
        </p:nvSpPr>
        <p:spPr>
          <a:xfrm>
            <a:off x="4421687" y="1377863"/>
            <a:ext cx="3759259" cy="3462998"/>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Transcription factors </a:t>
            </a:r>
            <a:r>
              <a:rPr b="0" i="0" lang="en" sz="2400" u="none" cap="none" strike="noStrike">
                <a:solidFill>
                  <a:schemeClr val="dk2"/>
                </a:solidFill>
                <a:latin typeface="Open Sans"/>
                <a:ea typeface="Open Sans"/>
                <a:cs typeface="Open Sans"/>
                <a:sym typeface="Open Sans"/>
              </a:rPr>
              <a:t>(TFs) affect how genes are regulated</a:t>
            </a:r>
            <a:endParaRPr/>
          </a:p>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DNA binding proteins (such as CTCF and cohesin) regulate the 3D structure of DNA</a:t>
            </a:r>
            <a:endParaRPr/>
          </a:p>
        </p:txBody>
      </p:sp>
      <p:pic>
        <p:nvPicPr>
          <p:cNvPr descr="https://upload.wikimedia.org/wikipedia/commons/thumb/8/8f/Lambda_repressor_1LMB.png/800px-Lambda_repressor_1LMB.png" id="105" name="Google Shape;105;p19"/>
          <p:cNvPicPr preferRelativeResize="0"/>
          <p:nvPr/>
        </p:nvPicPr>
        <p:blipFill rotWithShape="1">
          <a:blip r:embed="rId3">
            <a:alphaModFix/>
          </a:blip>
          <a:srcRect b="0" l="0" r="0" t="0"/>
          <a:stretch/>
        </p:blipFill>
        <p:spPr>
          <a:xfrm>
            <a:off x="731773" y="940704"/>
            <a:ext cx="2687833" cy="39477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0" y="0"/>
            <a:ext cx="9144000" cy="605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680018"/>
              </a:buClr>
              <a:buSzPts val="3600"/>
              <a:buFont typeface="Roboto Medium"/>
              <a:buNone/>
            </a:pPr>
            <a:r>
              <a:rPr b="0" i="0" lang="en" sz="3600" u="none" cap="none" strike="noStrike">
                <a:solidFill>
                  <a:srgbClr val="680018"/>
                </a:solidFill>
                <a:latin typeface="Roboto Medium"/>
                <a:ea typeface="Roboto Medium"/>
                <a:cs typeface="Roboto Medium"/>
                <a:sym typeface="Roboto Medium"/>
              </a:rPr>
              <a:t>Why study histone modifications?</a:t>
            </a:r>
            <a:endParaRPr b="0" i="0" sz="3600" u="none" cap="none" strike="noStrike">
              <a:solidFill>
                <a:srgbClr val="680018"/>
              </a:solidFill>
              <a:latin typeface="Roboto Medium"/>
              <a:ea typeface="Roboto Medium"/>
              <a:cs typeface="Roboto Medium"/>
              <a:sym typeface="Roboto Medium"/>
            </a:endParaRPr>
          </a:p>
        </p:txBody>
      </p:sp>
      <p:sp>
        <p:nvSpPr>
          <p:cNvPr id="111" name="Google Shape;111;p20"/>
          <p:cNvSpPr txBox="1"/>
          <p:nvPr>
            <p:ph idx="1" type="body"/>
          </p:nvPr>
        </p:nvSpPr>
        <p:spPr>
          <a:xfrm>
            <a:off x="798533" y="3344449"/>
            <a:ext cx="7747349" cy="1448321"/>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1000"/>
              </a:spcBef>
              <a:spcAft>
                <a:spcPts val="0"/>
              </a:spcAft>
              <a:buClr>
                <a:schemeClr val="dk2"/>
              </a:buClr>
              <a:buSzPts val="2400"/>
              <a:buFont typeface="Open Sans"/>
              <a:buChar char="●"/>
            </a:pPr>
            <a:r>
              <a:rPr b="1" i="0" lang="en" sz="2400" u="none" cap="none" strike="noStrike">
                <a:solidFill>
                  <a:schemeClr val="dk2"/>
                </a:solidFill>
                <a:latin typeface="Open Sans"/>
                <a:ea typeface="Open Sans"/>
                <a:cs typeface="Open Sans"/>
                <a:sym typeface="Open Sans"/>
              </a:rPr>
              <a:t>Combinations</a:t>
            </a:r>
            <a:r>
              <a:rPr b="0" i="0" lang="en" sz="2400" u="none" cap="none" strike="noStrike">
                <a:solidFill>
                  <a:schemeClr val="dk2"/>
                </a:solidFill>
                <a:latin typeface="Open Sans"/>
                <a:ea typeface="Open Sans"/>
                <a:cs typeface="Open Sans"/>
                <a:sym typeface="Open Sans"/>
              </a:rPr>
              <a:t> of chemical modifications to the histone tails correlate with </a:t>
            </a:r>
            <a:r>
              <a:rPr b="1" i="0" lang="en" sz="2400" u="none" cap="none" strike="noStrike">
                <a:solidFill>
                  <a:schemeClr val="dk2"/>
                </a:solidFill>
                <a:latin typeface="Open Sans"/>
                <a:ea typeface="Open Sans"/>
                <a:cs typeface="Open Sans"/>
                <a:sym typeface="Open Sans"/>
              </a:rPr>
              <a:t>regulatory activities</a:t>
            </a:r>
            <a:endParaRPr/>
          </a:p>
          <a:p>
            <a:pPr indent="-285750" lvl="0" marL="285750" marR="0" rtl="0" algn="l">
              <a:lnSpc>
                <a:spcPct val="100000"/>
              </a:lnSpc>
              <a:spcBef>
                <a:spcPts val="1000"/>
              </a:spcBef>
              <a:spcAft>
                <a:spcPts val="0"/>
              </a:spcAft>
              <a:buClr>
                <a:schemeClr val="dk2"/>
              </a:buClr>
              <a:buSzPts val="2400"/>
              <a:buFont typeface="Open Sans"/>
              <a:buChar char="●"/>
            </a:pPr>
            <a:r>
              <a:rPr b="0" i="0" lang="en" sz="2400" u="none" cap="none" strike="noStrike">
                <a:solidFill>
                  <a:schemeClr val="dk2"/>
                </a:solidFill>
                <a:latin typeface="Open Sans"/>
                <a:ea typeface="Open Sans"/>
                <a:cs typeface="Open Sans"/>
                <a:sym typeface="Open Sans"/>
              </a:rPr>
              <a:t>Referred to as the </a:t>
            </a:r>
            <a:r>
              <a:rPr b="1" i="0" lang="en" sz="2400" u="none" cap="none" strike="noStrike">
                <a:solidFill>
                  <a:schemeClr val="dk2"/>
                </a:solidFill>
                <a:latin typeface="Open Sans"/>
                <a:ea typeface="Open Sans"/>
                <a:cs typeface="Open Sans"/>
                <a:sym typeface="Open Sans"/>
              </a:rPr>
              <a:t>“histone code”</a:t>
            </a:r>
            <a:endParaRPr b="0" i="0" sz="2400" u="none" cap="none" strike="noStrike">
              <a:solidFill>
                <a:schemeClr val="dk2"/>
              </a:solidFill>
              <a:latin typeface="Open Sans"/>
              <a:ea typeface="Open Sans"/>
              <a:cs typeface="Open Sans"/>
              <a:sym typeface="Open Sans"/>
            </a:endParaRPr>
          </a:p>
        </p:txBody>
      </p:sp>
      <p:pic>
        <p:nvPicPr>
          <p:cNvPr descr="640px-Histone_modifications.png (640×155)" id="112" name="Google Shape;112;p20"/>
          <p:cNvPicPr preferRelativeResize="0"/>
          <p:nvPr/>
        </p:nvPicPr>
        <p:blipFill rotWithShape="1">
          <a:blip r:embed="rId3">
            <a:alphaModFix/>
          </a:blip>
          <a:srcRect b="0" l="0" r="0" t="0"/>
          <a:stretch/>
        </p:blipFill>
        <p:spPr>
          <a:xfrm>
            <a:off x="356788" y="954053"/>
            <a:ext cx="8430423" cy="20417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