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Medium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Open Sans SemiBold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OpenSans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SemiBold-italic.fntdata"/><Relationship Id="rId12" Type="http://schemas.openxmlformats.org/officeDocument/2006/relationships/slide" Target="slides/slide7.xml"/><Relationship Id="rId34" Type="http://schemas.openxmlformats.org/officeDocument/2006/relationships/font" Target="fonts/OpenSansSemiBold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SemiBold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091c7e2be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091c7e2be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91c7e2be_1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91c7e2be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091c7e2be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091c7e2be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91c7e2be_1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91c7e2be_1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091c7e2be_1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091c7e2be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091c7e2be_1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091c7e2be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091c7e2be_1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091c7e2be_1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091c7e2be_1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091c7e2be_1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091c7e2be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091c7e2be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91c7e2b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091c7e2b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091c7e2b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091c7e2b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91c7e2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091c7e2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091c7e2b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091c7e2b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091c7e2b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091c7e2b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091c7e2be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091c7e2be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91c7e2be_1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91c7e2be_1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091c7e2be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091c7e2be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91c7e2be_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091c7e2be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bmcgenomics.biomedcentral.com/articles/10.1186/1471-2164-15-28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s://www.neb.com/-/media/catalog/application-notes/selective-depletion-of-abundant-rnas-to-enable-transcriptome-e6310.pdf?rev=214e1d46d2834c12876fa0867ea5197d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hyperlink" Target="https://www.researchgate.net/publication/280870031_Informatics_for_RNA_Sequencing_A_Web_Resource_for_Analysis_on_the_Cloud/figures?lo=1" TargetMode="External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Analysis - RNA-Seq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Removing rRNA: poly-A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288275" y="8635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poly-A (mRNA-Seq)</a:t>
            </a:r>
            <a:endParaRPr b="1"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Enriched for mRNA (protein coding)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Little pre-mRNA/ lincRNA/etc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👍Splicing analysis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👎</a:t>
            </a:r>
            <a:r>
              <a:rPr lang="en" sz="2400"/>
              <a:t>Sensitive to low RIN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👎3’ degradation bias</a:t>
            </a:r>
            <a:endParaRPr sz="240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175" y="1121676"/>
            <a:ext cx="5161475" cy="24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181950" y="4636400"/>
            <a:ext cx="89076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https://bmcgenomics.biomedcentral.com/articles/10.1186/1471-2164-15-284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Removing rRNA</a:t>
            </a:r>
            <a:r>
              <a:rPr lang="en"/>
              <a:t>: Ribo-depletion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05650" y="655575"/>
            <a:ext cx="485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Ribo-depletion (RNA-Seq)</a:t>
            </a:r>
            <a:endParaRPr b="1"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Removes rRNA with probes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👍</a:t>
            </a:r>
            <a:r>
              <a:rPr lang="en" sz="2400"/>
              <a:t>Diverse RNA sequences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Relatively less protein coding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Little to no 3’ bias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Fewer spliced/exonic reads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👍Effective for degraded RNA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👎Harder to interpret protein effects</a:t>
            </a:r>
            <a:endParaRPr sz="2400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142" y="1460299"/>
            <a:ext cx="3585091" cy="233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57600" y="4736400"/>
            <a:ext cx="9028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https://www.neb.com/-/media/catalog/application-notes/selective-depletion-of-abundant-rnas-to-enable-transcriptome-e6310.pdf?rev=214e1d46d2834c12876fa0867ea5197d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RNA Size Selection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923875"/>
            <a:ext cx="4725000" cy="37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Gel cut (old method):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Size select with gel electrophoresis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Fragment size distribution may indicate RNA quality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Select</a:t>
            </a:r>
            <a:r>
              <a:rPr lang="en" sz="2000"/>
              <a:t> ~300nt fragments by gel cut</a:t>
            </a:r>
            <a:endParaRPr sz="2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SPRI Beads (current method)</a:t>
            </a: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42400" l="0" r="60916" t="20984"/>
          <a:stretch/>
        </p:blipFill>
        <p:spPr>
          <a:xfrm>
            <a:off x="5411812" y="738125"/>
            <a:ext cx="2714602" cy="221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6443703" y="2393444"/>
            <a:ext cx="372000" cy="9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7012711" y="2393444"/>
            <a:ext cx="372000" cy="9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7581687" y="2393444"/>
            <a:ext cx="372000" cy="9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24"/>
          <p:cNvCxnSpPr>
            <a:stCxn id="134" idx="1"/>
          </p:cNvCxnSpPr>
          <p:nvPr/>
        </p:nvCxnSpPr>
        <p:spPr>
          <a:xfrm rot="10800000">
            <a:off x="5798403" y="2434694"/>
            <a:ext cx="6453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4"/>
          <p:cNvSpPr txBox="1"/>
          <p:nvPr/>
        </p:nvSpPr>
        <p:spPr>
          <a:xfrm>
            <a:off x="111500" y="4620000"/>
            <a:ext cx="89220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https://www.researchgate.net/publication/280870031_Informatics_for_RNA_Sequencing_A_Web_Resource_for_Analysis_on_the_Cloud/figures?lo=1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9416" y="3092936"/>
            <a:ext cx="3501369" cy="13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RNA Size Selection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63150" y="4663075"/>
            <a:ext cx="9017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https://www.researchgate.net/publication/231742684_Preparation_of_Small_RNA_Libraries_for_High-Throughput_Sequencing/figures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46227" l="0" r="9755" t="0"/>
          <a:stretch/>
        </p:blipFill>
        <p:spPr>
          <a:xfrm>
            <a:off x="590229" y="880375"/>
            <a:ext cx="3616825" cy="365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60518"/>
          <a:stretch/>
        </p:blipFill>
        <p:spPr>
          <a:xfrm>
            <a:off x="5012425" y="1858325"/>
            <a:ext cx="3997950" cy="26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5"/>
          <p:cNvCxnSpPr>
            <a:stCxn id="146" idx="3"/>
          </p:cNvCxnSpPr>
          <p:nvPr/>
        </p:nvCxnSpPr>
        <p:spPr>
          <a:xfrm>
            <a:off x="4207054" y="2708050"/>
            <a:ext cx="77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 effect: Fragment Length Distribution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923875"/>
            <a:ext cx="43242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Inner mate distance: unsequenced length between read pair</a:t>
            </a:r>
            <a:endParaRPr sz="2400"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8625" y="1259400"/>
            <a:ext cx="4070700" cy="34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4817575" y="1891713"/>
            <a:ext cx="1282500" cy="896700"/>
          </a:xfrm>
          <a:prstGeom prst="rect">
            <a:avLst/>
          </a:prstGeom>
          <a:noFill/>
          <a:ln cap="flat" cmpd="sng" w="19050">
            <a:solidFill>
              <a:srgbClr val="29293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5430526" y="923875"/>
            <a:ext cx="28125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Inner Mate Distance</a:t>
            </a:r>
            <a:endParaRPr sz="18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4817575" y="3070300"/>
            <a:ext cx="3902100" cy="5661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4817575" y="3442650"/>
            <a:ext cx="3902100" cy="70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434000" y="2788400"/>
            <a:ext cx="3865800" cy="1968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RNA Fragment (300nt)</a:t>
            </a:r>
            <a:endParaRPr sz="1200">
              <a:solidFill>
                <a:srgbClr val="EFEFE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2958200" y="3088207"/>
            <a:ext cx="1341600" cy="19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Read 2 (100nt)</a:t>
            </a:r>
            <a:endParaRPr sz="12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434000" y="3088207"/>
            <a:ext cx="1341600" cy="19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Read 1 (100nt)</a:t>
            </a:r>
            <a:endParaRPr sz="12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63" name="Google Shape;163;p26"/>
          <p:cNvCxnSpPr>
            <a:stCxn id="164" idx="1"/>
            <a:endCxn id="162" idx="3"/>
          </p:cNvCxnSpPr>
          <p:nvPr/>
        </p:nvCxnSpPr>
        <p:spPr>
          <a:xfrm rot="10800000">
            <a:off x="1775450" y="3186600"/>
            <a:ext cx="24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" name="Google Shape;165;p26"/>
          <p:cNvCxnSpPr>
            <a:stCxn id="161" idx="1"/>
            <a:endCxn id="164" idx="3"/>
          </p:cNvCxnSpPr>
          <p:nvPr/>
        </p:nvCxnSpPr>
        <p:spPr>
          <a:xfrm rot="10800000">
            <a:off x="2709500" y="3186607"/>
            <a:ext cx="24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4" name="Google Shape;164;p26"/>
          <p:cNvSpPr txBox="1"/>
          <p:nvPr/>
        </p:nvSpPr>
        <p:spPr>
          <a:xfrm>
            <a:off x="2024150" y="3004950"/>
            <a:ext cx="685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100</a:t>
            </a:r>
            <a:r>
              <a:rPr lang="en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nt</a:t>
            </a:r>
            <a:endParaRPr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1286300" y="3729250"/>
            <a:ext cx="2161200" cy="2121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RNA Fragment (150nt)</a:t>
            </a:r>
            <a:endParaRPr sz="1200">
              <a:solidFill>
                <a:srgbClr val="EFEFE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1286300" y="4038038"/>
            <a:ext cx="1341600" cy="21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Read 1 (100nt)</a:t>
            </a:r>
            <a:endParaRPr sz="12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2161625" y="4346827"/>
            <a:ext cx="1341600" cy="21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Read 2 (100nt)</a:t>
            </a:r>
            <a:endParaRPr sz="1200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2024150" y="4685400"/>
            <a:ext cx="685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-50nt</a:t>
            </a:r>
            <a:endParaRPr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170" name="Google Shape;170;p26"/>
          <p:cNvCxnSpPr>
            <a:stCxn id="169" idx="3"/>
          </p:cNvCxnSpPr>
          <p:nvPr/>
        </p:nvCxnSpPr>
        <p:spPr>
          <a:xfrm rot="10800000">
            <a:off x="2185250" y="4598550"/>
            <a:ext cx="524400" cy="26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6"/>
          <p:cNvCxnSpPr>
            <a:stCxn id="169" idx="1"/>
          </p:cNvCxnSpPr>
          <p:nvPr/>
        </p:nvCxnSpPr>
        <p:spPr>
          <a:xfrm flipH="1" rot="10800000">
            <a:off x="2024150" y="4598550"/>
            <a:ext cx="571200" cy="26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Consideration: RIN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650" y="672250"/>
            <a:ext cx="4881000" cy="43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RNA Integrity Number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Measurement of RNA quality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10 - best, 0 - worst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Transcripts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degrade 5’ → 3’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At different rates!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Rules of thumb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&gt;8 </a:t>
            </a:r>
            <a:r>
              <a:rPr lang="en" sz="1800"/>
              <a:t>👍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6-8 is ok if necessary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3-6 is ok only if very necessary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&lt;3 👎</a:t>
            </a:r>
            <a:endParaRPr sz="180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650" y="1017975"/>
            <a:ext cx="3763950" cy="35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5329375" y="4683775"/>
            <a:ext cx="34905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https://infravec2.eu/rna_seq/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Stranded vs Unstranded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7750" y="766575"/>
            <a:ext cx="4081800" cy="4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Stranded </a:t>
            </a:r>
            <a:r>
              <a:rPr lang="en" sz="2400"/>
              <a:t>libraries maintain strand of molecule in reads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Unstranded</a:t>
            </a:r>
            <a:r>
              <a:rPr lang="en" sz="2400"/>
              <a:t> do not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Important to resolve: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Bi-directional transcription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Anti-sense transcripts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Overlapping genes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Modern RNA-Seq library prep kits are stranded</a:t>
            </a:r>
            <a:endParaRPr sz="2400"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475" y="1162375"/>
            <a:ext cx="4543400" cy="28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Library Size &amp; Multiplexing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687550"/>
            <a:ext cx="8450700" cy="44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Library size</a:t>
            </a:r>
            <a:r>
              <a:rPr lang="en"/>
              <a:t>: # of reads per sample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Depending on who you ask, a read is: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 RNA fragment (same for single/paired end)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One FASTQ record (not same for single/paired end)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Library size is </a:t>
            </a:r>
            <a:r>
              <a:rPr i="1" lang="en"/>
              <a:t>target</a:t>
            </a:r>
            <a:r>
              <a:rPr lang="en"/>
              <a:t>, # reads will vary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Rules of thumb for human transcriptome: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poly-A: 30M for expression, 80M alternative splicing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</a:t>
            </a:r>
            <a:r>
              <a:rPr lang="en"/>
              <a:t>ibo: 50M for expression, 100M alternative splicing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Multiplexing</a:t>
            </a:r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299575" y="736050"/>
            <a:ext cx="5087700" cy="4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unique barcode (index) to each sample library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Multiplexed samples pooled and sequenced together → avoid lane batch effects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 will usually be demultiplexed for you</a:t>
            </a:r>
            <a:endParaRPr sz="2400"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275" y="939288"/>
            <a:ext cx="3621726" cy="346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Choices &amp; Recommendations</a:t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11700" y="690251"/>
            <a:ext cx="8520600" cy="42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Fragment length: ~300nt (large RNA)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RNA Integrity:</a:t>
            </a:r>
            <a:r>
              <a:rPr lang="en"/>
              <a:t> &gt;8</a:t>
            </a:r>
            <a:r>
              <a:rPr lang="en"/>
              <a:t>👍, &gt;6 ok, &gt;3 if need be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Ribosomal Depletion Strategy: depends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Single vs paired end: paired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Read length: 2 x 75bp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Stranded vs Unstranded: stranded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Library size: poly-A 30-80M, ribo 50-100M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Multiplexing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Transcriptome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75"/>
            <a:ext cx="5202300" cy="4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Complete set of RNA</a:t>
            </a:r>
            <a:br>
              <a:rPr lang="en" sz="2400"/>
            </a:br>
            <a:r>
              <a:rPr lang="en" sz="2400"/>
              <a:t>transcripts in the cell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Many types of RNA, e.g.: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mRNA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lincRNA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Anti-sense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rRNA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Small molecules: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tRNA, snoRNA, miRNA, piRNA, etc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3445" l="0" r="0" t="0"/>
          <a:stretch/>
        </p:blipFill>
        <p:spPr>
          <a:xfrm>
            <a:off x="4708625" y="1128925"/>
            <a:ext cx="4062075" cy="288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Transcriptome Studies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255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/>
              <a:t>From abundance</a:t>
            </a:r>
            <a:endParaRPr b="1" sz="30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 expression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Transcriptional regulatory networks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Biological pathway discovery</a:t>
            </a:r>
            <a:endParaRPr sz="2400"/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832400" y="9255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/>
              <a:t>From sequence</a:t>
            </a:r>
            <a:endParaRPr b="1" sz="30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Alternative splicing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Amino acid sequence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Fusion transcripts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RNA editing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 discovery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Coding variants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RNA-Seq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Identify sequence of RNA molecules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“Unbiased” - possible to sequence any molecule in sample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Molecules sequenced in proportion to relative abundance in sample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Most often used for gene abundance estimation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RNA-Seq Library Construction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98" y="970475"/>
            <a:ext cx="8023975" cy="381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Choices &amp; Considerations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690251"/>
            <a:ext cx="8520600" cy="42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Single vs paired end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Read length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Ribosomal Depletion Strategy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Fragment length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RNA Integrity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Stranded vs Unstranded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Library size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Multiplexing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Single vs Paired End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7021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Single end vs paired end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2x more distinct molecules sequenced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Harder to find reads spanning splice junctions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RNA-Seq</a:t>
            </a:r>
            <a:r>
              <a:rPr lang="en" sz="2400"/>
              <a:t>, use paired end</a:t>
            </a:r>
            <a:endParaRPr sz="2400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675" y="2629150"/>
            <a:ext cx="5992650" cy="21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Read Length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Read length determines mappability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Longer reads: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more unique sequence → more uniquely mappable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</a:t>
            </a:r>
            <a:r>
              <a:rPr lang="en"/>
              <a:t>ore likely to span splice junction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Shorter paired reads better than longer single end (why?)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2 x 75bp enough for hg, 2 x 150bp overkill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Choice: poly-A or Ribo-depletion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82400" y="772300"/>
            <a:ext cx="4908300" cy="4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~95% of RNA in cell is ribosomal RNA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5S, 5.8S, 18S, 28S in humans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removal strategies: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poly-A selection (</a:t>
            </a:r>
            <a:r>
              <a:rPr lang="en" sz="2400"/>
              <a:t>positive</a:t>
            </a:r>
            <a:r>
              <a:rPr lang="en" sz="2400"/>
              <a:t>)</a:t>
            </a:r>
            <a:endParaRPr sz="24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poly-A capture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Only poly-A transcripts (mRNA)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Ribo-depletion (negative)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Probe-based rRNA capture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Leaves all other RNA sequence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42400" l="0" r="60916" t="20984"/>
          <a:stretch/>
        </p:blipFill>
        <p:spPr>
          <a:xfrm>
            <a:off x="5253800" y="1197900"/>
            <a:ext cx="3736075" cy="30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>
            <a:off x="5911125" y="2501350"/>
            <a:ext cx="433500" cy="28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5911125" y="3192625"/>
            <a:ext cx="433500" cy="28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