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5143500" cx="9144000"/>
  <p:notesSz cx="6858000" cy="9144000"/>
  <p:embeddedFontLst>
    <p:embeddedFont>
      <p:font typeface="Roboto Medium"/>
      <p:regular r:id="rId14"/>
      <p:bold r:id="rId15"/>
      <p:italic r:id="rId16"/>
      <p:boldItalic r:id="rId17"/>
    </p:embeddedFont>
    <p:embeddedFont>
      <p:font typeface="Roboto"/>
      <p:regular r:id="rId18"/>
      <p:bold r:id="rId19"/>
      <p:italic r:id="rId20"/>
      <p:boldItalic r:id="rId21"/>
    </p:embeddedFont>
    <p:embeddedFont>
      <p:font typeface="Open Sans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italic.fntdata"/><Relationship Id="rId22" Type="http://schemas.openxmlformats.org/officeDocument/2006/relationships/font" Target="fonts/OpenSans-regular.fntdata"/><Relationship Id="rId21" Type="http://schemas.openxmlformats.org/officeDocument/2006/relationships/font" Target="fonts/Roboto-boldItalic.fntdata"/><Relationship Id="rId24" Type="http://schemas.openxmlformats.org/officeDocument/2006/relationships/font" Target="fonts/OpenSans-italic.fntdata"/><Relationship Id="rId23" Type="http://schemas.openxmlformats.org/officeDocument/2006/relationships/font" Target="fonts/OpenSans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5" Type="http://schemas.openxmlformats.org/officeDocument/2006/relationships/font" Target="fonts/OpenSans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font" Target="fonts/RobotoMedium-bold.fntdata"/><Relationship Id="rId14" Type="http://schemas.openxmlformats.org/officeDocument/2006/relationships/font" Target="fonts/RobotoMedium-regular.fntdata"/><Relationship Id="rId17" Type="http://schemas.openxmlformats.org/officeDocument/2006/relationships/font" Target="fonts/RobotoMedium-boldItalic.fntdata"/><Relationship Id="rId16" Type="http://schemas.openxmlformats.org/officeDocument/2006/relationships/font" Target="fonts/RobotoMedium-italic.fntdata"/><Relationship Id="rId19" Type="http://schemas.openxmlformats.org/officeDocument/2006/relationships/font" Target="fonts/Roboto-bold.fntdata"/><Relationship Id="rId18" Type="http://schemas.openxmlformats.org/officeDocument/2006/relationships/font" Target="fonts/Robo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29ef704a2_0_2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29ef704a2_0_2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29ef704a2_0_2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29ef704a2_0_2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29ef704a2_0_2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29ef704a2_0_2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29ef704a2_0_2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29ef704a2_0_2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29ef704a2_0_2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29ef704a2_0_2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29ef704a2_0_2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29ef704a2_0_2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29ef704a2_0_2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29ef704a2_0_2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29ef704a2_0_2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29ef704a2_0_2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680018"/>
              </a:buClr>
              <a:buSzPts val="5200"/>
              <a:buFont typeface="Roboto"/>
              <a:buNone/>
              <a:defRPr b="1" sz="5200">
                <a:solidFill>
                  <a:srgbClr val="680018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0" y="0"/>
            <a:ext cx="9144000" cy="95700"/>
          </a:xfrm>
          <a:prstGeom prst="rect">
            <a:avLst/>
          </a:prstGeom>
          <a:solidFill>
            <a:srgbClr val="680018"/>
          </a:solidFill>
          <a:ln cap="flat" cmpd="sng" w="9525">
            <a:solidFill>
              <a:srgbClr val="680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0" y="5056744"/>
            <a:ext cx="9144000" cy="95700"/>
          </a:xfrm>
          <a:prstGeom prst="rect">
            <a:avLst/>
          </a:prstGeom>
          <a:solidFill>
            <a:srgbClr val="680018"/>
          </a:solidFill>
          <a:ln cap="flat" cmpd="sng" w="9525">
            <a:solidFill>
              <a:srgbClr val="680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algn="ctr">
              <a:spcBef>
                <a:spcPts val="10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algn="ctr">
              <a:spcBef>
                <a:spcPts val="1600"/>
              </a:spcBef>
              <a:spcAft>
                <a:spcPts val="0"/>
              </a:spcAft>
              <a:buSzPts val="2400"/>
              <a:buChar char="○"/>
              <a:defRPr/>
            </a:lvl2pPr>
            <a:lvl3pPr indent="-342900" lvl="2" marL="1371600" algn="ctr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lt2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42900" lvl="2" marL="13716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17500" lvl="3" marL="18288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lnSpc>
                <a:spcPct val="115000"/>
              </a:lnSpc>
              <a:spcBef>
                <a:spcPts val="2400"/>
              </a:spcBef>
              <a:spcAft>
                <a:spcPts val="24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100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100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10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/>
            </a:lvl2pPr>
            <a:lvl3pPr indent="-342900" lvl="2" marL="13716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1572600" y="4300681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None/>
              <a:defRPr/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AFAFA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680018"/>
              </a:buClr>
              <a:buSzPts val="3600"/>
              <a:buFont typeface="Roboto Medium"/>
              <a:buNone/>
              <a:defRPr sz="3600">
                <a:solidFill>
                  <a:srgbClr val="680018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pen Sans"/>
              <a:buChar char="●"/>
              <a:defRPr sz="3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810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Char char="○"/>
              <a:defRPr sz="24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429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■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r4ds.had.co.nz/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744575"/>
            <a:ext cx="8520600" cy="267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BF582 - Project Principles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Kindness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Patience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Acceptance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Trust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Honesty</a:t>
            </a:r>
            <a:endParaRPr b="1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Most ideas are “bad”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Many “bad” ideas lead to “good” ideas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are not your ideas Your ideas are not you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Room Is A Safe Place To Dissent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Project Setup</a:t>
            </a:r>
            <a:endParaRPr/>
          </a:p>
        </p:txBody>
      </p:sp>
      <p:sp>
        <p:nvSpPr>
          <p:cNvPr id="82" name="Google Shape;82;p18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Suggested project directory structure:</a:t>
            </a:r>
            <a:endParaRPr/>
          </a:p>
          <a:p>
            <a:pPr indent="0" lvl="0" marL="0" rtl="0" algn="l">
              <a:spcBef>
                <a:spcPts val="2400"/>
              </a:spcBef>
              <a:spcAft>
                <a:spcPts val="240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project_1/</a:t>
            </a:r>
            <a:br>
              <a:rPr lang="en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   samples/ </a:t>
            </a:r>
            <a:r>
              <a:rPr lang="en" sz="2400"/>
              <a:t>← save sample files here</a:t>
            </a:r>
            <a:br>
              <a:rPr lang="en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   reference/ </a:t>
            </a:r>
            <a:r>
              <a:rPr lang="en" sz="2400"/>
              <a:t>← annotations, etc</a:t>
            </a:r>
            <a:br>
              <a:rPr lang="en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   analysis/ </a:t>
            </a:r>
            <a:r>
              <a:rPr lang="en" sz="2400"/>
              <a:t>← all code</a:t>
            </a:r>
            <a:br>
              <a:rPr lang="en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   README.txt </a:t>
            </a:r>
            <a:r>
              <a:rPr lang="en" sz="2400"/>
              <a:t>← text description of project</a:t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Relative Paths</a:t>
            </a:r>
            <a:endParaRPr/>
          </a:p>
        </p:txBody>
      </p:sp>
      <p:sp>
        <p:nvSpPr>
          <p:cNvPr id="88" name="Google Shape;88;p19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Portable code in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analysis/my_script.R</a:t>
            </a:r>
            <a:r>
              <a:rPr lang="en"/>
              <a:t>:</a:t>
            </a:r>
            <a:endParaRPr/>
          </a:p>
          <a:p>
            <a:pPr indent="0" lvl="0" marL="0" rtl="0" algn="l">
              <a:spcBef>
                <a:spcPts val="2400"/>
              </a:spcBef>
              <a:spcAft>
                <a:spcPts val="0"/>
              </a:spcAft>
              <a:buNone/>
            </a:pPr>
            <a:r>
              <a:rPr lang="en" sz="2200">
                <a:latin typeface="Courier New"/>
                <a:ea typeface="Courier New"/>
                <a:cs typeface="Courier New"/>
                <a:sym typeface="Courier New"/>
              </a:rPr>
              <a:t>sample.info &lt;- read.csv(‘../reference/annot.csv’)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2400"/>
              </a:spcBef>
              <a:spcAft>
                <a:spcPts val="0"/>
              </a:spcAft>
              <a:buNone/>
            </a:pPr>
            <a:r>
              <a:rPr lang="en"/>
              <a:t>Nonportable code:</a:t>
            </a:r>
            <a:endParaRPr/>
          </a:p>
          <a:p>
            <a:pPr indent="0" lvl="0" marL="0" rtl="0" algn="l">
              <a:spcBef>
                <a:spcPts val="2400"/>
              </a:spcBef>
              <a:spcAft>
                <a:spcPts val="2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sample.info &lt;- read.csv(</a:t>
            </a:r>
            <a:br>
              <a:rPr lang="en" sz="1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  ‘/projectnb/bf528/group_1/project_1/reference/annot.csv’</a:t>
            </a:r>
            <a:br>
              <a:rPr lang="en" sz="18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18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0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Next Time</a:t>
            </a:r>
            <a:endParaRPr/>
          </a:p>
        </p:txBody>
      </p:sp>
      <p:sp>
        <p:nvSpPr>
          <p:cNvPr id="94" name="Google Shape;94;p20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Read project description and paper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Study chapters 1-4 of R for Data Science</a:t>
            </a:r>
            <a:endParaRPr/>
          </a:p>
          <a:p>
            <a:pPr indent="0" lvl="0" marL="457200" rtl="0" algn="ctr">
              <a:spcBef>
                <a:spcPts val="24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https://r4ds.had.co.nz/</a:t>
            </a:r>
            <a:endParaRPr/>
          </a:p>
          <a:p>
            <a:pPr indent="0" lvl="0" marL="457200" rtl="0" algn="l">
              <a:spcBef>
                <a:spcPts val="2400"/>
              </a:spcBef>
              <a:spcAft>
                <a:spcPts val="24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1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Group Assignments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