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y="5143500" cx="9144000"/>
  <p:notesSz cx="6858000" cy="9144000"/>
  <p:embeddedFontLst>
    <p:embeddedFont>
      <p:font typeface="Roboto Medium"/>
      <p:regular r:id="rId37"/>
      <p:bold r:id="rId38"/>
      <p:italic r:id="rId39"/>
      <p:boldItalic r:id="rId40"/>
    </p:embeddedFont>
    <p:embeddedFont>
      <p:font typeface="Roboto"/>
      <p:regular r:id="rId41"/>
      <p:bold r:id="rId42"/>
      <p:italic r:id="rId43"/>
      <p:boldItalic r:id="rId44"/>
    </p:embeddedFont>
    <p:embeddedFont>
      <p:font typeface="Open Sans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Medium-boldItalic.fntdata"/><Relationship Id="rId20" Type="http://schemas.openxmlformats.org/officeDocument/2006/relationships/slide" Target="slides/slide16.xml"/><Relationship Id="rId42" Type="http://schemas.openxmlformats.org/officeDocument/2006/relationships/font" Target="fonts/Roboto-bold.fntdata"/><Relationship Id="rId41" Type="http://schemas.openxmlformats.org/officeDocument/2006/relationships/font" Target="fonts/Roboto-regular.fntdata"/><Relationship Id="rId22" Type="http://schemas.openxmlformats.org/officeDocument/2006/relationships/slide" Target="slides/slide18.xml"/><Relationship Id="rId44" Type="http://schemas.openxmlformats.org/officeDocument/2006/relationships/font" Target="fonts/Roboto-boldItalic.fntdata"/><Relationship Id="rId21" Type="http://schemas.openxmlformats.org/officeDocument/2006/relationships/slide" Target="slides/slide17.xml"/><Relationship Id="rId43" Type="http://schemas.openxmlformats.org/officeDocument/2006/relationships/font" Target="fonts/Roboto-italic.fntdata"/><Relationship Id="rId24" Type="http://schemas.openxmlformats.org/officeDocument/2006/relationships/slide" Target="slides/slide20.xml"/><Relationship Id="rId46" Type="http://schemas.openxmlformats.org/officeDocument/2006/relationships/font" Target="fonts/OpenSans-bold.fntdata"/><Relationship Id="rId23" Type="http://schemas.openxmlformats.org/officeDocument/2006/relationships/slide" Target="slides/slide19.xml"/><Relationship Id="rId45" Type="http://schemas.openxmlformats.org/officeDocument/2006/relationships/font" Target="fonts/OpenSans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8" Type="http://schemas.openxmlformats.org/officeDocument/2006/relationships/font" Target="fonts/OpenSans-boldItalic.fntdata"/><Relationship Id="rId25" Type="http://schemas.openxmlformats.org/officeDocument/2006/relationships/slide" Target="slides/slide21.xml"/><Relationship Id="rId47" Type="http://schemas.openxmlformats.org/officeDocument/2006/relationships/font" Target="fonts/OpenSans-italic.fnt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RobotoMedium-regular.fntdata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font" Target="fonts/RobotoMedium-italic.fntdata"/><Relationship Id="rId16" Type="http://schemas.openxmlformats.org/officeDocument/2006/relationships/slide" Target="slides/slide12.xml"/><Relationship Id="rId38" Type="http://schemas.openxmlformats.org/officeDocument/2006/relationships/font" Target="fonts/RobotoMedium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fa58c71a0_0_6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fa58c71a0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fa58c71a0_0_268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fa58c71a0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fa58c71a0_0_30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fa58c71a0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31e860203_0_34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31e860203_0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31e860203_0_369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31e860203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320621417_0_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3206214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fa58c71a0_0_29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fa58c71a0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320621417_0_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32062141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31e860203_0_35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31e860203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31e860203_0_363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31e860203_0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fa58c71a0_0_301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fa58c71a0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fa58c71a0_0_322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4fa58c71a0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fa58c71a0_0_33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4fa58c71a0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31e860203_0_351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31e860203_0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fc1436e26_0_3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fc1436e2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4fa58c71a0_0_328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4fa58c71a0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31e860203_0_37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31e860203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31e860203_0_402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31e860203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31e860203_0_55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31e860203_0_5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31e860203_0_39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31e860203_0_3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31e860203_0_41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31e860203_0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fa58c71a0_0_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fa58c71a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31e860203_0_438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31e860203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31e860203_0_459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31e860203_0_4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31e860203_0_529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31e860203_0_5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fa58c71a0_0_23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fa58c71a0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fa58c71a0_0_25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fa58c71a0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fa58c71a0_0_28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fa58c71a0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fa58c71a0_0_24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fa58c71a0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fa58c71a0_0_24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fa58c71a0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fa58c71a0_0_114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fa58c71a0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5200"/>
              <a:buFont typeface="Roboto"/>
              <a:buNone/>
              <a:defRPr b="1" sz="5200">
                <a:solidFill>
                  <a:srgbClr val="68001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9144000" cy="95700"/>
          </a:xfrm>
          <a:prstGeom prst="rect">
            <a:avLst/>
          </a:prstGeom>
          <a:solidFill>
            <a:srgbClr val="680018"/>
          </a:solidFill>
          <a:ln cap="flat" cmpd="sng" w="9525">
            <a:solidFill>
              <a:srgbClr val="6800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5056744"/>
            <a:ext cx="9144000" cy="95700"/>
          </a:xfrm>
          <a:prstGeom prst="rect">
            <a:avLst/>
          </a:prstGeom>
          <a:solidFill>
            <a:srgbClr val="680018"/>
          </a:solidFill>
          <a:ln cap="flat" cmpd="sng" w="9525">
            <a:solidFill>
              <a:srgbClr val="6800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ctr">
              <a:spcBef>
                <a:spcPts val="10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algn="ctr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2pPr>
            <a:lvl3pPr indent="-342900" lvl="2" marL="13716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2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42900" lvl="2" marL="13716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17500" lvl="3" marL="18288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790325" y="526388"/>
            <a:ext cx="7563300" cy="4090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10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2pPr>
            <a:lvl3pPr indent="-342900" lvl="2" marL="13716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1572600" y="4300681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AFAFA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  <a:defRPr sz="3600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●"/>
              <a:defRPr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  <a:defRPr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■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1168050"/>
            <a:ext cx="8520600" cy="28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BF528 - Whole Genome Sequencing and</a:t>
            </a:r>
            <a:br>
              <a:rPr lang="en"/>
            </a:br>
            <a:r>
              <a:rPr lang="en"/>
              <a:t>Genomic Variation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Whole Exome Sequencing</a:t>
            </a:r>
            <a:endParaRPr/>
          </a:p>
        </p:txBody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311700" y="702143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b="1" lang="en"/>
              <a:t>W</a:t>
            </a:r>
            <a:r>
              <a:rPr lang="en"/>
              <a:t>hole </a:t>
            </a:r>
            <a:r>
              <a:rPr b="1" lang="en"/>
              <a:t>E</a:t>
            </a:r>
            <a:r>
              <a:rPr lang="en"/>
              <a:t>xome </a:t>
            </a:r>
            <a:r>
              <a:rPr b="1" lang="en"/>
              <a:t>S</a:t>
            </a:r>
            <a:r>
              <a:rPr lang="en"/>
              <a:t>equencing (WES)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Exons 1%-2% of human genome sequence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Pre-select reads that map to exons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Sequence to much greater depth than WGS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Identify coding variants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3" name="Google Shape;133;p22"/>
          <p:cNvPicPr preferRelativeResize="0"/>
          <p:nvPr/>
        </p:nvPicPr>
        <p:blipFill rotWithShape="1">
          <a:blip r:embed="rId3">
            <a:alphaModFix/>
          </a:blip>
          <a:srcRect b="0" l="4104" r="0" t="0"/>
          <a:stretch/>
        </p:blipFill>
        <p:spPr>
          <a:xfrm>
            <a:off x="53538" y="3725775"/>
            <a:ext cx="9036920" cy="71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Exome Sequence Selection</a:t>
            </a:r>
            <a:endParaRPr/>
          </a:p>
        </p:txBody>
      </p:sp>
      <p:sp>
        <p:nvSpPr>
          <p:cNvPr id="139" name="Google Shape;139;p23"/>
          <p:cNvSpPr txBox="1"/>
          <p:nvPr>
            <p:ph idx="1" type="body"/>
          </p:nvPr>
        </p:nvSpPr>
        <p:spPr>
          <a:xfrm>
            <a:off x="311699" y="833500"/>
            <a:ext cx="5108400" cy="6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1600"/>
              </a:spcAft>
              <a:buNone/>
            </a:pPr>
            <a:r>
              <a:rPr lang="en" sz="2400"/>
              <a:t>Array-based capture</a:t>
            </a:r>
            <a:endParaRPr sz="2400"/>
          </a:p>
        </p:txBody>
      </p:sp>
      <p:sp>
        <p:nvSpPr>
          <p:cNvPr id="140" name="Google Shape;14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23"/>
          <p:cNvSpPr txBox="1"/>
          <p:nvPr>
            <p:ph idx="2" type="body"/>
          </p:nvPr>
        </p:nvSpPr>
        <p:spPr>
          <a:xfrm>
            <a:off x="6032701" y="833500"/>
            <a:ext cx="2799600" cy="8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1600"/>
              </a:spcAft>
              <a:buNone/>
            </a:pPr>
            <a:r>
              <a:rPr lang="en" sz="2400"/>
              <a:t>In-solution</a:t>
            </a:r>
            <a:endParaRPr sz="2400"/>
          </a:p>
        </p:txBody>
      </p:sp>
      <p:pic>
        <p:nvPicPr>
          <p:cNvPr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667000"/>
            <a:ext cx="2347893" cy="292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1908" y="2075253"/>
            <a:ext cx="2528316" cy="2104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0250" y="1522827"/>
            <a:ext cx="3016993" cy="3140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" name="Google Shape;145;p23"/>
          <p:cNvCxnSpPr/>
          <p:nvPr/>
        </p:nvCxnSpPr>
        <p:spPr>
          <a:xfrm>
            <a:off x="5711350" y="1373050"/>
            <a:ext cx="0" cy="3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Genomic Variation</a:t>
            </a:r>
            <a:endParaRPr/>
          </a:p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Genomic Variants</a:t>
            </a:r>
            <a:endParaRPr/>
          </a:p>
        </p:txBody>
      </p:sp>
      <p:sp>
        <p:nvSpPr>
          <p:cNvPr id="157" name="Google Shape;15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8" name="Google Shape;158;p25"/>
          <p:cNvSpPr txBox="1"/>
          <p:nvPr>
            <p:ph idx="1" type="body"/>
          </p:nvPr>
        </p:nvSpPr>
        <p:spPr>
          <a:xfrm>
            <a:off x="311700" y="861906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Individual genomes from same species vary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WGS/WES compared with reference can identify differences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Variant</a:t>
            </a:r>
            <a:r>
              <a:rPr lang="en" sz="2400"/>
              <a:t>: sequence that varies within species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Two general types: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Small: &lt;50 bp, single nucleotide polymorphisms (SNPs), indels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Large: &gt;50 bp, copy number variations, duplications, deletions, translocations, inversions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Genomic variants</a:t>
            </a:r>
            <a:endParaRPr/>
          </a:p>
        </p:txBody>
      </p:sp>
      <p:sp>
        <p:nvSpPr>
          <p:cNvPr id="164" name="Google Shape;164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5" name="Google Shape;16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5473" y="916922"/>
            <a:ext cx="6613074" cy="3857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Point mutations</a:t>
            </a:r>
            <a:endParaRPr/>
          </a:p>
        </p:txBody>
      </p:sp>
      <p:sp>
        <p:nvSpPr>
          <p:cNvPr id="171" name="Google Shape;171;p27"/>
          <p:cNvSpPr txBox="1"/>
          <p:nvPr>
            <p:ph idx="1" type="body"/>
          </p:nvPr>
        </p:nvSpPr>
        <p:spPr>
          <a:xfrm>
            <a:off x="752550" y="798900"/>
            <a:ext cx="72402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reference: 	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AA</a:t>
            </a:r>
            <a:r>
              <a:rPr b="1" lang="en">
                <a:solidFill>
                  <a:srgbClr val="3C78D8"/>
                </a:solidFill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TACGG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CGGAC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TT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T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A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rPr lang="en"/>
              <a:t>read1:			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AA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TACGG</a:t>
            </a:r>
            <a:r>
              <a:rPr b="1" lang="en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CGGACTT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T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A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read2:			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AA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TACGG</a:t>
            </a:r>
            <a:r>
              <a:rPr b="1" lang="en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CGGACTT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T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A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read3:			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AA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TACGG</a:t>
            </a:r>
            <a:r>
              <a:rPr b="1" lang="en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CGG</a:t>
            </a:r>
            <a:r>
              <a:rPr b="1" lang="en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CTT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T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A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read4:			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AA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TACGG</a:t>
            </a:r>
            <a:r>
              <a:rPr b="1" lang="en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CGGACTT</a:t>
            </a:r>
            <a:r>
              <a:rPr b="1" lang="en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G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A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read5:			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AA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TACGG</a:t>
            </a:r>
            <a:r>
              <a:rPr b="1" lang="en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CGGACTT</a:t>
            </a:r>
            <a:r>
              <a:rPr b="1" lang="en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G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A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2" name="Google Shape;172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3" name="Google Shape;173;p27"/>
          <p:cNvSpPr/>
          <p:nvPr/>
        </p:nvSpPr>
        <p:spPr>
          <a:xfrm>
            <a:off x="3476875" y="1014106"/>
            <a:ext cx="459900" cy="32103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7"/>
          <p:cNvSpPr/>
          <p:nvPr/>
        </p:nvSpPr>
        <p:spPr>
          <a:xfrm>
            <a:off x="6677275" y="1014106"/>
            <a:ext cx="459900" cy="32103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7"/>
          <p:cNvSpPr/>
          <p:nvPr/>
        </p:nvSpPr>
        <p:spPr>
          <a:xfrm>
            <a:off x="4848475" y="1014106"/>
            <a:ext cx="459900" cy="32103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7"/>
          <p:cNvSpPr txBox="1"/>
          <p:nvPr/>
        </p:nvSpPr>
        <p:spPr>
          <a:xfrm>
            <a:off x="2781450" y="4538090"/>
            <a:ext cx="56100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</a:t>
            </a:r>
            <a:r>
              <a:rPr b="1" lang="en" sz="2400">
                <a:solidFill>
                  <a:srgbClr val="4A86E8"/>
                </a:solidFill>
              </a:rPr>
              <a:t>IN</a:t>
            </a:r>
            <a:r>
              <a:rPr lang="en" sz="2400"/>
              <a:t>sertion    </a:t>
            </a:r>
            <a:r>
              <a:rPr lang="en" sz="2400">
                <a:solidFill>
                  <a:srgbClr val="FF0000"/>
                </a:solidFill>
              </a:rPr>
              <a:t>DEL</a:t>
            </a:r>
            <a:r>
              <a:rPr lang="en" sz="2400"/>
              <a:t>etion          </a:t>
            </a:r>
            <a:r>
              <a:rPr b="1" lang="en" sz="2400">
                <a:solidFill>
                  <a:srgbClr val="6AA84F"/>
                </a:solidFill>
              </a:rPr>
              <a:t>SNP</a:t>
            </a:r>
            <a:r>
              <a:rPr lang="en" sz="2400"/>
              <a:t>			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Single Nucleotide Polymorphisms (SNPs)</a:t>
            </a:r>
            <a:endParaRPr/>
          </a:p>
        </p:txBody>
      </p:sp>
      <p:sp>
        <p:nvSpPr>
          <p:cNvPr id="182" name="Google Shape;182;p28"/>
          <p:cNvSpPr txBox="1"/>
          <p:nvPr>
            <p:ph idx="1" type="body"/>
          </p:nvPr>
        </p:nvSpPr>
        <p:spPr>
          <a:xfrm>
            <a:off x="311700" y="702143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Most commonly studied type of variant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Types of single nucleotide alterations: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"/>
              <a:t>V</a:t>
            </a:r>
            <a:r>
              <a:rPr b="1" lang="en"/>
              <a:t>ariant (SNV)</a:t>
            </a:r>
            <a:r>
              <a:rPr lang="en"/>
              <a:t> - any single mutation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"/>
              <a:t>P</a:t>
            </a:r>
            <a:r>
              <a:rPr b="1" lang="en"/>
              <a:t>olymorphism (SNP)</a:t>
            </a:r>
            <a:r>
              <a:rPr lang="en"/>
              <a:t> - SNV</a:t>
            </a:r>
            <a:r>
              <a:rPr lang="en"/>
              <a:t> of appreciable frequency in population (e.g. &gt;1%)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Typically base changes, e.g. A → C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SNPs (usually) indicate shared ancestry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May suggest disease mechanism</a:t>
            </a:r>
            <a:endParaRPr/>
          </a:p>
        </p:txBody>
      </p:sp>
      <p:sp>
        <p:nvSpPr>
          <p:cNvPr id="183" name="Google Shape;183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Structural variation</a:t>
            </a:r>
            <a:endParaRPr/>
          </a:p>
        </p:txBody>
      </p:sp>
      <p:sp>
        <p:nvSpPr>
          <p:cNvPr id="189" name="Google Shape;189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0" name="Google Shape;190;p29"/>
          <p:cNvPicPr preferRelativeResize="0"/>
          <p:nvPr/>
        </p:nvPicPr>
        <p:blipFill rotWithShape="1">
          <a:blip r:embed="rId3">
            <a:alphaModFix/>
          </a:blip>
          <a:srcRect b="0" l="0" r="31024" t="0"/>
          <a:stretch/>
        </p:blipFill>
        <p:spPr>
          <a:xfrm>
            <a:off x="4849500" y="876450"/>
            <a:ext cx="3983655" cy="385982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9"/>
          <p:cNvSpPr txBox="1"/>
          <p:nvPr>
            <p:ph idx="1" type="body"/>
          </p:nvPr>
        </p:nvSpPr>
        <p:spPr>
          <a:xfrm>
            <a:off x="151025" y="1029738"/>
            <a:ext cx="4537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Deletions - sequence missing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Insertions: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Novel - new sequence added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Mobile-element - copied/moved from elsewhere in genome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Duplications: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Tandem - consecutive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Interspersed - non-consecutive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Inversion - segment is reversed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Translocation - segment moves</a:t>
            </a:r>
            <a:endParaRPr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Genotyping</a:t>
            </a:r>
            <a:endParaRPr/>
          </a:p>
        </p:txBody>
      </p:sp>
      <p:sp>
        <p:nvSpPr>
          <p:cNvPr id="197" name="Google Shape;197;p30"/>
          <p:cNvSpPr txBox="1"/>
          <p:nvPr>
            <p:ph idx="1" type="body"/>
          </p:nvPr>
        </p:nvSpPr>
        <p:spPr>
          <a:xfrm>
            <a:off x="311700" y="605393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b="1" lang="en"/>
              <a:t>Genotype</a:t>
            </a:r>
            <a:r>
              <a:rPr lang="en"/>
              <a:t>: an individual’s variant(s)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"/>
              <a:t>Phenotype</a:t>
            </a:r>
            <a:r>
              <a:rPr lang="en"/>
              <a:t>: an individual’s physical form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"/>
              <a:t>De novo</a:t>
            </a:r>
            <a:r>
              <a:rPr lang="en"/>
              <a:t> variant calling/detection: given genomic reads and a reference, find all the variants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"/>
              <a:t>Genotyping</a:t>
            </a:r>
            <a:r>
              <a:rPr lang="en"/>
              <a:t>: examine individual for </a:t>
            </a:r>
            <a:r>
              <a:rPr i="1" lang="en"/>
              <a:t>a priori</a:t>
            </a:r>
            <a:r>
              <a:rPr lang="en"/>
              <a:t> variants at known locations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Can use arrays (i.e. SNP Chip) or WGS/WES</a:t>
            </a:r>
            <a:endParaRPr/>
          </a:p>
        </p:txBody>
      </p:sp>
      <p:sp>
        <p:nvSpPr>
          <p:cNvPr id="198" name="Google Shape;198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Human </a:t>
            </a:r>
            <a:r>
              <a:rPr lang="en"/>
              <a:t>Genomic Variants</a:t>
            </a:r>
            <a:endParaRPr/>
          </a:p>
        </p:txBody>
      </p:sp>
      <p:sp>
        <p:nvSpPr>
          <p:cNvPr id="204" name="Google Shape;204;p31"/>
          <p:cNvSpPr txBox="1"/>
          <p:nvPr>
            <p:ph idx="1" type="body"/>
          </p:nvPr>
        </p:nvSpPr>
        <p:spPr>
          <a:xfrm>
            <a:off x="311700" y="748575"/>
            <a:ext cx="8520600" cy="39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Humans have diploid genome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i.e. 2 copies of each gene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660 million annotated human SNPs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113 million of those have been validated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Every human has on average: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A variant every 1kb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2-3 million SNPs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dbSNP - NCBI repository for SNP info</a:t>
            </a:r>
            <a:endParaRPr/>
          </a:p>
          <a:p>
            <a:pPr indent="0" lvl="0" marL="457200" marR="0" rtl="0" algn="l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Whole Genome/Exome Sequencing</a:t>
            </a:r>
            <a:endParaRPr/>
          </a:p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Human Genomic Terminology</a:t>
            </a:r>
            <a:endParaRPr/>
          </a:p>
        </p:txBody>
      </p:sp>
      <p:sp>
        <p:nvSpPr>
          <p:cNvPr id="211" name="Google Shape;211;p32"/>
          <p:cNvSpPr txBox="1"/>
          <p:nvPr>
            <p:ph idx="1" type="body"/>
          </p:nvPr>
        </p:nvSpPr>
        <p:spPr>
          <a:xfrm>
            <a:off x="311850" y="1171350"/>
            <a:ext cx="8709300" cy="28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b="1" lang="en"/>
              <a:t>Allele</a:t>
            </a:r>
            <a:r>
              <a:rPr lang="en"/>
              <a:t>: sequence containing a variant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"/>
              <a:t>Homozygous variant</a:t>
            </a:r>
            <a:r>
              <a:rPr lang="en"/>
              <a:t>: both same allele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i.e. either same variant or same as reference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"/>
              <a:t>Heterozygous variant</a:t>
            </a:r>
            <a:r>
              <a:rPr lang="en"/>
              <a:t>: different alleles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i.e. one is variant, one is reference/different variant</a:t>
            </a:r>
            <a:endParaRPr/>
          </a:p>
        </p:txBody>
      </p:sp>
      <p:sp>
        <p:nvSpPr>
          <p:cNvPr id="212" name="Google Shape;21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Human Genomic Terminology</a:t>
            </a:r>
            <a:endParaRPr/>
          </a:p>
        </p:txBody>
      </p:sp>
      <p:sp>
        <p:nvSpPr>
          <p:cNvPr id="218" name="Google Shape;218;p33"/>
          <p:cNvSpPr txBox="1"/>
          <p:nvPr>
            <p:ph idx="1" type="body"/>
          </p:nvPr>
        </p:nvSpPr>
        <p:spPr>
          <a:xfrm>
            <a:off x="311850" y="807025"/>
            <a:ext cx="8709300" cy="39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For coding (exonic) variants: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"/>
              <a:t>Synonymous or sense</a:t>
            </a:r>
            <a:r>
              <a:rPr lang="en"/>
              <a:t>: variant does not change amino acid sequence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"/>
              <a:t>Non-synonymous or mis-sense</a:t>
            </a:r>
            <a:r>
              <a:rPr lang="en"/>
              <a:t>: variant causes amino acid change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"/>
              <a:t>Non-sense</a:t>
            </a:r>
            <a:r>
              <a:rPr lang="en"/>
              <a:t>: causes early termination of protein by introducing stop codon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"/>
              <a:t>Frameshift</a:t>
            </a:r>
            <a:r>
              <a:rPr lang="en"/>
              <a:t>: insertion or deletion causes complete recoding of downstream proteins</a:t>
            </a:r>
            <a:endParaRPr/>
          </a:p>
        </p:txBody>
      </p:sp>
      <p:sp>
        <p:nvSpPr>
          <p:cNvPr id="219" name="Google Shape;219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Genomic Variant Terminology</a:t>
            </a:r>
            <a:endParaRPr/>
          </a:p>
        </p:txBody>
      </p:sp>
      <p:sp>
        <p:nvSpPr>
          <p:cNvPr id="225" name="Google Shape;225;p34"/>
          <p:cNvSpPr txBox="1"/>
          <p:nvPr>
            <p:ph idx="1" type="body"/>
          </p:nvPr>
        </p:nvSpPr>
        <p:spPr>
          <a:xfrm>
            <a:off x="311700" y="923875"/>
            <a:ext cx="8520600" cy="38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b="1" lang="en"/>
              <a:t>Germline</a:t>
            </a:r>
            <a:r>
              <a:rPr lang="en"/>
              <a:t>: Inherited from parents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e</a:t>
            </a:r>
            <a:r>
              <a:rPr lang="en"/>
              <a:t>.g. blue eyes, familial disease risk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"/>
              <a:t>Somatic</a:t>
            </a:r>
            <a:r>
              <a:rPr lang="en"/>
              <a:t>: Acquired during life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e.g. tumor vs normal tissue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"/>
              <a:t>Allele frequency</a:t>
            </a:r>
            <a:r>
              <a:rPr lang="en"/>
              <a:t>: how common is a given variant in some population, e.g.: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1% of human population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30% within people with some disease</a:t>
            </a:r>
            <a:endParaRPr/>
          </a:p>
        </p:txBody>
      </p:sp>
      <p:sp>
        <p:nvSpPr>
          <p:cNvPr id="226" name="Google Shape;226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Genomic Variant Encoding</a:t>
            </a:r>
            <a:endParaRPr/>
          </a:p>
        </p:txBody>
      </p:sp>
      <p:sp>
        <p:nvSpPr>
          <p:cNvPr id="232" name="Google Shape;232;p35"/>
          <p:cNvSpPr txBox="1"/>
          <p:nvPr>
            <p:ph idx="1" type="body"/>
          </p:nvPr>
        </p:nvSpPr>
        <p:spPr>
          <a:xfrm>
            <a:off x="311700" y="923875"/>
            <a:ext cx="8598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b="1" lang="en"/>
              <a:t>Reference allele</a:t>
            </a:r>
            <a:r>
              <a:rPr lang="en"/>
              <a:t> - reference sequence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"/>
              <a:t>Alternate allele</a:t>
            </a:r>
            <a:r>
              <a:rPr lang="en"/>
              <a:t> - variant sequence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We show alleles as: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"/>
              <a:t>0/0</a:t>
            </a:r>
            <a:r>
              <a:rPr lang="en"/>
              <a:t>		both reference allele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"/>
              <a:t>0/1</a:t>
            </a:r>
            <a:r>
              <a:rPr lang="en"/>
              <a:t>		one reference allele, one alternate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"/>
              <a:t>1/1</a:t>
            </a:r>
            <a:r>
              <a:rPr lang="en"/>
              <a:t>		both non-reference allele, homozygous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"/>
              <a:t>1/2</a:t>
            </a:r>
            <a:r>
              <a:rPr lang="en"/>
              <a:t>		both non-reference, heterozygous</a:t>
            </a:r>
            <a:endParaRPr/>
          </a:p>
        </p:txBody>
      </p:sp>
      <p:sp>
        <p:nvSpPr>
          <p:cNvPr id="233" name="Google Shape;233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dbSNP - NCBI SNP Database</a:t>
            </a:r>
            <a:endParaRPr/>
          </a:p>
        </p:txBody>
      </p:sp>
      <p:sp>
        <p:nvSpPr>
          <p:cNvPr id="239" name="Google Shape;239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0" name="Google Shape;240;p36"/>
          <p:cNvPicPr preferRelativeResize="0"/>
          <p:nvPr/>
        </p:nvPicPr>
        <p:blipFill rotWithShape="1">
          <a:blip r:embed="rId3">
            <a:alphaModFix/>
          </a:blip>
          <a:srcRect b="25110" l="0" r="0" t="0"/>
          <a:stretch/>
        </p:blipFill>
        <p:spPr>
          <a:xfrm>
            <a:off x="358313" y="717175"/>
            <a:ext cx="8427375" cy="4059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7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Variants Smaller Than A Read</a:t>
            </a:r>
            <a:endParaRPr/>
          </a:p>
        </p:txBody>
      </p:sp>
      <p:sp>
        <p:nvSpPr>
          <p:cNvPr id="246" name="Google Shape;246;p37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Finding SNPs, indels almost a solved problem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SNPs called are 95% accurate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i</a:t>
            </a:r>
            <a:r>
              <a:rPr lang="en"/>
              <a:t>.e. with sufficient coverage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Structural variants cause false positives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Duplications, somatic mutations may cause 3 or more alleles to be observed</a:t>
            </a:r>
            <a:endParaRPr/>
          </a:p>
        </p:txBody>
      </p:sp>
      <p:sp>
        <p:nvSpPr>
          <p:cNvPr id="247" name="Google Shape;247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8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SNP and indel density is non-random </a:t>
            </a:r>
            <a:endParaRPr/>
          </a:p>
        </p:txBody>
      </p:sp>
      <p:sp>
        <p:nvSpPr>
          <p:cNvPr id="253" name="Google Shape;253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4" name="Google Shape;25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450" y="791674"/>
            <a:ext cx="5187377" cy="400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6827" y="791674"/>
            <a:ext cx="3047352" cy="4003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Variants Larger Than A Read</a:t>
            </a:r>
            <a:endParaRPr/>
          </a:p>
        </p:txBody>
      </p:sp>
      <p:sp>
        <p:nvSpPr>
          <p:cNvPr id="261" name="Google Shape;261;p39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Structural Variation (SV)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Two types:</a:t>
            </a:r>
            <a:endParaRPr sz="24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Balanced - </a:t>
            </a:r>
            <a:r>
              <a:rPr lang="en" sz="1800"/>
              <a:t>Do not change amount of DNA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Copy Number Variants (CNV) - Change amount of DNA</a:t>
            </a:r>
            <a:endParaRPr sz="18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Scales:</a:t>
            </a:r>
            <a:endParaRPr sz="24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Mini (hundreds of basepairs)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Macro (visible by a microscope) variants</a:t>
            </a:r>
            <a:endParaRPr sz="18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Much harder to find (especially balanced)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Non-random: SV ‘hotspots’</a:t>
            </a:r>
            <a:endParaRPr sz="2400"/>
          </a:p>
        </p:txBody>
      </p:sp>
      <p:sp>
        <p:nvSpPr>
          <p:cNvPr id="262" name="Google Shape;262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0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Haplotyping</a:t>
            </a:r>
            <a:endParaRPr/>
          </a:p>
        </p:txBody>
      </p:sp>
      <p:sp>
        <p:nvSpPr>
          <p:cNvPr id="268" name="Google Shape;268;p40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DNA recombines in large blocks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SNPs in a block move around together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Looking at the common SNPs in a block, reveals the ancestry information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"/>
              <a:t>Linkage Disequilibrium (LD)</a:t>
            </a:r>
            <a:r>
              <a:rPr lang="en"/>
              <a:t>: adjacent SNPs co-occur more often than expected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i.e. 2 SNPs are </a:t>
            </a:r>
            <a:r>
              <a:rPr i="1" lang="en"/>
              <a:t>in LD</a:t>
            </a:r>
            <a:r>
              <a:rPr lang="en"/>
              <a:t> with each other</a:t>
            </a:r>
            <a:endParaRPr/>
          </a:p>
        </p:txBody>
      </p:sp>
      <p:sp>
        <p:nvSpPr>
          <p:cNvPr id="269" name="Google Shape;269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Haplotyping</a:t>
            </a:r>
            <a:endParaRPr/>
          </a:p>
        </p:txBody>
      </p:sp>
      <p:sp>
        <p:nvSpPr>
          <p:cNvPr id="275" name="Google Shape;275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6" name="Google Shape;276;p41"/>
          <p:cNvPicPr preferRelativeResize="0"/>
          <p:nvPr/>
        </p:nvPicPr>
        <p:blipFill rotWithShape="1">
          <a:blip r:embed="rId3">
            <a:alphaModFix/>
          </a:blip>
          <a:srcRect b="12500" l="0" r="0" t="23594"/>
          <a:stretch/>
        </p:blipFill>
        <p:spPr>
          <a:xfrm>
            <a:off x="891006" y="1011400"/>
            <a:ext cx="7361988" cy="373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Whole Genome Sequencing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b="1" lang="en"/>
              <a:t>W</a:t>
            </a:r>
            <a:r>
              <a:rPr lang="en"/>
              <a:t>hole </a:t>
            </a:r>
            <a:r>
              <a:rPr b="1" lang="en"/>
              <a:t>G</a:t>
            </a:r>
            <a:r>
              <a:rPr lang="en"/>
              <a:t>enome </a:t>
            </a:r>
            <a:r>
              <a:rPr b="1" lang="en"/>
              <a:t>S</a:t>
            </a:r>
            <a:r>
              <a:rPr lang="en"/>
              <a:t>equencing (WGS)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Generate enough reads to attain: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&gt;95% coverage of source genome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&gt;30x average depth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Two strategies: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"/>
              <a:t>De novo</a:t>
            </a:r>
            <a:r>
              <a:rPr lang="en"/>
              <a:t>: assemble reads into a new sequence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"/>
              <a:t>Re-sequence</a:t>
            </a:r>
            <a:r>
              <a:rPr lang="en"/>
              <a:t>: refine an existing reference sequence</a:t>
            </a:r>
            <a:endParaRPr/>
          </a:p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2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Genome Wide Association Studies (GWAS)</a:t>
            </a:r>
            <a:endParaRPr/>
          </a:p>
        </p:txBody>
      </p:sp>
      <p:sp>
        <p:nvSpPr>
          <p:cNvPr id="282" name="Google Shape;282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3" name="Google Shape;28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600" y="1314151"/>
            <a:ext cx="4607300" cy="2882862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2"/>
          <p:cNvSpPr txBox="1"/>
          <p:nvPr>
            <p:ph idx="1" type="body"/>
          </p:nvPr>
        </p:nvSpPr>
        <p:spPr>
          <a:xfrm>
            <a:off x="311700" y="863538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Which SNPs are associated with a variable of interest?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</a:t>
            </a:r>
            <a:r>
              <a:rPr lang="en" sz="1800"/>
              <a:t>.g. disease, height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Does the frequency of any SNP differ between groups?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Associated SNPs have: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Effect size - e.g. amount of increased risk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</a:t>
            </a:r>
            <a:r>
              <a:rPr lang="en" sz="1800"/>
              <a:t>-value - precision of effect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Risk allele</a:t>
            </a:r>
            <a:r>
              <a:rPr lang="en" sz="1800"/>
              <a:t>: allele associated with increased or decreased probability of having a disease</a:t>
            </a:r>
            <a:endParaRPr sz="1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3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Calling SNPs</a:t>
            </a:r>
            <a:r>
              <a:rPr lang="en"/>
              <a:t> - samtools</a:t>
            </a:r>
            <a:endParaRPr/>
          </a:p>
        </p:txBody>
      </p:sp>
      <p:sp>
        <p:nvSpPr>
          <p:cNvPr id="290" name="Google Shape;290;p43"/>
          <p:cNvSpPr txBox="1"/>
          <p:nvPr>
            <p:ph idx="1" type="body"/>
          </p:nvPr>
        </p:nvSpPr>
        <p:spPr>
          <a:xfrm>
            <a:off x="311700" y="764709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2400"/>
              </a:spcBef>
              <a:spcAft>
                <a:spcPts val="2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</p:txBody>
      </p:sp>
      <p:sp>
        <p:nvSpPr>
          <p:cNvPr id="291" name="Google Shape;291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2" name="Google Shape;292;p43"/>
          <p:cNvSpPr txBox="1"/>
          <p:nvPr/>
        </p:nvSpPr>
        <p:spPr>
          <a:xfrm>
            <a:off x="568350" y="1780125"/>
            <a:ext cx="8007300" cy="21723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ourier New"/>
                <a:ea typeface="Courier New"/>
                <a:cs typeface="Courier New"/>
                <a:sym typeface="Courier New"/>
              </a:rPr>
              <a:t>samtools mpileup -u -v -r chr22:29268316-29300343 -d 150 -f ../06/ref/chr22.fa NA12878_phased_chr22.bam &gt; NA12878_chr22_samtools_EWSR1.vcf</a:t>
            </a:r>
            <a:br>
              <a:rPr lang="en" sz="2000">
                <a:latin typeface="Courier New"/>
                <a:ea typeface="Courier New"/>
                <a:cs typeface="Courier New"/>
                <a:sym typeface="Courier New"/>
              </a:rPr>
            </a:br>
            <a:endParaRPr sz="2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Calling small variants</a:t>
            </a:r>
            <a:r>
              <a:rPr lang="en"/>
              <a:t> - GATK</a:t>
            </a:r>
            <a:endParaRPr/>
          </a:p>
        </p:txBody>
      </p:sp>
      <p:sp>
        <p:nvSpPr>
          <p:cNvPr id="298" name="Google Shape;298;p44"/>
          <p:cNvSpPr txBox="1"/>
          <p:nvPr>
            <p:ph idx="1" type="body"/>
          </p:nvPr>
        </p:nvSpPr>
        <p:spPr>
          <a:xfrm>
            <a:off x="311700" y="764709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2400"/>
              </a:spcBef>
              <a:spcAft>
                <a:spcPts val="2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</p:txBody>
      </p:sp>
      <p:sp>
        <p:nvSpPr>
          <p:cNvPr id="299" name="Google Shape;299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0" name="Google Shape;300;p44"/>
          <p:cNvSpPr txBox="1"/>
          <p:nvPr/>
        </p:nvSpPr>
        <p:spPr>
          <a:xfrm>
            <a:off x="568350" y="1780125"/>
            <a:ext cx="8007300" cy="21723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ourier New"/>
                <a:ea typeface="Courier New"/>
                <a:cs typeface="Courier New"/>
                <a:sym typeface="Courier New"/>
              </a:rPr>
              <a:t>gatk HaplotypeCaller \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ourier New"/>
                <a:ea typeface="Courier New"/>
                <a:cs typeface="Courier New"/>
                <a:sym typeface="Courier New"/>
              </a:rPr>
              <a:t>     -L chr22:29268316-29300343 \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ourier New"/>
                <a:ea typeface="Courier New"/>
                <a:cs typeface="Courier New"/>
                <a:sym typeface="Courier New"/>
              </a:rPr>
              <a:t>     -R ../06/ref/chr22.fa \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ourier New"/>
                <a:ea typeface="Courier New"/>
                <a:cs typeface="Courier New"/>
                <a:sym typeface="Courier New"/>
              </a:rPr>
              <a:t>     -I NA12878_phased_chr22.bam \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ourier New"/>
                <a:ea typeface="Courier New"/>
                <a:cs typeface="Courier New"/>
                <a:sym typeface="Courier New"/>
              </a:rPr>
              <a:t>     -O NA12878_chr22_gatk_</a:t>
            </a:r>
            <a:r>
              <a:rPr lang="en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EWSR1</a:t>
            </a:r>
            <a:r>
              <a:rPr lang="en" sz="2000">
                <a:latin typeface="Courier New"/>
                <a:ea typeface="Courier New"/>
                <a:cs typeface="Courier New"/>
                <a:sym typeface="Courier New"/>
              </a:rPr>
              <a:t>.vcf.gz \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ourier New"/>
                <a:ea typeface="Courier New"/>
                <a:cs typeface="Courier New"/>
                <a:sym typeface="Courier New"/>
              </a:rPr>
              <a:t>     -ERC GVCF # BP_RESOLUTION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1" name="Google Shape;301;p44"/>
          <p:cNvSpPr txBox="1"/>
          <p:nvPr/>
        </p:nvSpPr>
        <p:spPr>
          <a:xfrm>
            <a:off x="642700" y="1022500"/>
            <a:ext cx="73386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GATK - Genome Analysis Toolkit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 novo assembly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923875"/>
            <a:ext cx="58509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Genome Assembly</a:t>
            </a:r>
            <a:r>
              <a:rPr lang="en" sz="2400"/>
              <a:t> - </a:t>
            </a:r>
            <a:r>
              <a:rPr lang="en" sz="2400"/>
              <a:t>Create new reference ‘from scratch’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Examine reads for overlapping sequence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Contig</a:t>
            </a:r>
            <a:r>
              <a:rPr lang="en" sz="2400"/>
              <a:t> - longer assembled sequence from short reads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Scaffold</a:t>
            </a:r>
            <a:r>
              <a:rPr lang="en" sz="2400"/>
              <a:t> - assembled contigs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Chromosome</a:t>
            </a:r>
            <a:r>
              <a:rPr lang="en" sz="2400"/>
              <a:t> - assembled scaffolds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Assembly from short reads is hard</a:t>
            </a:r>
            <a:endParaRPr sz="2400"/>
          </a:p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8863" y="853225"/>
            <a:ext cx="27336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162588" y="4663225"/>
            <a:ext cx="2733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Michael Schatz, Cold Spring Harbor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 novo assembly: greedy algorithm</a:t>
            </a:r>
            <a:endParaRPr/>
          </a:p>
        </p:txBody>
      </p:sp>
      <p:sp>
        <p:nvSpPr>
          <p:cNvPr id="84" name="Google Shape;8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 b="46941" l="0" r="0" t="0"/>
          <a:stretch/>
        </p:blipFill>
        <p:spPr>
          <a:xfrm>
            <a:off x="1063000" y="675875"/>
            <a:ext cx="2596275" cy="42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/>
          </a:blip>
          <a:srcRect b="0" l="0" r="0" t="52989"/>
          <a:stretch/>
        </p:blipFill>
        <p:spPr>
          <a:xfrm>
            <a:off x="5413100" y="675887"/>
            <a:ext cx="2596275" cy="379173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3855750" y="4467625"/>
            <a:ext cx="4616700" cy="6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Kyriakidou, Maria, Helen H. Tai, Noelle L. Anglin, David Ellis, and Martina V. Strömvik. 2018. “Current Strategies of Polyploid Plant Genome Sequence Assembly.” </a:t>
            </a:r>
            <a:r>
              <a:rPr i="1"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Frontiers in Plant Science</a:t>
            </a: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9 (November): 1660.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 novo assembly: graph-based</a:t>
            </a:r>
            <a:endParaRPr/>
          </a:p>
        </p:txBody>
      </p:sp>
      <p:sp>
        <p:nvSpPr>
          <p:cNvPr id="93" name="Google Shape;9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3900" y="1514900"/>
            <a:ext cx="3678500" cy="25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224075" y="923900"/>
            <a:ext cx="49029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Greedy assembly creates linear sequences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Vulnerable to finding local optima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Graph representation considers all sequence content simultaneously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Graph data structure can encode variability (e.g. insertions, SNPs)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Computationally much more expensive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 guided genome assembly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923875"/>
            <a:ext cx="8709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Refine existing reference with new sequence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Can discover: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New structural variants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Novel insertions/alternate haplotypes or scaffolds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Polymorphisms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Faster, easier than de novo assembly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More sensitive to existing biases in reference</a:t>
            </a:r>
            <a:endParaRPr/>
          </a:p>
        </p:txBody>
      </p:sp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 guided genome assembly</a:t>
            </a:r>
            <a:endParaRPr/>
          </a:p>
        </p:txBody>
      </p:sp>
      <p:sp>
        <p:nvSpPr>
          <p:cNvPr id="108" name="Google Shape;10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 rotWithShape="1">
          <a:blip r:embed="rId3">
            <a:alphaModFix/>
          </a:blip>
          <a:srcRect b="53434" l="0" r="0" t="0"/>
          <a:stretch/>
        </p:blipFill>
        <p:spPr>
          <a:xfrm>
            <a:off x="624350" y="789675"/>
            <a:ext cx="3246875" cy="356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 rotWithShape="1">
          <a:blip r:embed="rId3">
            <a:alphaModFix/>
          </a:blip>
          <a:srcRect b="0" l="0" r="0" t="46566"/>
          <a:stretch/>
        </p:blipFill>
        <p:spPr>
          <a:xfrm>
            <a:off x="5042825" y="789675"/>
            <a:ext cx="3246873" cy="408982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/>
          <p:nvPr/>
        </p:nvSpPr>
        <p:spPr>
          <a:xfrm>
            <a:off x="34200" y="4404825"/>
            <a:ext cx="4616700" cy="6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Kyriakidou, Maria, Helen H. Tai, Noelle L. Anglin, David Ellis, and Martina V. Strömvik. 2018. “Current Strategies of Polyploid Plant Genome Sequence Assembly.” </a:t>
            </a:r>
            <a:r>
              <a:rPr i="1"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Frontiers in Plant Science</a:t>
            </a: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9 (November): 1660.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Human genome reference</a:t>
            </a:r>
            <a:endParaRPr/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4854500" y="11946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/>
              <a:t>Genome Reference Consortium human build 38 patch 12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Google Shape;119;p21"/>
          <p:cNvSpPr txBox="1"/>
          <p:nvPr/>
        </p:nvSpPr>
        <p:spPr>
          <a:xfrm>
            <a:off x="4718075" y="4580250"/>
            <a:ext cx="4272900" cy="14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Assembly GRCh38 patch 12 (hg38)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20" name="Google Shape;120;p21"/>
          <p:cNvGrpSpPr/>
          <p:nvPr/>
        </p:nvGrpSpPr>
        <p:grpSpPr>
          <a:xfrm>
            <a:off x="4820900" y="913238"/>
            <a:ext cx="4067101" cy="3401323"/>
            <a:chOff x="311700" y="1385200"/>
            <a:chExt cx="4067101" cy="3401323"/>
          </a:xfrm>
        </p:grpSpPr>
        <p:pic>
          <p:nvPicPr>
            <p:cNvPr id="121" name="Google Shape;121;p21"/>
            <p:cNvPicPr preferRelativeResize="0"/>
            <p:nvPr/>
          </p:nvPicPr>
          <p:blipFill rotWithShape="1">
            <a:blip r:embed="rId3">
              <a:alphaModFix/>
            </a:blip>
            <a:srcRect b="34083" l="9383" r="70069" t="24386"/>
            <a:stretch/>
          </p:blipFill>
          <p:spPr>
            <a:xfrm>
              <a:off x="311700" y="1385200"/>
              <a:ext cx="3062528" cy="34013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21"/>
            <p:cNvPicPr preferRelativeResize="0"/>
            <p:nvPr/>
          </p:nvPicPr>
          <p:blipFill rotWithShape="1">
            <a:blip r:embed="rId3">
              <a:alphaModFix/>
            </a:blip>
            <a:srcRect b="34083" l="38316" r="54550" t="24386"/>
            <a:stretch/>
          </p:blipFill>
          <p:spPr>
            <a:xfrm>
              <a:off x="3315774" y="1385200"/>
              <a:ext cx="1063027" cy="340132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3" name="Google Shape;123;p21"/>
          <p:cNvPicPr preferRelativeResize="0"/>
          <p:nvPr/>
        </p:nvPicPr>
        <p:blipFill rotWithShape="1">
          <a:blip r:embed="rId4">
            <a:alphaModFix/>
          </a:blip>
          <a:srcRect b="21940" l="9384" r="70250" t="36771"/>
          <a:stretch/>
        </p:blipFill>
        <p:spPr>
          <a:xfrm>
            <a:off x="325363" y="913250"/>
            <a:ext cx="3060077" cy="331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 rotWithShape="1">
          <a:blip r:embed="rId4">
            <a:alphaModFix/>
          </a:blip>
          <a:srcRect b="21940" l="38514" r="54551" t="36771"/>
          <a:stretch/>
        </p:blipFill>
        <p:spPr>
          <a:xfrm>
            <a:off x="3385439" y="913250"/>
            <a:ext cx="1042003" cy="331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 txBox="1"/>
          <p:nvPr/>
        </p:nvSpPr>
        <p:spPr>
          <a:xfrm>
            <a:off x="417550" y="4538100"/>
            <a:ext cx="3684000" cy="14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Assembly GRCh37 patch 13 (hg19)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