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Roboto Medium"/>
      <p:regular r:id="rId27"/>
      <p:bold r:id="rId28"/>
      <p:italic r:id="rId29"/>
      <p:boldItalic r:id="rId30"/>
    </p:embeddedFont>
    <p:embeddedFont>
      <p:font typeface="Roboto"/>
      <p:regular r:id="rId31"/>
      <p:bold r:id="rId32"/>
      <p:italic r:id="rId33"/>
      <p:boldItalic r:id="rId34"/>
    </p:embeddedFont>
    <p:embeddedFont>
      <p:font typeface="Roboto Mono"/>
      <p:regular r:id="rId35"/>
      <p:bold r:id="rId36"/>
      <p:italic r:id="rId37"/>
      <p:boldItalic r:id="rId38"/>
    </p:embeddedFont>
    <p:embeddedFont>
      <p:font typeface="Open Sans"/>
      <p:regular r:id="rId39"/>
      <p:bold r:id="rId40"/>
      <p:italic r:id="rId41"/>
      <p:boldItalic r:id="rId4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OpenSans-bold.fntdata"/><Relationship Id="rId20" Type="http://schemas.openxmlformats.org/officeDocument/2006/relationships/slide" Target="slides/slide15.xml"/><Relationship Id="rId42" Type="http://schemas.openxmlformats.org/officeDocument/2006/relationships/font" Target="fonts/OpenSans-boldItalic.fntdata"/><Relationship Id="rId41" Type="http://schemas.openxmlformats.org/officeDocument/2006/relationships/font" Target="fonts/OpenSans-italic.fntdata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RobotoMedium-bold.fntdata"/><Relationship Id="rId27" Type="http://schemas.openxmlformats.org/officeDocument/2006/relationships/font" Target="fonts/Roboto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Medium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Roboto-regular.fntdata"/><Relationship Id="rId30" Type="http://schemas.openxmlformats.org/officeDocument/2006/relationships/font" Target="fonts/RobotoMedium-boldItalic.fntdata"/><Relationship Id="rId11" Type="http://schemas.openxmlformats.org/officeDocument/2006/relationships/slide" Target="slides/slide6.xml"/><Relationship Id="rId33" Type="http://schemas.openxmlformats.org/officeDocument/2006/relationships/font" Target="fonts/Roboto-italic.fntdata"/><Relationship Id="rId10" Type="http://schemas.openxmlformats.org/officeDocument/2006/relationships/slide" Target="slides/slide5.xml"/><Relationship Id="rId32" Type="http://schemas.openxmlformats.org/officeDocument/2006/relationships/font" Target="fonts/Roboto-bold.fntdata"/><Relationship Id="rId13" Type="http://schemas.openxmlformats.org/officeDocument/2006/relationships/slide" Target="slides/slide8.xml"/><Relationship Id="rId35" Type="http://schemas.openxmlformats.org/officeDocument/2006/relationships/font" Target="fonts/RobotoMono-regular.fntdata"/><Relationship Id="rId12" Type="http://schemas.openxmlformats.org/officeDocument/2006/relationships/slide" Target="slides/slide7.xml"/><Relationship Id="rId34" Type="http://schemas.openxmlformats.org/officeDocument/2006/relationships/font" Target="fonts/Roboto-boldItalic.fntdata"/><Relationship Id="rId15" Type="http://schemas.openxmlformats.org/officeDocument/2006/relationships/slide" Target="slides/slide10.xml"/><Relationship Id="rId37" Type="http://schemas.openxmlformats.org/officeDocument/2006/relationships/font" Target="fonts/RobotoMono-italic.fntdata"/><Relationship Id="rId14" Type="http://schemas.openxmlformats.org/officeDocument/2006/relationships/slide" Target="slides/slide9.xml"/><Relationship Id="rId36" Type="http://schemas.openxmlformats.org/officeDocument/2006/relationships/font" Target="fonts/RobotoMono-bold.fntdata"/><Relationship Id="rId17" Type="http://schemas.openxmlformats.org/officeDocument/2006/relationships/slide" Target="slides/slide12.xml"/><Relationship Id="rId39" Type="http://schemas.openxmlformats.org/officeDocument/2006/relationships/font" Target="fonts/OpenSans-regular.fntdata"/><Relationship Id="rId16" Type="http://schemas.openxmlformats.org/officeDocument/2006/relationships/slide" Target="slides/slide11.xml"/><Relationship Id="rId38" Type="http://schemas.openxmlformats.org/officeDocument/2006/relationships/font" Target="fonts/RobotoMono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dd7ca424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dd7ca424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dd1c5d5e8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7dd1c5d5e8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dd1c5d5e8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7dd1c5d5e8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7dd1c5d5e8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7dd1c5d5e8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6e90aa944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6e90aa944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6e90aa944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6e90aa944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7dd7ca424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7dd7ca424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7dd7ca4240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7dd7ca424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7dd7ca4240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7dd7ca4240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7dd7ca4240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7dd7ca4240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7dd1c5d5e8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7dd1c5d5e8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7dd7ca4240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7dd7ca4240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7dd7ca4240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7dd7ca424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dd1c5d5e8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7dd1c5d5e8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7dd1c5d5e8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7dd1c5d5e8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7dd1c5d5e8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7dd1c5d5e8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7dd1c5d5e8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7dd1c5d5e8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7dd7ca424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7dd7ca42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dd1c5d5e8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7dd1c5d5e8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dd1c5d5e8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7dd1c5d5e8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680018"/>
              </a:buClr>
              <a:buSzPts val="5200"/>
              <a:buFont typeface="Roboto"/>
              <a:buNone/>
              <a:defRPr b="1" sz="5200">
                <a:solidFill>
                  <a:srgbClr val="680018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0"/>
            <a:ext cx="9144000" cy="95700"/>
          </a:xfrm>
          <a:prstGeom prst="rect">
            <a:avLst/>
          </a:prstGeom>
          <a:solidFill>
            <a:srgbClr val="680018"/>
          </a:solidFill>
          <a:ln cap="flat" cmpd="sng" w="9525">
            <a:solidFill>
              <a:srgbClr val="680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0" y="5056744"/>
            <a:ext cx="9144000" cy="95700"/>
          </a:xfrm>
          <a:prstGeom prst="rect">
            <a:avLst/>
          </a:prstGeom>
          <a:solidFill>
            <a:srgbClr val="680018"/>
          </a:solidFill>
          <a:ln cap="flat" cmpd="sng" w="9525">
            <a:solidFill>
              <a:srgbClr val="680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ctr"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ctr">
              <a:spcBef>
                <a:spcPts val="1600"/>
              </a:spcBef>
              <a:spcAft>
                <a:spcPts val="0"/>
              </a:spcAft>
              <a:buSzPts val="2400"/>
              <a:buChar char="○"/>
              <a:defRPr/>
            </a:lvl2pPr>
            <a:lvl3pPr indent="-342900" lvl="2" marL="1371600" algn="ctr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lt2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42900" lvl="2" marL="13716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17500" lvl="3" marL="18288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lnSpc>
                <a:spcPct val="115000"/>
              </a:lnSpc>
              <a:spcBef>
                <a:spcPts val="2400"/>
              </a:spcBef>
              <a:spcAft>
                <a:spcPts val="24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1572600" y="4300681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/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AFAFA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680018"/>
              </a:buClr>
              <a:buSzPts val="3600"/>
              <a:buFont typeface="Roboto Medium"/>
              <a:buNone/>
              <a:defRPr sz="3600">
                <a:solidFill>
                  <a:srgbClr val="680018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pen Sans"/>
              <a:buChar char="●"/>
              <a:defRPr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Char char="○"/>
              <a:defRPr sz="24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429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■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en.wikipedia.org/wiki/Distributed_version_control" TargetMode="External"/><Relationship Id="rId4" Type="http://schemas.openxmlformats.org/officeDocument/2006/relationships/hyperlink" Target="https://en.wikipedia.org/wiki/Source_code" TargetMode="External"/><Relationship Id="rId5" Type="http://schemas.openxmlformats.org/officeDocument/2006/relationships/hyperlink" Target="https://en.wikipedia.org/wiki/Software_development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BF582 - git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to make a commit</a:t>
            </a:r>
            <a:endParaRPr/>
          </a:p>
        </p:txBody>
      </p:sp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11700" y="753150"/>
            <a:ext cx="8520600" cy="396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Often</a:t>
            </a:r>
            <a:r>
              <a:rPr lang="en"/>
              <a:t> - small, incremental changes are ideal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 logical change to the code: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You add a new feature/script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You changed one script which required changing another script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Sharing functionality: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Your team mate needs to run one of your scripts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You want to share/debug a piece of code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check which files have changed</a:t>
            </a:r>
            <a:endParaRPr/>
          </a:p>
        </p:txBody>
      </p:sp>
      <p:sp>
        <p:nvSpPr>
          <p:cNvPr id="116" name="Google Shape;116;p23"/>
          <p:cNvSpPr txBox="1"/>
          <p:nvPr>
            <p:ph idx="1" type="body"/>
          </p:nvPr>
        </p:nvSpPr>
        <p:spPr>
          <a:xfrm>
            <a:off x="311700" y="923873"/>
            <a:ext cx="8520600" cy="24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g</a:t>
            </a:r>
            <a:r>
              <a:rPr lang="en"/>
              <a:t>it notices untracked files and uncommitted changes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Examine current state of repo: 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git status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Display exact differences: 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git diff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Collaborating with git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Github, Bitbucket, and GitLab</a:t>
            </a:r>
            <a:endParaRPr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702151"/>
            <a:ext cx="8520600" cy="425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Free, publicly available git hosting services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All three provide essentially same functions: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Code hosting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Issue tracking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Access control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Communities drive open source software development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Many bioinformatics tools hosted on github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Cloning projects on github</a:t>
            </a:r>
            <a:endParaRPr/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311700" y="605393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Clone</a:t>
            </a:r>
            <a:r>
              <a:rPr lang="en"/>
              <a:t> - make an exact copy of a repo; maintains link back to hosted repo</a:t>
            </a:r>
            <a:endParaRPr/>
          </a:p>
        </p:txBody>
      </p:sp>
      <p:pic>
        <p:nvPicPr>
          <p:cNvPr id="134" name="Google Shape;13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0875" y="2039800"/>
            <a:ext cx="5891251" cy="28293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5" name="Google Shape;135;p26"/>
          <p:cNvCxnSpPr/>
          <p:nvPr/>
        </p:nvCxnSpPr>
        <p:spPr>
          <a:xfrm flipH="1">
            <a:off x="7237425" y="3268625"/>
            <a:ext cx="1203000" cy="757200"/>
          </a:xfrm>
          <a:prstGeom prst="straightConnector1">
            <a:avLst/>
          </a:prstGeom>
          <a:noFill/>
          <a:ln cap="flat" cmpd="sng" w="762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Creating your own projects on Github</a:t>
            </a:r>
            <a:endParaRPr/>
          </a:p>
        </p:txBody>
      </p:sp>
      <p:sp>
        <p:nvSpPr>
          <p:cNvPr id="141" name="Google Shape;141;p27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Create a blank repo on Github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Clone your blank repo to your local computer/SCC/etc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Add files, make changes, local commits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i="1" lang="en"/>
              <a:t>Push</a:t>
            </a:r>
            <a:r>
              <a:rPr lang="en"/>
              <a:t> your local changes to remote repo to sync up your changes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Integrating others’ changes</a:t>
            </a:r>
            <a:endParaRPr/>
          </a:p>
        </p:txBody>
      </p:sp>
      <p:sp>
        <p:nvSpPr>
          <p:cNvPr id="147" name="Google Shape;147;p28"/>
          <p:cNvSpPr txBox="1"/>
          <p:nvPr>
            <p:ph idx="1" type="body"/>
          </p:nvPr>
        </p:nvSpPr>
        <p:spPr>
          <a:xfrm>
            <a:off x="311700" y="702151"/>
            <a:ext cx="8520600" cy="406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Your team pushes to the same github repo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To get others changes: 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git pull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g</a:t>
            </a:r>
            <a:r>
              <a:rPr lang="en"/>
              <a:t>it can figure out if changes to the same file can be </a:t>
            </a:r>
            <a:r>
              <a:rPr i="1" lang="en"/>
              <a:t>merged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If changes cannot be merged, </a:t>
            </a:r>
            <a:r>
              <a:rPr i="1" lang="en"/>
              <a:t>you have to fix it yourself</a:t>
            </a:r>
            <a:endParaRPr i="1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i="1" lang="en"/>
              <a:t>M</a:t>
            </a:r>
            <a:r>
              <a:rPr i="1" lang="en"/>
              <a:t>erge conflicts</a:t>
            </a:r>
            <a:r>
              <a:rPr lang="en"/>
              <a:t> can be difficult to sort out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9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</a:t>
            </a:r>
            <a:r>
              <a:rPr lang="en"/>
              <a:t>it command cycle</a:t>
            </a:r>
            <a:endParaRPr/>
          </a:p>
        </p:txBody>
      </p:sp>
      <p:sp>
        <p:nvSpPr>
          <p:cNvPr id="153" name="Google Shape;153;p29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AutoNum type="arabicPeriod"/>
            </a:pP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g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it pull</a:t>
            </a:r>
            <a:r>
              <a:rPr lang="en"/>
              <a:t>, if needed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g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it add</a:t>
            </a:r>
            <a:r>
              <a:rPr lang="en"/>
              <a:t> to add new changes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g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it status</a:t>
            </a:r>
            <a:r>
              <a:rPr lang="en"/>
              <a:t> to examine staged changes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g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it commit</a:t>
            </a:r>
            <a:r>
              <a:rPr lang="en"/>
              <a:t> to commit those changes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g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it push</a:t>
            </a:r>
            <a:r>
              <a:rPr lang="en"/>
              <a:t> to sync github with your changes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Repeat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</a:t>
            </a:r>
            <a:r>
              <a:rPr lang="en"/>
              <a:t>it in your projects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1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Each project will have a github repo</a:t>
            </a:r>
            <a:endParaRPr/>
          </a:p>
        </p:txBody>
      </p:sp>
      <p:sp>
        <p:nvSpPr>
          <p:cNvPr id="164" name="Google Shape;164;p31"/>
          <p:cNvSpPr txBox="1"/>
          <p:nvPr>
            <p:ph idx="1" type="body"/>
          </p:nvPr>
        </p:nvSpPr>
        <p:spPr>
          <a:xfrm>
            <a:off x="311700" y="753125"/>
            <a:ext cx="8520600" cy="39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The </a:t>
            </a:r>
            <a:r>
              <a:rPr b="1" lang="en"/>
              <a:t>data curator</a:t>
            </a:r>
            <a:r>
              <a:rPr lang="en"/>
              <a:t> will manage the repo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All code from the project should be committed to the repo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Add a README file describing what each script does in the repo root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We will look over your code as part of your assessment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Challenges of Writing Code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We write lots of code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Code evolves over time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Other people need to see/run our code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We work on teams and contribute to the same code base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Employers want to see your coding skill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2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Practices and conventions</a:t>
            </a:r>
            <a:endParaRPr/>
          </a:p>
        </p:txBody>
      </p:sp>
      <p:sp>
        <p:nvSpPr>
          <p:cNvPr id="170" name="Google Shape;170;p32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You may organize your repo as you like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Do not commit data files!</a:t>
            </a:r>
            <a:endParaRPr b="1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Each member may clone repo, or you may let the data curator manage a single directory on SCC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3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</a:t>
            </a:r>
            <a:r>
              <a:rPr lang="en"/>
              <a:t>it workshop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git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2400"/>
              </a:spcBef>
              <a:spcAft>
                <a:spcPts val="2400"/>
              </a:spcAft>
              <a:buNone/>
            </a:pPr>
            <a:r>
              <a:rPr lang="en"/>
              <a:t>“Git is a </a:t>
            </a:r>
            <a:r>
              <a:rPr lang="en" u="sng">
                <a:solidFill>
                  <a:schemeClr val="hlink"/>
                </a:solidFill>
                <a:hlinkClick r:id="rId3"/>
              </a:rPr>
              <a:t>distributed version-control</a:t>
            </a:r>
            <a:r>
              <a:rPr lang="en"/>
              <a:t> system for tracking changes in </a:t>
            </a:r>
            <a:r>
              <a:rPr lang="en" u="sng">
                <a:solidFill>
                  <a:schemeClr val="hlink"/>
                </a:solidFill>
                <a:hlinkClick r:id="rId4"/>
              </a:rPr>
              <a:t>source code</a:t>
            </a:r>
            <a:r>
              <a:rPr lang="en"/>
              <a:t> during </a:t>
            </a:r>
            <a:r>
              <a:rPr lang="en" u="sng">
                <a:solidFill>
                  <a:schemeClr val="hlink"/>
                </a:solidFill>
                <a:hlinkClick r:id="rId5"/>
              </a:rPr>
              <a:t>software development</a:t>
            </a:r>
            <a:r>
              <a:rPr lang="en"/>
              <a:t>.”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git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Distributed</a:t>
            </a:r>
            <a:r>
              <a:rPr lang="en"/>
              <a:t> - no centralized location; every git repository contains entire change history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Version control</a:t>
            </a:r>
            <a:r>
              <a:rPr lang="en"/>
              <a:t> - track changes over time, control who can make changes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Source code</a:t>
            </a:r>
            <a:r>
              <a:rPr lang="en"/>
              <a:t> - instructions a computer can understand, and corresponding documentation (NB: </a:t>
            </a:r>
            <a:r>
              <a:rPr i="1" lang="en"/>
              <a:t>NOT DATA!</a:t>
            </a:r>
            <a:r>
              <a:rPr lang="en"/>
              <a:t>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Core git concepts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repository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667752"/>
            <a:ext cx="8520600" cy="429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Repository - </a:t>
            </a:r>
            <a:r>
              <a:rPr lang="en"/>
              <a:t>directory containing a set of files git knows to track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Contains the current state of code, and a record of </a:t>
            </a:r>
            <a:r>
              <a:rPr i="1" lang="en"/>
              <a:t>all previous</a:t>
            </a:r>
            <a:r>
              <a:rPr i="1" lang="en"/>
              <a:t> states</a:t>
            </a:r>
            <a:endParaRPr/>
          </a:p>
          <a:p>
            <a:pPr indent="0" lvl="0" marL="0" rtl="0" algn="ctr">
              <a:spcBef>
                <a:spcPts val="2400"/>
              </a:spcBef>
              <a:spcAft>
                <a:spcPts val="2400"/>
              </a:spcAft>
              <a:buNone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mkdir my_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git_repo</a:t>
            </a:r>
            <a:br>
              <a:rPr lang="en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g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it init my_git_repo</a:t>
            </a:r>
            <a:br>
              <a:rPr lang="en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l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s my_git_repo/.git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repositories track</a:t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TEXT FILES, AND ONLY TEXT FILES:</a:t>
            </a:r>
            <a:endParaRPr b="1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Scripts/source code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Documentation (e.g. README.md)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Specific git files (e.g. .gitignore)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Do not track: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Empty directories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Large files (i.e. &gt; 1Mb)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Non-text files (images, binary files, etc)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commit</a:t>
            </a:r>
            <a:endParaRPr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772125"/>
            <a:ext cx="8520600" cy="398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Commit</a:t>
            </a:r>
            <a:r>
              <a:rPr lang="en"/>
              <a:t> - </a:t>
            </a:r>
            <a:r>
              <a:rPr lang="en"/>
              <a:t>atomic operation for tracking code changes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Both a noun (</a:t>
            </a:r>
            <a:r>
              <a:rPr i="1" lang="en"/>
              <a:t>make a commit</a:t>
            </a:r>
            <a:r>
              <a:rPr lang="en"/>
              <a:t>) and a verb (</a:t>
            </a:r>
            <a:r>
              <a:rPr i="1" lang="en"/>
              <a:t>commit your changes</a:t>
            </a:r>
            <a:r>
              <a:rPr lang="en"/>
              <a:t>)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Contains one or more code changes to one or more files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You choose what and when to commit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make a commit</a:t>
            </a:r>
            <a:endParaRPr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Make changes to code (e.g. create new file)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Stage changes with 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git add</a:t>
            </a:r>
            <a:endParaRPr b="1">
              <a:latin typeface="Roboto Mono"/>
              <a:ea typeface="Roboto Mono"/>
              <a:cs typeface="Roboto Mono"/>
              <a:sym typeface="Roboto Mono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Commit those changes with 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git commit</a:t>
            </a:r>
            <a:r>
              <a:rPr lang="en"/>
              <a:t>, adding a brief description of what changes were made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