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5143500" cx="9144000"/>
  <p:notesSz cx="6858000" cy="9144000"/>
  <p:embeddedFontLst>
    <p:embeddedFont>
      <p:font typeface="Roboto Medium"/>
      <p:regular r:id="rId22"/>
      <p:bold r:id="rId23"/>
      <p:italic r:id="rId24"/>
      <p:boldItalic r:id="rId25"/>
    </p:embeddedFont>
    <p:embeddedFont>
      <p:font typeface="Roboto"/>
      <p:regular r:id="rId26"/>
      <p:bold r:id="rId27"/>
      <p:italic r:id="rId28"/>
      <p:boldItalic r:id="rId29"/>
    </p:embeddedFont>
    <p:embeddedFont>
      <p:font typeface="Open Sans"/>
      <p:regular r:id="rId30"/>
      <p:bold r:id="rId31"/>
      <p:italic r:id="rId32"/>
      <p:boldItalic r:id="rId3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font" Target="fonts/RobotoMedium-regular.fntdata"/><Relationship Id="rId21" Type="http://schemas.openxmlformats.org/officeDocument/2006/relationships/slide" Target="slides/slide17.xml"/><Relationship Id="rId24" Type="http://schemas.openxmlformats.org/officeDocument/2006/relationships/font" Target="fonts/RobotoMedium-italic.fntdata"/><Relationship Id="rId23" Type="http://schemas.openxmlformats.org/officeDocument/2006/relationships/font" Target="fonts/RobotoMedium-bold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font" Target="fonts/Roboto-regular.fntdata"/><Relationship Id="rId25" Type="http://schemas.openxmlformats.org/officeDocument/2006/relationships/font" Target="fonts/RobotoMedium-boldItalic.fntdata"/><Relationship Id="rId28" Type="http://schemas.openxmlformats.org/officeDocument/2006/relationships/font" Target="fonts/Roboto-italic.fntdata"/><Relationship Id="rId27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OpenSans-bold.fntdata"/><Relationship Id="rId30" Type="http://schemas.openxmlformats.org/officeDocument/2006/relationships/font" Target="fonts/OpenSans-regular.fntdata"/><Relationship Id="rId11" Type="http://schemas.openxmlformats.org/officeDocument/2006/relationships/slide" Target="slides/slide7.xml"/><Relationship Id="rId33" Type="http://schemas.openxmlformats.org/officeDocument/2006/relationships/font" Target="fonts/OpenSans-boldItalic.fntdata"/><Relationship Id="rId10" Type="http://schemas.openxmlformats.org/officeDocument/2006/relationships/slide" Target="slides/slide6.xml"/><Relationship Id="rId32" Type="http://schemas.openxmlformats.org/officeDocument/2006/relationships/font" Target="fonts/OpenSans-italic.fntdata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5b3cdd893_0_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35b3cdd893_0_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5b3cdd893_0_7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5b3cdd893_0_7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718b63920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718b63920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5b3cdd893_0_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35b3cdd893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5b3cdd893_0_1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35b3cdd893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b3cdd893_0_10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b3cdd893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5b3cdd893_0_1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5b3cdd893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35b3cdd893_0_1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35b3cdd893_0_1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5b3cdd893_0_4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5b3cdd893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5b3cdd893_0_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5b3cdd893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5b3cdd893_0_5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5b3cdd893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5b3cdd893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5b3cdd893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5b3cdd893_0_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5b3cdd893_0_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5b3cdd893_0_8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5b3cdd893_0_8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5b3cdd893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5b3cdd893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19109284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19109284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lt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5200"/>
              <a:buFont typeface="Roboto"/>
              <a:buNone/>
              <a:defRPr b="1" sz="5200">
                <a:solidFill>
                  <a:srgbClr val="680018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0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5056744"/>
            <a:ext cx="9144000" cy="95700"/>
          </a:xfrm>
          <a:prstGeom prst="rect">
            <a:avLst/>
          </a:prstGeom>
          <a:solidFill>
            <a:srgbClr val="680018"/>
          </a:solidFill>
          <a:ln cap="flat" cmpd="sng" w="9525">
            <a:solidFill>
              <a:srgbClr val="680018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algn="ctr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 algn="ctr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 algn="ctr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lt2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42900" lvl="2" marL="1371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17500" lvl="3" marL="18288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lnSpc>
                <a:spcPct val="115000"/>
              </a:lnSpc>
              <a:spcBef>
                <a:spcPts val="24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lnSpc>
                <a:spcPct val="115000"/>
              </a:lnSpc>
              <a:spcBef>
                <a:spcPts val="2400"/>
              </a:spcBef>
              <a:spcAft>
                <a:spcPts val="24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100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6" name="Google Shape;26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2" name="Google Shape;32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100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3" name="Google Shape;33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  <a:noFill/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6" name="Google Shape;36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419100" lvl="0" marL="457200">
              <a:spcBef>
                <a:spcPts val="1000"/>
              </a:spcBef>
              <a:spcAft>
                <a:spcPts val="0"/>
              </a:spcAft>
              <a:buSzPts val="3000"/>
              <a:buChar char="●"/>
              <a:defRPr/>
            </a:lvl1pPr>
            <a:lvl2pPr indent="-381000" lvl="1" marL="914400">
              <a:spcBef>
                <a:spcPts val="1600"/>
              </a:spcBef>
              <a:spcAft>
                <a:spcPts val="0"/>
              </a:spcAft>
              <a:buSzPts val="2400"/>
              <a:buChar char="○"/>
              <a:defRPr/>
            </a:lvl2pPr>
            <a:lvl3pPr indent="-342900" lvl="2" marL="1371600">
              <a:spcBef>
                <a:spcPts val="1600"/>
              </a:spcBef>
              <a:spcAft>
                <a:spcPts val="0"/>
              </a:spcAft>
              <a:buSzPts val="18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1572600" y="4300681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3000"/>
              <a:buNone/>
              <a:defRPr/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FAFAFA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680018"/>
              </a:buClr>
              <a:buSzPts val="3600"/>
              <a:buFont typeface="Roboto Medium"/>
              <a:buNone/>
              <a:defRPr sz="3600">
                <a:solidFill>
                  <a:srgbClr val="680018"/>
                </a:solidFill>
                <a:latin typeface="Roboto Medium"/>
                <a:ea typeface="Roboto Medium"/>
                <a:cs typeface="Roboto Medium"/>
                <a:sym typeface="Roboto Medium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pen Sans"/>
              <a:buChar char="●"/>
              <a:defRPr sz="30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indent="-3810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Open Sans"/>
              <a:buChar char="○"/>
              <a:defRPr sz="24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indent="-3429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■"/>
              <a:defRPr sz="180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Open Sans"/>
              <a:buChar char="■"/>
              <a:defRPr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conda.io/miniconda.html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pypi.python.org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://bioconductor.org/biocLite.R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866849" y="1545450"/>
            <a:ext cx="74103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Computational Environment Management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install script demonstration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 install script</a:t>
            </a:r>
            <a:endParaRPr/>
          </a:p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E.g.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install_packages.sh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</a:t>
            </a:r>
            <a:r>
              <a:rPr lang="en"/>
              <a:t>ash script that contains software install command(s):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</a:t>
            </a:r>
            <a:r>
              <a:rPr lang="en"/>
              <a:t>onda install commands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p</a:t>
            </a:r>
            <a:r>
              <a:rPr lang="en"/>
              <a:t>ip requirements.txt file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R script containing package install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c</a:t>
            </a:r>
            <a:r>
              <a:rPr lang="en"/>
              <a:t>onda list output to file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1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Master install script demonstration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Record your work with git</a:t>
            </a:r>
            <a:endParaRPr/>
          </a:p>
        </p:txBody>
      </p:sp>
      <p:sp>
        <p:nvSpPr>
          <p:cNvPr id="124" name="Google Shape;124;p25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g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it</a:t>
            </a:r>
            <a:r>
              <a:rPr lang="en"/>
              <a:t> tracks changes to files repositories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We have been recording software environment in files!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Repos can be cloned - every clone has the complete change history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Every change to a file is reversible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Very few commands to learn, huge benefits!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2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6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 demonstration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7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</a:t>
            </a:r>
            <a:r>
              <a:rPr lang="en"/>
              <a:t>ithub / bitbucket</a:t>
            </a:r>
            <a:endParaRPr/>
          </a:p>
        </p:txBody>
      </p:sp>
      <p:sp>
        <p:nvSpPr>
          <p:cNvPr id="135" name="Google Shape;135;p27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Public web platforms for sharing code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Can be made private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Easy to share and collaborate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Code backup mechanism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g</a:t>
            </a:r>
            <a:r>
              <a:rPr lang="en"/>
              <a:t>it isn’t efficient at storing big (binary) files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Only code! Not for data!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8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</a:t>
            </a:r>
            <a:r>
              <a:rPr lang="en"/>
              <a:t>itbucket demonstration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9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Summary &amp; Recommendations</a:t>
            </a:r>
            <a:endParaRPr/>
          </a:p>
        </p:txBody>
      </p:sp>
      <p:sp>
        <p:nvSpPr>
          <p:cNvPr id="146" name="Google Shape;146;p29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Use:</a:t>
            </a:r>
            <a:endParaRPr sz="24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conda install</a:t>
            </a:r>
            <a:r>
              <a:rPr lang="en" sz="1800"/>
              <a:t> for non-python packages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</a:t>
            </a:r>
            <a:r>
              <a:rPr lang="en" sz="1800"/>
              <a:t>ip for python packages with requirements.txt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R script for R packages</a:t>
            </a:r>
            <a:endParaRPr sz="1800"/>
          </a:p>
          <a:p>
            <a:pPr indent="-342900" lvl="1" marL="914400" rtl="0" algn="l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onda list --export</a:t>
            </a:r>
            <a:r>
              <a:rPr lang="en" sz="1800"/>
              <a:t> to record pkgs to </a:t>
            </a:r>
            <a:r>
              <a:rPr lang="en" sz="1800">
                <a:latin typeface="Courier New"/>
                <a:ea typeface="Courier New"/>
                <a:cs typeface="Courier New"/>
                <a:sym typeface="Courier New"/>
              </a:rPr>
              <a:t>conda_packages.txt</a:t>
            </a:r>
            <a:endParaRPr sz="18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Create bash script that calls all of these at once, e.g. install_packages.sh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Check them all into a git repo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Push to github/bitbucket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Profit</a:t>
            </a:r>
            <a:endParaRPr sz="24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6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Recording Your Software Environment</a:t>
            </a:r>
            <a:endParaRPr/>
          </a:p>
        </p:txBody>
      </p:sp>
      <p:sp>
        <p:nvSpPr>
          <p:cNvPr id="62" name="Google Shape;62;p14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Software packages have dependencies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Software packages have versions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Need to: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Make software runnable (i.e. install it)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Describe software that is installed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Ideally, do these things in a way that others can execute to replicate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Suggested Tools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mini</a:t>
            </a:r>
            <a:r>
              <a:rPr b="1" lang="en"/>
              <a:t>c</a:t>
            </a:r>
            <a:r>
              <a:rPr b="1" lang="en"/>
              <a:t>onda</a:t>
            </a:r>
            <a:r>
              <a:rPr lang="en"/>
              <a:t> - install non-python packages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p</a:t>
            </a:r>
            <a:r>
              <a:rPr b="1" lang="en"/>
              <a:t>ip</a:t>
            </a:r>
            <a:r>
              <a:rPr lang="en"/>
              <a:t> - install python packages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R package</a:t>
            </a:r>
            <a:r>
              <a:rPr lang="en"/>
              <a:t> install script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b</a:t>
            </a:r>
            <a:r>
              <a:rPr b="1" lang="en"/>
              <a:t>ash scripts</a:t>
            </a:r>
            <a:r>
              <a:rPr lang="en"/>
              <a:t> - specify and record packages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g</a:t>
            </a:r>
            <a:r>
              <a:rPr b="1" lang="en"/>
              <a:t>it</a:t>
            </a:r>
            <a:r>
              <a:rPr lang="en"/>
              <a:t> - track scripts and files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b="1" lang="en"/>
              <a:t>github/bitbucket</a:t>
            </a:r>
            <a:r>
              <a:rPr lang="en"/>
              <a:t> - make git repo public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68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miniconda</a:t>
            </a:r>
            <a:endParaRPr/>
          </a:p>
        </p:txBody>
      </p:sp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1700" y="923876"/>
            <a:ext cx="8520600" cy="421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1000"/>
              </a:spcBef>
              <a:spcAft>
                <a:spcPts val="0"/>
              </a:spcAft>
              <a:buSzPts val="2400"/>
              <a:buChar char="●"/>
            </a:pPr>
            <a:r>
              <a:rPr lang="en" sz="2400" u="sng">
                <a:solidFill>
                  <a:schemeClr val="hlink"/>
                </a:solidFill>
                <a:hlinkClick r:id="rId3"/>
              </a:rPr>
              <a:t>https://conda.io/miniconda.html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" sz="2400"/>
              <a:t>Install miniconda3 (don’t use miniconda2!)</a:t>
            </a:r>
            <a:endParaRPr sz="2400"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onda create -n name_of_env [&lt;pkg&gt;...]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onda activate name_of_env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conda search -c &lt;channel&gt; &lt;pattern&gt;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onda install -c &lt;channel&gt; &lt;pkg&gt;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/>
              <a:t>e</a:t>
            </a:r>
            <a:r>
              <a:rPr lang="en" sz="2400"/>
              <a:t>.g.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 </a:t>
            </a:r>
            <a:br>
              <a:rPr lang="en" sz="24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onda install -c bioconda star=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●"/>
            </a:pP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c</a:t>
            </a:r>
            <a:r>
              <a:rPr lang="en" sz="2400">
                <a:latin typeface="Courier New"/>
                <a:ea typeface="Courier New"/>
                <a:cs typeface="Courier New"/>
                <a:sym typeface="Courier New"/>
              </a:rPr>
              <a:t>onda list --export &gt; conda_packages.txt</a:t>
            </a:r>
            <a:endParaRPr sz="2400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</a:t>
            </a:r>
            <a:r>
              <a:rPr lang="en"/>
              <a:t>onda demonstration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pip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923868"/>
            <a:ext cx="8520600" cy="373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Command to install python packages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Packages listed on </a:t>
            </a:r>
            <a:r>
              <a:rPr lang="en" u="sng">
                <a:solidFill>
                  <a:schemeClr val="hlink"/>
                </a:solidFill>
                <a:hlinkClick r:id="rId3"/>
              </a:rPr>
              <a:t>pypi.python.org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More reliable than installing through conda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urier New"/>
              <a:buChar char="●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ip install &lt;package&gt;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urier New"/>
              <a:buChar char="●"/>
            </a:pPr>
            <a:r>
              <a:rPr lang="en"/>
              <a:t>e</a:t>
            </a:r>
            <a:r>
              <a:rPr lang="en"/>
              <a:t>.g.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p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ip install pandas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Put</a:t>
            </a:r>
            <a:r>
              <a:rPr lang="en"/>
              <a:t> packages in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requirements.txt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5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790325" y="526388"/>
            <a:ext cx="75633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</a:t>
            </a:r>
            <a:r>
              <a:rPr lang="en"/>
              <a:t>ip demonstration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install</a:t>
            </a:r>
            <a:endParaRPr/>
          </a:p>
        </p:txBody>
      </p:sp>
      <p:sp>
        <p:nvSpPr>
          <p:cNvPr id="96" name="Google Shape;96;p20"/>
          <p:cNvSpPr txBox="1"/>
          <p:nvPr>
            <p:ph idx="1" type="body"/>
          </p:nvPr>
        </p:nvSpPr>
        <p:spPr>
          <a:xfrm>
            <a:off x="311700" y="923875"/>
            <a:ext cx="8692800" cy="400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 notorious for install/version conflict issues</a:t>
            </a:r>
            <a:endParaRPr/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Can install R using conda: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conda install 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-c conda-forge r-base=3.6.2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Font typeface="Courier New"/>
              <a:buChar char="○"/>
            </a:pPr>
            <a:r>
              <a:rPr lang="en"/>
              <a:t>Bioconductor packages:</a:t>
            </a:r>
            <a:br>
              <a:rPr lang="en"/>
            </a:b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conda install -c bioconda bioconductor-deseq2=1.26.0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urier New"/>
              <a:buChar char="●"/>
            </a:pPr>
            <a:r>
              <a:rPr b="1" lang="en"/>
              <a:t>Making your R code reproducible is a major pain! Do your best, it’s worth it.</a:t>
            </a:r>
            <a:endParaRPr b="1"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6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>
            <p:ph type="title"/>
          </p:nvPr>
        </p:nvSpPr>
        <p:spPr>
          <a:xfrm>
            <a:off x="0" y="0"/>
            <a:ext cx="9144000" cy="605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 package install</a:t>
            </a:r>
            <a:endParaRPr/>
          </a:p>
        </p:txBody>
      </p:sp>
      <p:sp>
        <p:nvSpPr>
          <p:cNvPr id="102" name="Google Shape;102;p21"/>
          <p:cNvSpPr txBox="1"/>
          <p:nvPr>
            <p:ph idx="1" type="body"/>
          </p:nvPr>
        </p:nvSpPr>
        <p:spPr>
          <a:xfrm>
            <a:off x="311700" y="923875"/>
            <a:ext cx="8520600" cy="400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19100" lvl="0" marL="457200" rtl="0" algn="l">
              <a:spcBef>
                <a:spcPts val="10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When you finally have R installed...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Write an R script that contains install calls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install.package() calls</a:t>
            </a:r>
            <a:endParaRPr/>
          </a:p>
          <a:p>
            <a:pPr indent="-381000" lvl="1" marL="914400" rtl="0" algn="l">
              <a:spcBef>
                <a:spcPts val="0"/>
              </a:spcBef>
              <a:spcAft>
                <a:spcPts val="0"/>
              </a:spcAft>
              <a:buSzPts val="2400"/>
              <a:buChar char="○"/>
            </a:pPr>
            <a:r>
              <a:rPr lang="en"/>
              <a:t>Bioconductor packages, e.g.</a:t>
            </a:r>
            <a:br>
              <a:rPr lang="en"/>
            </a:b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source(“</a:t>
            </a:r>
            <a:r>
              <a:rPr lang="en" sz="2200" u="sng">
                <a:solidFill>
                  <a:schemeClr val="hlink"/>
                </a:solidFill>
                <a:latin typeface="Courier New"/>
                <a:ea typeface="Courier New"/>
                <a:cs typeface="Courier New"/>
                <a:sym typeface="Courier New"/>
                <a:hlinkClick r:id="rId3"/>
              </a:rPr>
              <a:t>http://bioconductor.org/biocLite.R</a:t>
            </a: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”)</a:t>
            </a:r>
            <a:br>
              <a:rPr lang="en" sz="220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200">
                <a:latin typeface="Courier New"/>
                <a:ea typeface="Courier New"/>
                <a:cs typeface="Courier New"/>
                <a:sym typeface="Courier New"/>
              </a:rPr>
              <a:t>biocLite(“DESeq2”)</a:t>
            </a:r>
            <a:endParaRPr sz="2200">
              <a:latin typeface="Courier New"/>
              <a:ea typeface="Courier New"/>
              <a:cs typeface="Courier New"/>
              <a:sym typeface="Courier New"/>
            </a:endParaRPr>
          </a:p>
          <a:p>
            <a:pPr indent="-419100" lvl="0" marL="457200" rtl="0" algn="l">
              <a:spcBef>
                <a:spcPts val="0"/>
              </a:spcBef>
              <a:spcAft>
                <a:spcPts val="0"/>
              </a:spcAft>
              <a:buSzPts val="3000"/>
              <a:buFont typeface="Courier New"/>
              <a:buChar char="●"/>
            </a:pPr>
            <a:r>
              <a:rPr lang="en"/>
              <a:t>E.g.</a:t>
            </a:r>
            <a:r>
              <a:rPr lang="en">
                <a:latin typeface="Courier New"/>
                <a:ea typeface="Courier New"/>
                <a:cs typeface="Courier New"/>
                <a:sym typeface="Courier New"/>
              </a:rPr>
              <a:t> install_r_packages.R</a:t>
            </a:r>
            <a:endParaRPr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