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embeddedFontLst>
    <p:embeddedFont>
      <p:font typeface="Roboto Medium"/>
      <p:regular r:id="rId59"/>
      <p:bold r:id="rId60"/>
      <p:italic r:id="rId61"/>
      <p:boldItalic r:id="rId62"/>
    </p:embeddedFont>
    <p:embeddedFont>
      <p:font typeface="Roboto"/>
      <p:regular r:id="rId63"/>
      <p:bold r:id="rId64"/>
      <p:italic r:id="rId65"/>
      <p:boldItalic r:id="rId66"/>
    </p:embeddedFont>
    <p:embeddedFont>
      <p:font typeface="Open Sans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A5CB334-4ED6-4878-8FDE-EA2B87CF6C22}">
  <a:tblStyle styleId="{BA5CB334-4ED6-4878-8FDE-EA2B87CF6C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OpenSans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Medium-boldItalic.fntdata"/><Relationship Id="rId61" Type="http://schemas.openxmlformats.org/officeDocument/2006/relationships/font" Target="fonts/RobotoMedium-italic.fntdata"/><Relationship Id="rId20" Type="http://schemas.openxmlformats.org/officeDocument/2006/relationships/slide" Target="slides/slide14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6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5.xml"/><Relationship Id="rId65" Type="http://schemas.openxmlformats.org/officeDocument/2006/relationships/font" Target="fonts/Roboto-italic.fntdata"/><Relationship Id="rId24" Type="http://schemas.openxmlformats.org/officeDocument/2006/relationships/slide" Target="slides/slide18.xml"/><Relationship Id="rId68" Type="http://schemas.openxmlformats.org/officeDocument/2006/relationships/font" Target="fonts/OpenSans-bold.fntdata"/><Relationship Id="rId23" Type="http://schemas.openxmlformats.org/officeDocument/2006/relationships/slide" Target="slides/slide17.xml"/><Relationship Id="rId67" Type="http://schemas.openxmlformats.org/officeDocument/2006/relationships/font" Target="fonts/OpenSans-regular.fntdata"/><Relationship Id="rId60" Type="http://schemas.openxmlformats.org/officeDocument/2006/relationships/font" Target="fonts/RobotoMedium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OpenSans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obotoMedium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5dad8c4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5dad8c4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Collection, processing, and sequencing of the samples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Preprocessing of the sequencing reads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Sequence analysis to profile taxonomic, functional, and genomic features of the microbiome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Statistical and biological post-processing analysis</a:t>
            </a:r>
            <a:endParaRPr/>
          </a:p>
          <a:p>
            <a:pPr indent="0" lvl="0" marL="381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Validation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i="0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Roboto Medium"/>
              <a:buNone/>
              <a:defRPr b="0" i="0" sz="24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4200"/>
              <a:buFont typeface="Roboto Medium"/>
              <a:buNone/>
              <a:defRPr b="0" i="0" sz="42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12000"/>
              <a:buFont typeface="Roboto Medium"/>
              <a:buNone/>
              <a:defRPr b="0" i="0" sz="120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</a:pPr>
            <a:r>
              <a:rPr b="1" i="0" lang="en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rPr>
              <a:t>Microbiome:</a:t>
            </a:r>
            <a:br>
              <a:rPr b="1" i="0" lang="en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rPr>
              <a:t>Metagenomics</a:t>
            </a:r>
            <a:endParaRPr b="1" i="0" sz="5200" u="none" cap="none" strike="noStrike">
              <a:solidFill>
                <a:srgbClr val="6800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Sample Collection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Sample collection and preservation should be standardized → Avoid systematic biases</a:t>
            </a:r>
            <a:endParaRPr/>
          </a:p>
          <a:p>
            <a:pPr indent="-457199" lvl="1" marL="95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be difficult if samples are collected by different research groups</a:t>
            </a:r>
            <a:endParaRPr/>
          </a:p>
          <a:p>
            <a:pPr indent="-457199" lvl="1" marL="95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Time in frozen storage may vary in longitudinal studies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78519" l="3017" r="24520" t="2074"/>
          <a:stretch/>
        </p:blipFill>
        <p:spPr>
          <a:xfrm>
            <a:off x="1204900" y="3466725"/>
            <a:ext cx="6734201" cy="13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Collection, processing, and sequencing of the samples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DNA Extraction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311700" y="803593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Very small amounts of DNA are (usually) sufficient for sequencing</a:t>
            </a:r>
            <a:endParaRPr/>
          </a:p>
          <a:p>
            <a:pPr indent="-457199" lvl="1" marL="95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Any contamination can overwhelm the “real” signal → need to be as sterile as possible</a:t>
            </a:r>
            <a:endParaRPr/>
          </a:p>
          <a:p>
            <a:pPr indent="-457199" lvl="1" marL="95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Should include a “blank” as a sequencing control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Need to ensure that there is sufficient microbial biomass for sequencing</a:t>
            </a:r>
            <a:endParaRPr/>
          </a:p>
          <a:p>
            <a:pPr indent="-457199" lvl="1" marL="95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There are many enrichment methods available (if needed) → often introduce their own biases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Collection, processing, and sequencing of the samples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78519" l="3017" r="24520" t="2074"/>
          <a:stretch/>
        </p:blipFill>
        <p:spPr>
          <a:xfrm>
            <a:off x="5615533" y="4457700"/>
            <a:ext cx="3528467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Whole-Genome Amplification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31170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Generates sufficient DNA for sequencing</a:t>
            </a:r>
            <a:endParaRPr/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Even from tiny amounts of starting material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be applied directly to extracted environmental DNA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amplify DNA from the whole range of species present within a given sample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462606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introduce significant biases</a:t>
            </a:r>
            <a:endParaRPr/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skew resulting metagenomics profiles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Chimeric molecules can form</a:t>
            </a:r>
            <a:endParaRPr/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confound assembly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unlikely to improve proportional abundance of DNA from a species of interest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31170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Advantages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462606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Limitations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78519" l="3017" r="24520" t="2074"/>
          <a:stretch/>
        </p:blipFill>
        <p:spPr>
          <a:xfrm>
            <a:off x="5615533" y="4457700"/>
            <a:ext cx="3528467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Collection, processing, and sequencing of the samples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Preprocessing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Quality Assessment &amp; Trimming</a:t>
            </a:r>
            <a:endParaRPr/>
          </a:p>
          <a:p>
            <a:pPr indent="-457200" lvl="1" marL="990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Remove adapters, low-quality bases, PCR primers (if used)</a:t>
            </a:r>
            <a:endParaRPr/>
          </a:p>
          <a:p>
            <a:pPr indent="-457200" lvl="1" marL="990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Demultiplex using barcodes, discard reads without a barcode</a:t>
            </a:r>
            <a:endParaRPr/>
          </a:p>
          <a:p>
            <a:pPr indent="-457200" lvl="1" marL="990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Filter out “foreign” DNA (</a:t>
            </a:r>
            <a:r>
              <a:rPr b="0" i="1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human)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Tools:</a:t>
            </a: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FastQC, Trimmomatic, Picard</a:t>
            </a:r>
            <a:endParaRPr b="1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Preprocessing of the sequencing reads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42953" l="75976" r="952" t="3368"/>
          <a:stretch/>
        </p:blipFill>
        <p:spPr>
          <a:xfrm>
            <a:off x="7947064" y="3122676"/>
            <a:ext cx="1196936" cy="202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Sequence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11700" y="923868"/>
            <a:ext cx="8520600" cy="21873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Assembly:</a:t>
            </a:r>
            <a:r>
              <a:rPr b="0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Putting short sequences together to reconstruct a longer, source sequence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Mapping: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Locating where one short sequence is found in a longer sequence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Binning: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Identifying the “owner” of each anonymous DNA fragment → Classification of DNA sequences/reads/contigs</a:t>
            </a:r>
            <a:endParaRPr b="1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6605421" y="4744649"/>
            <a:ext cx="2538579" cy="3988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3: Genetics and Genomics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5: 2nd (Next) Generation Sequencing</a:t>
            </a:r>
            <a:endParaRPr/>
          </a:p>
        </p:txBody>
      </p:sp>
      <p:grpSp>
        <p:nvGrpSpPr>
          <p:cNvPr id="186" name="Google Shape;186;p23"/>
          <p:cNvGrpSpPr/>
          <p:nvPr/>
        </p:nvGrpSpPr>
        <p:grpSpPr>
          <a:xfrm>
            <a:off x="1689957" y="3107016"/>
            <a:ext cx="5663851" cy="1425055"/>
            <a:chOff x="329676" y="3132595"/>
            <a:chExt cx="5663851" cy="1425055"/>
          </a:xfrm>
        </p:grpSpPr>
        <p:grpSp>
          <p:nvGrpSpPr>
            <p:cNvPr id="187" name="Google Shape;187;p23"/>
            <p:cNvGrpSpPr/>
            <p:nvPr/>
          </p:nvGrpSpPr>
          <p:grpSpPr>
            <a:xfrm>
              <a:off x="329676" y="3132595"/>
              <a:ext cx="1646049" cy="1425055"/>
              <a:chOff x="329676" y="3132595"/>
              <a:chExt cx="1646049" cy="1425055"/>
            </a:xfrm>
          </p:grpSpPr>
          <p:grpSp>
            <p:nvGrpSpPr>
              <p:cNvPr id="188" name="Google Shape;188;p23"/>
              <p:cNvGrpSpPr/>
              <p:nvPr/>
            </p:nvGrpSpPr>
            <p:grpSpPr>
              <a:xfrm rot="-5660806">
                <a:off x="1194598" y="3617596"/>
                <a:ext cx="400050" cy="620485"/>
                <a:chOff x="522514" y="3331029"/>
                <a:chExt cx="400050" cy="620485"/>
              </a:xfrm>
            </p:grpSpPr>
            <p:sp>
              <p:nvSpPr>
                <p:cNvPr id="189" name="Google Shape;189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BAF8FF"/>
                </a:solidFill>
                <a:ln cap="flat" cmpd="sng" w="254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1" name="Google Shape;191;p23"/>
              <p:cNvGrpSpPr/>
              <p:nvPr/>
            </p:nvGrpSpPr>
            <p:grpSpPr>
              <a:xfrm rot="5400000">
                <a:off x="643923" y="3158855"/>
                <a:ext cx="400050" cy="620485"/>
                <a:chOff x="522514" y="3331029"/>
                <a:chExt cx="400050" cy="620485"/>
              </a:xfrm>
            </p:grpSpPr>
            <p:sp>
              <p:nvSpPr>
                <p:cNvPr id="192" name="Google Shape;192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99FFCC"/>
                </a:solidFill>
                <a:ln cap="flat" cmpd="sng" w="254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" name="Google Shape;194;p23"/>
              <p:cNvGrpSpPr/>
              <p:nvPr/>
            </p:nvGrpSpPr>
            <p:grpSpPr>
              <a:xfrm rot="2906130">
                <a:off x="948522" y="3177847"/>
                <a:ext cx="400050" cy="620485"/>
                <a:chOff x="522514" y="3331029"/>
                <a:chExt cx="400050" cy="620485"/>
              </a:xfrm>
            </p:grpSpPr>
            <p:sp>
              <p:nvSpPr>
                <p:cNvPr id="195" name="Google Shape;195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EEDD8"/>
                </a:solidFill>
                <a:ln cap="flat" cmpd="sng" w="254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oogle Shape;197;p23"/>
              <p:cNvGrpSpPr/>
              <p:nvPr/>
            </p:nvGrpSpPr>
            <p:grpSpPr>
              <a:xfrm rot="-8038680">
                <a:off x="1240127" y="3260638"/>
                <a:ext cx="400050" cy="620485"/>
                <a:chOff x="522514" y="3331029"/>
                <a:chExt cx="400050" cy="620485"/>
              </a:xfrm>
            </p:grpSpPr>
            <p:sp>
              <p:nvSpPr>
                <p:cNvPr id="198" name="Google Shape;198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9999"/>
                </a:solidFill>
                <a:ln cap="flat" cmpd="sng" w="254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" name="Google Shape;200;p23"/>
              <p:cNvGrpSpPr/>
              <p:nvPr/>
            </p:nvGrpSpPr>
            <p:grpSpPr>
              <a:xfrm rot="7349326">
                <a:off x="914452" y="3329944"/>
                <a:ext cx="400050" cy="620485"/>
                <a:chOff x="522514" y="3331029"/>
                <a:chExt cx="400050" cy="620485"/>
              </a:xfrm>
            </p:grpSpPr>
            <p:sp>
              <p:nvSpPr>
                <p:cNvPr id="201" name="Google Shape;201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CCCCFF"/>
                </a:solidFill>
                <a:ln cap="flat" cmpd="sng" w="25400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" name="Google Shape;203;p23"/>
              <p:cNvGrpSpPr/>
              <p:nvPr/>
            </p:nvGrpSpPr>
            <p:grpSpPr>
              <a:xfrm rot="1800000">
                <a:off x="457999" y="3466074"/>
                <a:ext cx="400050" cy="620485"/>
                <a:chOff x="522514" y="3331029"/>
                <a:chExt cx="400050" cy="620485"/>
              </a:xfrm>
            </p:grpSpPr>
            <p:sp>
              <p:nvSpPr>
                <p:cNvPr id="204" name="Google Shape;204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EEDD8"/>
                </a:solidFill>
                <a:ln cap="flat" cmpd="sng" w="254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6" name="Google Shape;206;p23"/>
              <p:cNvGrpSpPr/>
              <p:nvPr/>
            </p:nvGrpSpPr>
            <p:grpSpPr>
              <a:xfrm rot="900000">
                <a:off x="741148" y="3729473"/>
                <a:ext cx="400050" cy="620485"/>
                <a:chOff x="522514" y="3331029"/>
                <a:chExt cx="400050" cy="620485"/>
              </a:xfrm>
            </p:grpSpPr>
            <p:sp>
              <p:nvSpPr>
                <p:cNvPr id="207" name="Google Shape;207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BAF8FF"/>
                </a:solidFill>
                <a:ln cap="flat" cmpd="sng" w="254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" name="Google Shape;209;p23"/>
              <p:cNvGrpSpPr/>
              <p:nvPr/>
            </p:nvGrpSpPr>
            <p:grpSpPr>
              <a:xfrm rot="-1989027">
                <a:off x="1072139" y="3878279"/>
                <a:ext cx="400050" cy="620485"/>
                <a:chOff x="522514" y="3331029"/>
                <a:chExt cx="400050" cy="620485"/>
              </a:xfrm>
            </p:grpSpPr>
            <p:sp>
              <p:nvSpPr>
                <p:cNvPr id="210" name="Google Shape;210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99FFCC"/>
                </a:solidFill>
                <a:ln cap="flat" cmpd="sng" w="254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2" name="Google Shape;212;p23"/>
              <p:cNvGrpSpPr/>
              <p:nvPr/>
            </p:nvGrpSpPr>
            <p:grpSpPr>
              <a:xfrm rot="-2978898">
                <a:off x="1409757" y="3390913"/>
                <a:ext cx="400050" cy="620485"/>
                <a:chOff x="522514" y="3331029"/>
                <a:chExt cx="400050" cy="620485"/>
              </a:xfrm>
            </p:grpSpPr>
            <p:sp>
              <p:nvSpPr>
                <p:cNvPr id="213" name="Google Shape;213;p23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EEDD8"/>
                </a:solidFill>
                <a:ln cap="flat" cmpd="sng" w="254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23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5" name="Google Shape;215;p23"/>
            <p:cNvGrpSpPr/>
            <p:nvPr/>
          </p:nvGrpSpPr>
          <p:grpSpPr>
            <a:xfrm>
              <a:off x="3025852" y="3393245"/>
              <a:ext cx="945962" cy="968369"/>
              <a:chOff x="3209959" y="3363937"/>
              <a:chExt cx="945962" cy="968369"/>
            </a:xfrm>
          </p:grpSpPr>
          <p:sp>
            <p:nvSpPr>
              <p:cNvPr id="216" name="Google Shape;216;p23"/>
              <p:cNvSpPr/>
              <p:nvPr/>
            </p:nvSpPr>
            <p:spPr>
              <a:xfrm rot="-5660806">
                <a:off x="3894005" y="3824307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rot="5400000">
                <a:off x="3358765" y="3566776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rot="2906130">
                <a:off x="3702029" y="3623147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rot="-8038680">
                <a:off x="3756511" y="3392328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rot="7349326">
                <a:off x="3480838" y="3775003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rot="1800000">
                <a:off x="3235061" y="3917260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rot="900000">
                <a:off x="3537972" y="4179732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rot="-1989027">
                <a:off x="3658754" y="4007815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rot="-2978898">
                <a:off x="3990673" y="3600544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23"/>
            <p:cNvGrpSpPr/>
            <p:nvPr/>
          </p:nvGrpSpPr>
          <p:grpSpPr>
            <a:xfrm>
              <a:off x="5047565" y="3393245"/>
              <a:ext cx="945962" cy="968369"/>
              <a:chOff x="3209959" y="3363937"/>
              <a:chExt cx="945962" cy="968369"/>
            </a:xfrm>
          </p:grpSpPr>
          <p:sp>
            <p:nvSpPr>
              <p:cNvPr id="226" name="Google Shape;226;p23"/>
              <p:cNvSpPr/>
              <p:nvPr/>
            </p:nvSpPr>
            <p:spPr>
              <a:xfrm rot="-5660806">
                <a:off x="3894005" y="3824307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00717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rot="5400000">
                <a:off x="3358765" y="3566776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00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rot="2906130">
                <a:off x="3702029" y="3623147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EF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rot="-8038680">
                <a:off x="3756511" y="3392328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rot="7349326">
                <a:off x="3480838" y="3775003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99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rot="1800000">
                <a:off x="3235061" y="3917260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EF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rot="900000">
                <a:off x="3537972" y="4179732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00717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rot="-1989027">
                <a:off x="3658754" y="4007815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00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rot="-2978898">
                <a:off x="3990673" y="3600544"/>
                <a:ext cx="137160" cy="137160"/>
              </a:xfrm>
              <a:prstGeom prst="ellipse">
                <a:avLst/>
              </a:prstGeom>
              <a:noFill/>
              <a:ln cap="flat" cmpd="sng" w="38100">
                <a:solidFill>
                  <a:srgbClr val="EF8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5" name="Google Shape;235;p23"/>
            <p:cNvCxnSpPr/>
            <p:nvPr/>
          </p:nvCxnSpPr>
          <p:spPr>
            <a:xfrm>
              <a:off x="1975725" y="3883918"/>
              <a:ext cx="1005840" cy="0"/>
            </a:xfrm>
            <a:prstGeom prst="straightConnector1">
              <a:avLst/>
            </a:prstGeom>
            <a:noFill/>
            <a:ln cap="flat" cmpd="sng" w="127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36" name="Google Shape;236;p23"/>
            <p:cNvCxnSpPr/>
            <p:nvPr/>
          </p:nvCxnSpPr>
          <p:spPr>
            <a:xfrm>
              <a:off x="4041724" y="3883918"/>
              <a:ext cx="1005840" cy="0"/>
            </a:xfrm>
            <a:prstGeom prst="straightConnector1">
              <a:avLst/>
            </a:prstGeom>
            <a:noFill/>
            <a:ln cap="flat" cmpd="sng" w="127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Sequence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Next-Gen Sequencing yields a large volume of data (FastQ files) in the form of short reads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either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assemble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the reads into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contigs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endParaRPr/>
          </a:p>
          <a:p>
            <a:pPr indent="0" lvl="0" marL="365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the reads to reference databases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244" name="Google Shape;244;p24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45" name="Google Shape;245;p24"/>
          <p:cNvPicPr preferRelativeResize="0"/>
          <p:nvPr/>
        </p:nvPicPr>
        <p:blipFill rotWithShape="1">
          <a:blip r:embed="rId3">
            <a:alphaModFix/>
          </a:blip>
          <a:srcRect b="45568" l="49282" r="28971" t="33087"/>
          <a:stretch/>
        </p:blipFill>
        <p:spPr>
          <a:xfrm>
            <a:off x="115561" y="3723993"/>
            <a:ext cx="1355613" cy="96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3">
            <a:alphaModFix/>
          </a:blip>
          <a:srcRect b="16025" l="49180" r="28766" t="58531"/>
          <a:stretch/>
        </p:blipFill>
        <p:spPr>
          <a:xfrm>
            <a:off x="7662380" y="3631268"/>
            <a:ext cx="1374797" cy="1150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2" name="Google Shape;252;p25"/>
          <p:cNvSpPr txBox="1"/>
          <p:nvPr>
            <p:ph idx="1" type="body"/>
          </p:nvPr>
        </p:nvSpPr>
        <p:spPr>
          <a:xfrm>
            <a:off x="311700" y="784143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can put together a picture of the community profile like a puzzle (or a set of puzzles with the pieces all mixed together)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can use a reference genome or we can perform assembly </a:t>
            </a:r>
            <a:r>
              <a:rPr b="0" i="1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novo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1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1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1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1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Similar to whole-genome assembly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254" name="Google Shape;254;p25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255" name="Google Shape;255;p25"/>
          <p:cNvGrpSpPr/>
          <p:nvPr/>
        </p:nvGrpSpPr>
        <p:grpSpPr>
          <a:xfrm>
            <a:off x="1621296" y="2838402"/>
            <a:ext cx="5901408" cy="1737360"/>
            <a:chOff x="1950802" y="3124200"/>
            <a:chExt cx="5901408" cy="1737360"/>
          </a:xfrm>
        </p:grpSpPr>
        <p:grpSp>
          <p:nvGrpSpPr>
            <p:cNvPr id="256" name="Google Shape;256;p25"/>
            <p:cNvGrpSpPr/>
            <p:nvPr/>
          </p:nvGrpSpPr>
          <p:grpSpPr>
            <a:xfrm>
              <a:off x="1950802" y="3196590"/>
              <a:ext cx="2765978" cy="1592580"/>
              <a:chOff x="2263222" y="3230880"/>
              <a:chExt cx="2765978" cy="1592580"/>
            </a:xfrm>
          </p:grpSpPr>
          <p:pic>
            <p:nvPicPr>
              <p:cNvPr descr="https://cdn.shopify.com/s/files/1/0148/9715/products/1000COLOURS_randomn_dense_full_1024x1024.jpg?v=1499439270" id="257" name="Google Shape;257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5507" y="3607308"/>
                <a:ext cx="2163693" cy="12161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mbedded" id="258" name="Google Shape;258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63222" y="3230880"/>
                <a:ext cx="2170682" cy="1219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puzzle-1" id="259" name="Google Shape;259;p25"/>
            <p:cNvPicPr preferRelativeResize="0"/>
            <p:nvPr/>
          </p:nvPicPr>
          <p:blipFill rotWithShape="1">
            <a:blip r:embed="rId5">
              <a:alphaModFix/>
            </a:blip>
            <a:srcRect b="2291" l="2076" r="1653" t="2500"/>
            <a:stretch/>
          </p:blipFill>
          <p:spPr>
            <a:xfrm>
              <a:off x="5468567" y="3124200"/>
              <a:ext cx="2383643" cy="17373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Google Shape;260;p25"/>
            <p:cNvCxnSpPr/>
            <p:nvPr/>
          </p:nvCxnSpPr>
          <p:spPr>
            <a:xfrm>
              <a:off x="4766310" y="3992880"/>
              <a:ext cx="652727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261" name="Google Shape;261;p25"/>
          <p:cNvSpPr txBox="1"/>
          <p:nvPr/>
        </p:nvSpPr>
        <p:spPr>
          <a:xfrm>
            <a:off x="6605420" y="4914900"/>
            <a:ext cx="253857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6: Sequence Analysis 1 – WGS/WES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7" name="Google Shape;267;p26"/>
          <p:cNvSpPr txBox="1"/>
          <p:nvPr>
            <p:ph idx="1" type="body"/>
          </p:nvPr>
        </p:nvSpPr>
        <p:spPr>
          <a:xfrm>
            <a:off x="31170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 not require reference genomes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Uses graph theory algorithms to assemble sequencing reads into contigs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Computationally demanding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6"/>
          <p:cNvSpPr txBox="1"/>
          <p:nvPr>
            <p:ph idx="2" type="body"/>
          </p:nvPr>
        </p:nvSpPr>
        <p:spPr>
          <a:xfrm>
            <a:off x="462606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Requires reference genomes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Maps sequencing reads onto reference genomes to construct contigs joined </a:t>
            </a:r>
            <a:r>
              <a:rPr b="0" i="1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 silico</a:t>
            </a: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individual reads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Limited by the quality and availability of reference genomes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31170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Novo</a:t>
            </a:r>
            <a:endParaRPr b="1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462606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Guided (Reference)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Assembly: Terminology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7" name="Google Shape;277;p2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Contigs: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2400" u="sng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Contig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uous DNA sequences assembles from shorter, overlapping sequencing reads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N50: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Weighted median contig size (metric) → Higher N50 may mean more mis-assemblies (metric was designed for single-genome assembly)</a:t>
            </a:r>
            <a:endParaRPr/>
          </a:p>
          <a:p>
            <a:pPr indent="-342900" lvl="2" marL="1333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size to </a:t>
            </a:r>
            <a:r>
              <a:rPr b="0" i="1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Mbp, number to </a:t>
            </a:r>
            <a:r>
              <a:rPr b="0" i="1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Mbp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Scaffold: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Merged contigs</a:t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MAG:</a:t>
            </a:r>
            <a:r>
              <a:rPr b="0" i="0" lang="en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2400" u="sng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b="0" i="0" lang="en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etagenomic </a:t>
            </a:r>
            <a:r>
              <a:rPr b="0" i="0" lang="en" sz="2400" u="sng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0" lang="en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ssembled </a:t>
            </a:r>
            <a:r>
              <a:rPr b="0" i="0" lang="en" sz="2400" u="sng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0" i="0" lang="en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enome</a:t>
            </a:r>
            <a:endParaRPr b="1" i="0" sz="24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279" name="Google Shape;279;p27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0" name="Google Shape;280;p27"/>
          <p:cNvSpPr txBox="1"/>
          <p:nvPr/>
        </p:nvSpPr>
        <p:spPr>
          <a:xfrm>
            <a:off x="6605420" y="4914900"/>
            <a:ext cx="253857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6: Sequence Analysis 1 – WGS/WES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Binning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6" name="Google Shape;286;p28"/>
          <p:cNvSpPr txBox="1"/>
          <p:nvPr>
            <p:ph idx="1" type="body"/>
          </p:nvPr>
        </p:nvSpPr>
        <p:spPr>
          <a:xfrm>
            <a:off x="311700" y="796526"/>
            <a:ext cx="8520600" cy="4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cluster based on similarity to a reference database or 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novo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(compared to each other)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also cluster </a:t>
            </a:r>
            <a:r>
              <a:rPr b="0" i="1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novo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then use a database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Supervised: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Use databases to label contigs into taxonomic classes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Requires reference genomes…but many species are not sequenced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Unsupervised: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Cluster contigs based on similarity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Both methods use a similarity metric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Shotgun Metagenomics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54" name="Google Shape;54;p11"/>
          <p:cNvGrpSpPr/>
          <p:nvPr/>
        </p:nvGrpSpPr>
        <p:grpSpPr>
          <a:xfrm>
            <a:off x="1354003" y="1385759"/>
            <a:ext cx="3307316" cy="1016302"/>
            <a:chOff x="1354003" y="1426579"/>
            <a:chExt cx="3307316" cy="1016302"/>
          </a:xfrm>
        </p:grpSpPr>
        <p:sp>
          <p:nvSpPr>
            <p:cNvPr id="55" name="Google Shape;55;p11"/>
            <p:cNvSpPr/>
            <p:nvPr/>
          </p:nvSpPr>
          <p:spPr>
            <a:xfrm rot="-5400000">
              <a:off x="2861646" y="1422806"/>
              <a:ext cx="292031" cy="174812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1"/>
            <p:cNvSpPr txBox="1"/>
            <p:nvPr/>
          </p:nvSpPr>
          <p:spPr>
            <a:xfrm>
              <a:off x="1354003" y="1426579"/>
              <a:ext cx="33073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6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(Randomly Sampled, Anonymous)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Untargeted</a:t>
              </a:r>
              <a:endParaRPr b="0" i="1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7" name="Google Shape;57;p11"/>
          <p:cNvGrpSpPr/>
          <p:nvPr/>
        </p:nvGrpSpPr>
        <p:grpSpPr>
          <a:xfrm>
            <a:off x="3519414" y="2782317"/>
            <a:ext cx="1952778" cy="983531"/>
            <a:chOff x="3519414" y="2717005"/>
            <a:chExt cx="1952778" cy="983531"/>
          </a:xfrm>
        </p:grpSpPr>
        <p:sp>
          <p:nvSpPr>
            <p:cNvPr id="58" name="Google Shape;58;p11"/>
            <p:cNvSpPr/>
            <p:nvPr/>
          </p:nvSpPr>
          <p:spPr>
            <a:xfrm rot="5400000">
              <a:off x="4349786" y="2338587"/>
              <a:ext cx="292031" cy="1048867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 txBox="1"/>
            <p:nvPr/>
          </p:nvSpPr>
          <p:spPr>
            <a:xfrm>
              <a:off x="3519414" y="2992650"/>
              <a:ext cx="19527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“Beyond”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6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(Entire Community)</a:t>
              </a:r>
              <a:endParaRPr b="0" i="1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0" name="Google Shape;60;p11"/>
          <p:cNvGrpSpPr/>
          <p:nvPr/>
        </p:nvGrpSpPr>
        <p:grpSpPr>
          <a:xfrm>
            <a:off x="4766873" y="1385755"/>
            <a:ext cx="2427300" cy="1016306"/>
            <a:chOff x="4766873" y="1426575"/>
            <a:chExt cx="2427300" cy="1016306"/>
          </a:xfrm>
        </p:grpSpPr>
        <p:sp>
          <p:nvSpPr>
            <p:cNvPr id="61" name="Google Shape;61;p11"/>
            <p:cNvSpPr/>
            <p:nvPr/>
          </p:nvSpPr>
          <p:spPr>
            <a:xfrm rot="-5400000">
              <a:off x="5834479" y="1320746"/>
              <a:ext cx="292031" cy="1952239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1"/>
            <p:cNvSpPr txBox="1"/>
            <p:nvPr/>
          </p:nvSpPr>
          <p:spPr>
            <a:xfrm>
              <a:off x="4766873" y="1426575"/>
              <a:ext cx="2427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Genetic Material</a:t>
              </a:r>
              <a:endParaRPr b="0" i="1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Binning: MAGs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3" name="Google Shape;293;p2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Once contigs are binned, you can assemble them again into scaffolds/MAGs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Assess completeness by examining if single-copy core genes (</a:t>
            </a:r>
            <a:r>
              <a:rPr b="0" i="1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tRNA synthetases, ribosomal proteins) are present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Note: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Binning used to occur on raw reads</a:t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Mapping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0" name="Google Shape;300;p3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Taxonomic Profiling: 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 reads to reference genomes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Metabolic Profiling: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Map reads to annotated genes/proteins/pathways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Get “mixed bag”/“enzyme soup”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Mapping after Binning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Taxonomic Profiling: 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 </a:t>
            </a:r>
            <a:r>
              <a:rPr b="0" i="0" lang="en" sz="2400" u="none" cap="none" strike="sng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reads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contigs/scaffolds to reference genomes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Metabolic Profiling: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Map </a:t>
            </a:r>
            <a:r>
              <a:rPr b="0" i="0" lang="en" sz="2400" u="none" cap="none" strike="sng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reads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contigs/scaffolds to annotated genes/proteins/pathways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Know which contig/scaffold/species contains which genes/proteins/pathways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Sequence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sp>
        <p:nvSpPr>
          <p:cNvPr id="315" name="Google Shape;315;p32"/>
          <p:cNvSpPr txBox="1"/>
          <p:nvPr/>
        </p:nvSpPr>
        <p:spPr>
          <a:xfrm>
            <a:off x="5646420" y="4914900"/>
            <a:ext cx="34975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8: Biological Data Formats</a:t>
            </a:r>
            <a:endParaRPr b="0" i="0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32"/>
          <p:cNvGrpSpPr/>
          <p:nvPr/>
        </p:nvGrpSpPr>
        <p:grpSpPr>
          <a:xfrm>
            <a:off x="410055" y="1173965"/>
            <a:ext cx="8323891" cy="3002701"/>
            <a:chOff x="410055" y="883890"/>
            <a:chExt cx="8323891" cy="3002701"/>
          </a:xfrm>
        </p:grpSpPr>
        <p:grpSp>
          <p:nvGrpSpPr>
            <p:cNvPr id="317" name="Google Shape;317;p32"/>
            <p:cNvGrpSpPr/>
            <p:nvPr/>
          </p:nvGrpSpPr>
          <p:grpSpPr>
            <a:xfrm>
              <a:off x="410055" y="883890"/>
              <a:ext cx="8323891" cy="2417820"/>
              <a:chOff x="804882" y="883890"/>
              <a:chExt cx="8323891" cy="2417820"/>
            </a:xfrm>
          </p:grpSpPr>
          <p:grpSp>
            <p:nvGrpSpPr>
              <p:cNvPr id="318" name="Google Shape;318;p32"/>
              <p:cNvGrpSpPr/>
              <p:nvPr/>
            </p:nvGrpSpPr>
            <p:grpSpPr>
              <a:xfrm>
                <a:off x="2084576" y="965552"/>
                <a:ext cx="2417100" cy="2336158"/>
                <a:chOff x="2084576" y="965552"/>
                <a:chExt cx="2417100" cy="2336158"/>
              </a:xfrm>
            </p:grpSpPr>
            <p:grpSp>
              <p:nvGrpSpPr>
                <p:cNvPr id="319" name="Google Shape;319;p32"/>
                <p:cNvGrpSpPr/>
                <p:nvPr/>
              </p:nvGrpSpPr>
              <p:grpSpPr>
                <a:xfrm>
                  <a:off x="2084576" y="1323841"/>
                  <a:ext cx="2417100" cy="1672800"/>
                  <a:chOff x="1777645" y="1566829"/>
                  <a:chExt cx="2417100" cy="1672800"/>
                </a:xfrm>
              </p:grpSpPr>
              <p:cxnSp>
                <p:nvCxnSpPr>
                  <p:cNvPr id="320" name="Google Shape;320;p32"/>
                  <p:cNvCxnSpPr/>
                  <p:nvPr/>
                </p:nvCxnSpPr>
                <p:spPr>
                  <a:xfrm>
                    <a:off x="1777645" y="2404429"/>
                    <a:ext cx="2417100" cy="835200"/>
                  </a:xfrm>
                  <a:prstGeom prst="curvedConnector3">
                    <a:avLst>
                      <a:gd fmla="val 50000" name="adj1"/>
                    </a:avLst>
                  </a:prstGeom>
                  <a:noFill/>
                  <a:ln cap="flat" cmpd="sng" w="57150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med" w="med" type="triangle"/>
                  </a:ln>
                </p:spPr>
              </p:cxnSp>
              <p:cxnSp>
                <p:nvCxnSpPr>
                  <p:cNvPr id="321" name="Google Shape;321;p32"/>
                  <p:cNvCxnSpPr/>
                  <p:nvPr/>
                </p:nvCxnSpPr>
                <p:spPr>
                  <a:xfrm flipH="1" rot="10800000">
                    <a:off x="1777645" y="1566829"/>
                    <a:ext cx="2334000" cy="837600"/>
                  </a:xfrm>
                  <a:prstGeom prst="curvedConnector3">
                    <a:avLst>
                      <a:gd fmla="val 50000" name="adj1"/>
                    </a:avLst>
                  </a:prstGeom>
                  <a:noFill/>
                  <a:ln cap="flat" cmpd="sng" w="57150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med" w="med" type="triangle"/>
                  </a:ln>
                </p:spPr>
              </p:cxnSp>
            </p:grpSp>
            <p:grpSp>
              <p:nvGrpSpPr>
                <p:cNvPr id="322" name="Google Shape;322;p32"/>
                <p:cNvGrpSpPr/>
                <p:nvPr/>
              </p:nvGrpSpPr>
              <p:grpSpPr>
                <a:xfrm>
                  <a:off x="2321982" y="965552"/>
                  <a:ext cx="1676147" cy="2336158"/>
                  <a:chOff x="3703174" y="1202145"/>
                  <a:chExt cx="1676147" cy="2336158"/>
                </a:xfrm>
              </p:grpSpPr>
              <p:sp>
                <p:nvSpPr>
                  <p:cNvPr id="323" name="Google Shape;323;p32"/>
                  <p:cNvSpPr txBox="1"/>
                  <p:nvPr/>
                </p:nvSpPr>
                <p:spPr>
                  <a:xfrm>
                    <a:off x="3703174" y="2994779"/>
                    <a:ext cx="1638594" cy="5435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38100" marR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2"/>
                      </a:buClr>
                      <a:buSzPts val="3000"/>
                      <a:buFont typeface="Open Sans"/>
                      <a:buNone/>
                    </a:pPr>
                    <a:r>
                      <a:rPr b="1" i="0" lang="en" sz="18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Mapping</a:t>
                    </a:r>
                    <a:endParaRPr b="0" i="0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24" name="Google Shape;324;p32"/>
                  <p:cNvSpPr txBox="1"/>
                  <p:nvPr/>
                </p:nvSpPr>
                <p:spPr>
                  <a:xfrm>
                    <a:off x="3740727" y="1202145"/>
                    <a:ext cx="1638594" cy="5435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38100" marR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2"/>
                      </a:buClr>
                      <a:buSzPts val="3000"/>
                      <a:buFont typeface="Open Sans"/>
                      <a:buNone/>
                    </a:pPr>
                    <a:r>
                      <a:rPr b="1" i="0" lang="en" sz="18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Assembly</a:t>
                    </a:r>
                    <a:endParaRPr b="0" i="0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grpSp>
            <p:nvGrpSpPr>
              <p:cNvPr id="325" name="Google Shape;325;p32"/>
              <p:cNvGrpSpPr/>
              <p:nvPr/>
            </p:nvGrpSpPr>
            <p:grpSpPr>
              <a:xfrm>
                <a:off x="5390484" y="883890"/>
                <a:ext cx="1803222" cy="543524"/>
                <a:chOff x="5390484" y="883890"/>
                <a:chExt cx="1803222" cy="543524"/>
              </a:xfrm>
            </p:grpSpPr>
            <p:sp>
              <p:nvSpPr>
                <p:cNvPr id="326" name="Google Shape;326;p32"/>
                <p:cNvSpPr txBox="1"/>
                <p:nvPr/>
              </p:nvSpPr>
              <p:spPr>
                <a:xfrm>
                  <a:off x="5390484" y="883890"/>
                  <a:ext cx="1638594" cy="543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1" i="0" lang="en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Scaffolding</a:t>
                  </a:r>
                  <a:endParaRPr b="0" i="0" sz="18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cxnSp>
              <p:nvCxnSpPr>
                <p:cNvPr id="327" name="Google Shape;327;p32"/>
                <p:cNvCxnSpPr/>
                <p:nvPr/>
              </p:nvCxnSpPr>
              <p:spPr>
                <a:xfrm>
                  <a:off x="5390484" y="1323774"/>
                  <a:ext cx="1803222" cy="0"/>
                </a:xfrm>
                <a:prstGeom prst="straightConnector1">
                  <a:avLst/>
                </a:prstGeom>
                <a:noFill/>
                <a:ln cap="flat" cmpd="sng" w="5715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</p:grpSp>
          <p:grpSp>
            <p:nvGrpSpPr>
              <p:cNvPr id="328" name="Google Shape;328;p32"/>
              <p:cNvGrpSpPr/>
              <p:nvPr/>
            </p:nvGrpSpPr>
            <p:grpSpPr>
              <a:xfrm>
                <a:off x="804882" y="1052012"/>
                <a:ext cx="8323891" cy="2218859"/>
                <a:chOff x="804882" y="1052012"/>
                <a:chExt cx="8323891" cy="2218859"/>
              </a:xfrm>
            </p:grpSpPr>
            <p:sp>
              <p:nvSpPr>
                <p:cNvPr id="329" name="Google Shape;329;p32"/>
                <p:cNvSpPr txBox="1"/>
                <p:nvPr/>
              </p:nvSpPr>
              <p:spPr>
                <a:xfrm>
                  <a:off x="4059634" y="1052012"/>
                  <a:ext cx="1638594" cy="543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1" i="0" lang="en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Contigs</a:t>
                  </a:r>
                  <a:endParaRPr b="1" i="0" sz="18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0" i="0" lang="en" sz="16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(fasta)</a:t>
                  </a:r>
                  <a:endParaRPr/>
                </a:p>
              </p:txBody>
            </p:sp>
            <p:sp>
              <p:nvSpPr>
                <p:cNvPr id="330" name="Google Shape;330;p32"/>
                <p:cNvSpPr txBox="1"/>
                <p:nvPr/>
              </p:nvSpPr>
              <p:spPr>
                <a:xfrm>
                  <a:off x="4059634" y="2727347"/>
                  <a:ext cx="1638594" cy="543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1" i="0" lang="en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Genes</a:t>
                  </a:r>
                  <a:endParaRPr/>
                </a:p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0" i="0" lang="en" sz="16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(gff)</a:t>
                  </a:r>
                  <a:endParaRPr b="0" i="0" sz="16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31" name="Google Shape;331;p32"/>
                <p:cNvSpPr txBox="1"/>
                <p:nvPr/>
              </p:nvSpPr>
              <p:spPr>
                <a:xfrm>
                  <a:off x="804882" y="1900870"/>
                  <a:ext cx="1638594" cy="543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1" i="0" lang="en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Reads</a:t>
                  </a:r>
                  <a:endParaRPr/>
                </a:p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0" i="0" lang="en" sz="16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(fastq)</a:t>
                  </a:r>
                  <a:endParaRPr/>
                </a:p>
              </p:txBody>
            </p:sp>
            <p:sp>
              <p:nvSpPr>
                <p:cNvPr id="332" name="Google Shape;332;p32"/>
                <p:cNvSpPr txBox="1"/>
                <p:nvPr/>
              </p:nvSpPr>
              <p:spPr>
                <a:xfrm>
                  <a:off x="7090583" y="1052012"/>
                  <a:ext cx="2038190" cy="543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1" i="0" lang="en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Scaffolds/MAGs</a:t>
                  </a:r>
                  <a:endParaRPr/>
                </a:p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0" i="0" lang="en" sz="16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(fasta)</a:t>
                  </a:r>
                  <a:endParaRPr b="0" i="0" sz="16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333" name="Google Shape;333;p32"/>
            <p:cNvGrpSpPr/>
            <p:nvPr/>
          </p:nvGrpSpPr>
          <p:grpSpPr>
            <a:xfrm>
              <a:off x="786816" y="1646554"/>
              <a:ext cx="7661028" cy="2240037"/>
              <a:chOff x="786816" y="1646554"/>
              <a:chExt cx="7661028" cy="2240037"/>
            </a:xfrm>
          </p:grpSpPr>
          <p:grpSp>
            <p:nvGrpSpPr>
              <p:cNvPr id="334" name="Google Shape;334;p32"/>
              <p:cNvGrpSpPr/>
              <p:nvPr/>
            </p:nvGrpSpPr>
            <p:grpSpPr>
              <a:xfrm>
                <a:off x="3821415" y="1646554"/>
                <a:ext cx="1501170" cy="356616"/>
                <a:chOff x="4511572" y="1474541"/>
                <a:chExt cx="990092" cy="235205"/>
              </a:xfrm>
            </p:grpSpPr>
            <p:sp>
              <p:nvSpPr>
                <p:cNvPr id="335" name="Google Shape;335;p32"/>
                <p:cNvSpPr/>
                <p:nvPr/>
              </p:nvSpPr>
              <p:spPr>
                <a:xfrm>
                  <a:off x="4511572" y="1664026"/>
                  <a:ext cx="182880" cy="457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32"/>
                <p:cNvSpPr/>
                <p:nvPr/>
              </p:nvSpPr>
              <p:spPr>
                <a:xfrm>
                  <a:off x="4933573" y="1540673"/>
                  <a:ext cx="137160" cy="45720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32"/>
                <p:cNvSpPr/>
                <p:nvPr/>
              </p:nvSpPr>
              <p:spPr>
                <a:xfrm>
                  <a:off x="5077254" y="1485810"/>
                  <a:ext cx="192024" cy="45720"/>
                </a:xfrm>
                <a:prstGeom prst="rect">
                  <a:avLst/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32"/>
                <p:cNvSpPr/>
                <p:nvPr/>
              </p:nvSpPr>
              <p:spPr>
                <a:xfrm>
                  <a:off x="5044464" y="1660184"/>
                  <a:ext cx="457200" cy="45720"/>
                </a:xfrm>
                <a:prstGeom prst="rect">
                  <a:avLst/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32"/>
                <p:cNvSpPr/>
                <p:nvPr/>
              </p:nvSpPr>
              <p:spPr>
                <a:xfrm>
                  <a:off x="4855849" y="1474541"/>
                  <a:ext cx="155448" cy="4572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32"/>
                <p:cNvSpPr/>
                <p:nvPr/>
              </p:nvSpPr>
              <p:spPr>
                <a:xfrm>
                  <a:off x="4517136" y="1542959"/>
                  <a:ext cx="109728" cy="4572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32"/>
                <p:cNvSpPr/>
                <p:nvPr/>
              </p:nvSpPr>
              <p:spPr>
                <a:xfrm>
                  <a:off x="4528129" y="1475237"/>
                  <a:ext cx="27432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32"/>
                <p:cNvSpPr/>
                <p:nvPr/>
              </p:nvSpPr>
              <p:spPr>
                <a:xfrm>
                  <a:off x="4787491" y="1662874"/>
                  <a:ext cx="18288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32"/>
                <p:cNvSpPr/>
                <p:nvPr/>
              </p:nvSpPr>
              <p:spPr>
                <a:xfrm>
                  <a:off x="4667308" y="1537783"/>
                  <a:ext cx="13716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32"/>
                <p:cNvSpPr/>
                <p:nvPr/>
              </p:nvSpPr>
              <p:spPr>
                <a:xfrm>
                  <a:off x="4577092" y="1600329"/>
                  <a:ext cx="45720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5" name="Google Shape;345;p32"/>
              <p:cNvGrpSpPr/>
              <p:nvPr/>
            </p:nvGrpSpPr>
            <p:grpSpPr>
              <a:xfrm>
                <a:off x="6981859" y="1663640"/>
                <a:ext cx="1465984" cy="576072"/>
                <a:chOff x="6381900" y="1596894"/>
                <a:chExt cx="977852" cy="384256"/>
              </a:xfrm>
            </p:grpSpPr>
            <p:sp>
              <p:nvSpPr>
                <p:cNvPr id="346" name="Google Shape;346;p32"/>
                <p:cNvSpPr/>
                <p:nvPr/>
              </p:nvSpPr>
              <p:spPr>
                <a:xfrm>
                  <a:off x="6660601" y="1935430"/>
                  <a:ext cx="365760" cy="457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32"/>
                <p:cNvSpPr/>
                <p:nvPr/>
              </p:nvSpPr>
              <p:spPr>
                <a:xfrm>
                  <a:off x="6537348" y="1850796"/>
                  <a:ext cx="274320" cy="45720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8" name="Google Shape;348;p32"/>
                <p:cNvGrpSpPr/>
                <p:nvPr/>
              </p:nvGrpSpPr>
              <p:grpSpPr>
                <a:xfrm>
                  <a:off x="6488016" y="1766162"/>
                  <a:ext cx="744450" cy="45720"/>
                  <a:chOff x="6935342" y="1804066"/>
                  <a:chExt cx="744450" cy="45720"/>
                </a:xfrm>
              </p:grpSpPr>
              <p:sp>
                <p:nvSpPr>
                  <p:cNvPr id="349" name="Google Shape;349;p32"/>
                  <p:cNvSpPr/>
                  <p:nvPr/>
                </p:nvSpPr>
                <p:spPr>
                  <a:xfrm>
                    <a:off x="6935342" y="1804066"/>
                    <a:ext cx="192024" cy="45720"/>
                  </a:xfrm>
                  <a:prstGeom prst="rect">
                    <a:avLst/>
                  </a:prstGeom>
                  <a:solidFill>
                    <a:srgbClr val="00717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0" name="Google Shape;350;p32"/>
                  <p:cNvSpPr/>
                  <p:nvPr/>
                </p:nvSpPr>
                <p:spPr>
                  <a:xfrm>
                    <a:off x="7222592" y="1804066"/>
                    <a:ext cx="457200" cy="45720"/>
                  </a:xfrm>
                  <a:prstGeom prst="rect">
                    <a:avLst/>
                  </a:prstGeom>
                  <a:solidFill>
                    <a:srgbClr val="00717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51" name="Google Shape;351;p32"/>
                <p:cNvGrpSpPr/>
                <p:nvPr/>
              </p:nvGrpSpPr>
              <p:grpSpPr>
                <a:xfrm>
                  <a:off x="6381900" y="1596894"/>
                  <a:ext cx="977852" cy="45720"/>
                  <a:chOff x="6381900" y="1596894"/>
                  <a:chExt cx="977852" cy="45720"/>
                </a:xfrm>
              </p:grpSpPr>
              <p:sp>
                <p:nvSpPr>
                  <p:cNvPr id="352" name="Google Shape;352;p32"/>
                  <p:cNvSpPr/>
                  <p:nvPr/>
                </p:nvSpPr>
                <p:spPr>
                  <a:xfrm>
                    <a:off x="6381900" y="1596894"/>
                    <a:ext cx="274320" cy="45720"/>
                  </a:xfrm>
                  <a:prstGeom prst="rect">
                    <a:avLst/>
                  </a:prstGeom>
                  <a:solidFill>
                    <a:srgbClr val="EF86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" name="Google Shape;353;p32"/>
                  <p:cNvSpPr/>
                  <p:nvPr/>
                </p:nvSpPr>
                <p:spPr>
                  <a:xfrm>
                    <a:off x="7222592" y="1596894"/>
                    <a:ext cx="137160" cy="45720"/>
                  </a:xfrm>
                  <a:prstGeom prst="rect">
                    <a:avLst/>
                  </a:prstGeom>
                  <a:solidFill>
                    <a:srgbClr val="EF86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" name="Google Shape;354;p32"/>
                  <p:cNvSpPr/>
                  <p:nvPr/>
                </p:nvSpPr>
                <p:spPr>
                  <a:xfrm>
                    <a:off x="6713937" y="1596894"/>
                    <a:ext cx="457200" cy="45720"/>
                  </a:xfrm>
                  <a:prstGeom prst="rect">
                    <a:avLst/>
                  </a:prstGeom>
                  <a:solidFill>
                    <a:srgbClr val="EF86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55" name="Google Shape;355;p32"/>
                <p:cNvGrpSpPr/>
                <p:nvPr/>
              </p:nvGrpSpPr>
              <p:grpSpPr>
                <a:xfrm>
                  <a:off x="6537348" y="1681528"/>
                  <a:ext cx="699325" cy="45720"/>
                  <a:chOff x="6381900" y="1690982"/>
                  <a:chExt cx="699325" cy="45720"/>
                </a:xfrm>
              </p:grpSpPr>
              <p:sp>
                <p:nvSpPr>
                  <p:cNvPr id="356" name="Google Shape;356;p32"/>
                  <p:cNvSpPr/>
                  <p:nvPr/>
                </p:nvSpPr>
                <p:spPr>
                  <a:xfrm>
                    <a:off x="6381900" y="1690982"/>
                    <a:ext cx="155448" cy="45720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357;p32"/>
                  <p:cNvSpPr/>
                  <p:nvPr/>
                </p:nvSpPr>
                <p:spPr>
                  <a:xfrm>
                    <a:off x="6596593" y="1690982"/>
                    <a:ext cx="109728" cy="45720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358;p32"/>
                  <p:cNvSpPr/>
                  <p:nvPr/>
                </p:nvSpPr>
                <p:spPr>
                  <a:xfrm>
                    <a:off x="6752041" y="1690982"/>
                    <a:ext cx="155448" cy="45720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359;p32"/>
                  <p:cNvSpPr/>
                  <p:nvPr/>
                </p:nvSpPr>
                <p:spPr>
                  <a:xfrm>
                    <a:off x="6971497" y="1690982"/>
                    <a:ext cx="109728" cy="45720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60" name="Google Shape;360;p32"/>
              <p:cNvGrpSpPr/>
              <p:nvPr/>
            </p:nvGrpSpPr>
            <p:grpSpPr>
              <a:xfrm>
                <a:off x="786816" y="2511945"/>
                <a:ext cx="885072" cy="484632"/>
                <a:chOff x="1273404" y="2291330"/>
                <a:chExt cx="591286" cy="323766"/>
              </a:xfrm>
            </p:grpSpPr>
            <p:sp>
              <p:nvSpPr>
                <p:cNvPr id="361" name="Google Shape;361;p32"/>
                <p:cNvSpPr/>
                <p:nvPr/>
              </p:nvSpPr>
              <p:spPr>
                <a:xfrm>
                  <a:off x="1497090" y="2490179"/>
                  <a:ext cx="91440" cy="45720"/>
                </a:xfrm>
                <a:prstGeom prst="rect">
                  <a:avLst/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32"/>
                <p:cNvSpPr/>
                <p:nvPr/>
              </p:nvSpPr>
              <p:spPr>
                <a:xfrm>
                  <a:off x="1283270" y="2428489"/>
                  <a:ext cx="91440" cy="457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32"/>
                <p:cNvSpPr/>
                <p:nvPr/>
              </p:nvSpPr>
              <p:spPr>
                <a:xfrm>
                  <a:off x="1425652" y="2428489"/>
                  <a:ext cx="9144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32"/>
                <p:cNvSpPr/>
                <p:nvPr/>
              </p:nvSpPr>
              <p:spPr>
                <a:xfrm>
                  <a:off x="1563664" y="2428489"/>
                  <a:ext cx="91440" cy="4572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32"/>
                <p:cNvSpPr/>
                <p:nvPr/>
              </p:nvSpPr>
              <p:spPr>
                <a:xfrm>
                  <a:off x="1434209" y="2562421"/>
                  <a:ext cx="9144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32"/>
                <p:cNvSpPr/>
                <p:nvPr/>
              </p:nvSpPr>
              <p:spPr>
                <a:xfrm>
                  <a:off x="1576591" y="2562421"/>
                  <a:ext cx="91440" cy="45720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32"/>
                <p:cNvSpPr/>
                <p:nvPr/>
              </p:nvSpPr>
              <p:spPr>
                <a:xfrm>
                  <a:off x="1485151" y="2361523"/>
                  <a:ext cx="9144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32"/>
                <p:cNvSpPr/>
                <p:nvPr/>
              </p:nvSpPr>
              <p:spPr>
                <a:xfrm>
                  <a:off x="1334212" y="2361523"/>
                  <a:ext cx="91440" cy="45720"/>
                </a:xfrm>
                <a:prstGeom prst="rect">
                  <a:avLst/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32"/>
                <p:cNvSpPr/>
                <p:nvPr/>
              </p:nvSpPr>
              <p:spPr>
                <a:xfrm>
                  <a:off x="1732393" y="2562421"/>
                  <a:ext cx="91440" cy="4572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2"/>
                <p:cNvSpPr/>
                <p:nvPr/>
              </p:nvSpPr>
              <p:spPr>
                <a:xfrm>
                  <a:off x="1702532" y="2428489"/>
                  <a:ext cx="9144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32"/>
                <p:cNvSpPr/>
                <p:nvPr/>
              </p:nvSpPr>
              <p:spPr>
                <a:xfrm>
                  <a:off x="1273404" y="2569376"/>
                  <a:ext cx="91440" cy="45720"/>
                </a:xfrm>
                <a:prstGeom prst="rect">
                  <a:avLst/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32"/>
                <p:cNvSpPr/>
                <p:nvPr/>
              </p:nvSpPr>
              <p:spPr>
                <a:xfrm>
                  <a:off x="1641352" y="2487116"/>
                  <a:ext cx="91440" cy="457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2"/>
                <p:cNvSpPr/>
                <p:nvPr/>
              </p:nvSpPr>
              <p:spPr>
                <a:xfrm>
                  <a:off x="1622311" y="2367977"/>
                  <a:ext cx="9144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32"/>
                <p:cNvSpPr/>
                <p:nvPr/>
              </p:nvSpPr>
              <p:spPr>
                <a:xfrm>
                  <a:off x="1399009" y="2291330"/>
                  <a:ext cx="91440" cy="4572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32"/>
                <p:cNvSpPr/>
                <p:nvPr/>
              </p:nvSpPr>
              <p:spPr>
                <a:xfrm>
                  <a:off x="1341640" y="2495455"/>
                  <a:ext cx="91440" cy="45720"/>
                </a:xfrm>
                <a:prstGeom prst="rect">
                  <a:avLst/>
                </a:prstGeom>
                <a:solidFill>
                  <a:srgbClr val="EF86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32"/>
                <p:cNvSpPr/>
                <p:nvPr/>
              </p:nvSpPr>
              <p:spPr>
                <a:xfrm>
                  <a:off x="1773250" y="2369142"/>
                  <a:ext cx="91440" cy="45720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32"/>
                <p:cNvSpPr/>
                <p:nvPr/>
              </p:nvSpPr>
              <p:spPr>
                <a:xfrm>
                  <a:off x="1578255" y="2295452"/>
                  <a:ext cx="91440" cy="45720"/>
                </a:xfrm>
                <a:prstGeom prst="rect">
                  <a:avLst/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8" name="Google Shape;378;p32"/>
              <p:cNvGrpSpPr/>
              <p:nvPr/>
            </p:nvGrpSpPr>
            <p:grpSpPr>
              <a:xfrm>
                <a:off x="3995657" y="3376989"/>
                <a:ext cx="1066069" cy="509602"/>
                <a:chOff x="4121894" y="3163594"/>
                <a:chExt cx="1066069" cy="509602"/>
              </a:xfrm>
            </p:grpSpPr>
            <p:sp>
              <p:nvSpPr>
                <p:cNvPr id="379" name="Google Shape;379;p32"/>
                <p:cNvSpPr/>
                <p:nvPr/>
              </p:nvSpPr>
              <p:spPr>
                <a:xfrm>
                  <a:off x="4149801" y="3166413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32"/>
                <p:cNvSpPr/>
                <p:nvPr/>
              </p:nvSpPr>
              <p:spPr>
                <a:xfrm>
                  <a:off x="4367470" y="3270871"/>
                  <a:ext cx="18288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32"/>
                <p:cNvSpPr/>
                <p:nvPr/>
              </p:nvSpPr>
              <p:spPr>
                <a:xfrm>
                  <a:off x="4136299" y="3375329"/>
                  <a:ext cx="9144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32"/>
                <p:cNvSpPr/>
                <p:nvPr/>
              </p:nvSpPr>
              <p:spPr>
                <a:xfrm>
                  <a:off x="4365574" y="3487694"/>
                  <a:ext cx="73152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32"/>
                <p:cNvSpPr/>
                <p:nvPr/>
              </p:nvSpPr>
              <p:spPr>
                <a:xfrm>
                  <a:off x="4596070" y="3269469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32"/>
                <p:cNvSpPr/>
                <p:nvPr/>
              </p:nvSpPr>
              <p:spPr>
                <a:xfrm>
                  <a:off x="4264190" y="3375329"/>
                  <a:ext cx="27432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32"/>
                <p:cNvSpPr/>
                <p:nvPr/>
              </p:nvSpPr>
              <p:spPr>
                <a:xfrm>
                  <a:off x="4596070" y="3375344"/>
                  <a:ext cx="36576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32"/>
                <p:cNvSpPr/>
                <p:nvPr/>
              </p:nvSpPr>
              <p:spPr>
                <a:xfrm>
                  <a:off x="4730763" y="3600044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32"/>
                <p:cNvSpPr/>
                <p:nvPr/>
              </p:nvSpPr>
              <p:spPr>
                <a:xfrm>
                  <a:off x="4216721" y="3487694"/>
                  <a:ext cx="9144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32"/>
                <p:cNvSpPr/>
                <p:nvPr/>
              </p:nvSpPr>
              <p:spPr>
                <a:xfrm>
                  <a:off x="4646946" y="3170197"/>
                  <a:ext cx="18288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32"/>
                <p:cNvSpPr/>
                <p:nvPr/>
              </p:nvSpPr>
              <p:spPr>
                <a:xfrm>
                  <a:off x="4121894" y="3595830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32"/>
                <p:cNvSpPr/>
                <p:nvPr/>
              </p:nvSpPr>
              <p:spPr>
                <a:xfrm>
                  <a:off x="4864634" y="3163594"/>
                  <a:ext cx="301752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32"/>
                <p:cNvSpPr/>
                <p:nvPr/>
              </p:nvSpPr>
              <p:spPr>
                <a:xfrm>
                  <a:off x="4216721" y="3276663"/>
                  <a:ext cx="9144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Sequence Analysis</a:t>
            </a:r>
            <a:endParaRPr/>
          </a:p>
        </p:txBody>
      </p:sp>
      <p:sp>
        <p:nvSpPr>
          <p:cNvPr id="397" name="Google Shape;397;p33"/>
          <p:cNvSpPr txBox="1"/>
          <p:nvPr/>
        </p:nvSpPr>
        <p:spPr>
          <a:xfrm>
            <a:off x="4894218" y="4781006"/>
            <a:ext cx="4249782" cy="366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Quince, Walker, Simpson, Loman, Segata (2017).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Shotgun metagenomics, from sampling to analysis. </a:t>
            </a:r>
            <a:r>
              <a:rPr b="0" i="1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Nature Biotechnology</a:t>
            </a:r>
            <a:endParaRPr b="0" i="1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2" id="398" name="Google Shape;3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88" y="629780"/>
            <a:ext cx="6981825" cy="414687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Post-Processing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5" name="Google Shape;405;p34"/>
          <p:cNvSpPr txBox="1"/>
          <p:nvPr/>
        </p:nvSpPr>
        <p:spPr>
          <a:xfrm>
            <a:off x="5646420" y="4914900"/>
            <a:ext cx="34975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8: Biological Data Formats</a:t>
            </a:r>
            <a:endParaRPr b="0" i="0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6" name="Google Shape;406;p34"/>
          <p:cNvGrpSpPr/>
          <p:nvPr/>
        </p:nvGrpSpPr>
        <p:grpSpPr>
          <a:xfrm>
            <a:off x="90294" y="885365"/>
            <a:ext cx="3932497" cy="3168687"/>
            <a:chOff x="203708" y="835747"/>
            <a:chExt cx="3932497" cy="3168687"/>
          </a:xfrm>
        </p:grpSpPr>
        <p:grpSp>
          <p:nvGrpSpPr>
            <p:cNvPr id="407" name="Google Shape;407;p34"/>
            <p:cNvGrpSpPr/>
            <p:nvPr/>
          </p:nvGrpSpPr>
          <p:grpSpPr>
            <a:xfrm>
              <a:off x="1350659" y="2845190"/>
              <a:ext cx="1638594" cy="1159244"/>
              <a:chOff x="3664807" y="2727347"/>
              <a:chExt cx="1638594" cy="1159244"/>
            </a:xfrm>
          </p:grpSpPr>
          <p:sp>
            <p:nvSpPr>
              <p:cNvPr id="408" name="Google Shape;408;p34"/>
              <p:cNvSpPr txBox="1"/>
              <p:nvPr/>
            </p:nvSpPr>
            <p:spPr>
              <a:xfrm>
                <a:off x="3664807" y="2727347"/>
                <a:ext cx="1638594" cy="54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381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Open Sans"/>
                  <a:buNone/>
                </a:pPr>
                <a:r>
                  <a:rPr b="1" i="0" lang="en" sz="18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Genes</a:t>
                </a:r>
                <a:endParaRPr/>
              </a:p>
              <a:p>
                <a:pPr indent="0" lvl="0" marL="3810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Open Sans"/>
                  <a:buNone/>
                </a:pPr>
                <a:r>
                  <a:rPr b="0" i="0" lang="en" sz="16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(gff)</a:t>
                </a:r>
                <a:endParaRPr b="0" i="0" sz="1600" u="none" cap="none" strike="noStrik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409" name="Google Shape;409;p34"/>
              <p:cNvGrpSpPr/>
              <p:nvPr/>
            </p:nvGrpSpPr>
            <p:grpSpPr>
              <a:xfrm>
                <a:off x="3951070" y="3376989"/>
                <a:ext cx="1066069" cy="509602"/>
                <a:chOff x="4121894" y="3163594"/>
                <a:chExt cx="1066069" cy="509602"/>
              </a:xfrm>
            </p:grpSpPr>
            <p:sp>
              <p:nvSpPr>
                <p:cNvPr id="410" name="Google Shape;410;p34"/>
                <p:cNvSpPr/>
                <p:nvPr/>
              </p:nvSpPr>
              <p:spPr>
                <a:xfrm>
                  <a:off x="4149801" y="3166413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34"/>
                <p:cNvSpPr/>
                <p:nvPr/>
              </p:nvSpPr>
              <p:spPr>
                <a:xfrm>
                  <a:off x="4367470" y="3270871"/>
                  <a:ext cx="18288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34"/>
                <p:cNvSpPr/>
                <p:nvPr/>
              </p:nvSpPr>
              <p:spPr>
                <a:xfrm>
                  <a:off x="4136299" y="3375329"/>
                  <a:ext cx="9144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34"/>
                <p:cNvSpPr/>
                <p:nvPr/>
              </p:nvSpPr>
              <p:spPr>
                <a:xfrm>
                  <a:off x="4365574" y="3487694"/>
                  <a:ext cx="73152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34"/>
                <p:cNvSpPr/>
                <p:nvPr/>
              </p:nvSpPr>
              <p:spPr>
                <a:xfrm>
                  <a:off x="4596070" y="3269469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34"/>
                <p:cNvSpPr/>
                <p:nvPr/>
              </p:nvSpPr>
              <p:spPr>
                <a:xfrm>
                  <a:off x="4264190" y="3375329"/>
                  <a:ext cx="27432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34"/>
                <p:cNvSpPr/>
                <p:nvPr/>
              </p:nvSpPr>
              <p:spPr>
                <a:xfrm>
                  <a:off x="4596070" y="3375344"/>
                  <a:ext cx="36576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C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34"/>
                <p:cNvSpPr/>
                <p:nvPr/>
              </p:nvSpPr>
              <p:spPr>
                <a:xfrm>
                  <a:off x="4730763" y="3600044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34"/>
                <p:cNvSpPr/>
                <p:nvPr/>
              </p:nvSpPr>
              <p:spPr>
                <a:xfrm>
                  <a:off x="4216721" y="3487694"/>
                  <a:ext cx="9144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34"/>
                <p:cNvSpPr/>
                <p:nvPr/>
              </p:nvSpPr>
              <p:spPr>
                <a:xfrm>
                  <a:off x="4646946" y="3170197"/>
                  <a:ext cx="18288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00717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34"/>
                <p:cNvSpPr/>
                <p:nvPr/>
              </p:nvSpPr>
              <p:spPr>
                <a:xfrm>
                  <a:off x="4121894" y="3595830"/>
                  <a:ext cx="45720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34"/>
                <p:cNvSpPr/>
                <p:nvPr/>
              </p:nvSpPr>
              <p:spPr>
                <a:xfrm>
                  <a:off x="4864634" y="3163594"/>
                  <a:ext cx="301752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34"/>
                <p:cNvSpPr/>
                <p:nvPr/>
              </p:nvSpPr>
              <p:spPr>
                <a:xfrm>
                  <a:off x="4216721" y="3276663"/>
                  <a:ext cx="91440" cy="73152"/>
                </a:xfrm>
                <a:prstGeom prst="homePlate">
                  <a:avLst>
                    <a:gd fmla="val 50000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23" name="Google Shape;423;p34"/>
            <p:cNvGrpSpPr/>
            <p:nvPr/>
          </p:nvGrpSpPr>
          <p:grpSpPr>
            <a:xfrm>
              <a:off x="203708" y="835747"/>
              <a:ext cx="3932497" cy="1389321"/>
              <a:chOff x="3674399" y="857693"/>
              <a:chExt cx="3932497" cy="1389321"/>
            </a:xfrm>
          </p:grpSpPr>
          <p:grpSp>
            <p:nvGrpSpPr>
              <p:cNvPr id="424" name="Google Shape;424;p34"/>
              <p:cNvGrpSpPr/>
              <p:nvPr/>
            </p:nvGrpSpPr>
            <p:grpSpPr>
              <a:xfrm>
                <a:off x="3674399" y="1076774"/>
                <a:ext cx="1638594" cy="951158"/>
                <a:chOff x="3674399" y="1052012"/>
                <a:chExt cx="1638594" cy="951158"/>
              </a:xfrm>
            </p:grpSpPr>
            <p:sp>
              <p:nvSpPr>
                <p:cNvPr id="425" name="Google Shape;425;p34"/>
                <p:cNvSpPr txBox="1"/>
                <p:nvPr/>
              </p:nvSpPr>
              <p:spPr>
                <a:xfrm>
                  <a:off x="3674399" y="1052012"/>
                  <a:ext cx="1638594" cy="543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1" i="0" lang="en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Contigs</a:t>
                  </a:r>
                  <a:endParaRPr b="1" i="0" sz="18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0" i="0" lang="en" sz="16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(fasta)</a:t>
                  </a:r>
                  <a:endParaRPr/>
                </a:p>
              </p:txBody>
            </p:sp>
            <p:grpSp>
              <p:nvGrpSpPr>
                <p:cNvPr id="426" name="Google Shape;426;p34"/>
                <p:cNvGrpSpPr/>
                <p:nvPr/>
              </p:nvGrpSpPr>
              <p:grpSpPr>
                <a:xfrm>
                  <a:off x="3743111" y="1646554"/>
                  <a:ext cx="1501170" cy="356616"/>
                  <a:chOff x="4511572" y="1474541"/>
                  <a:chExt cx="990092" cy="235205"/>
                </a:xfrm>
              </p:grpSpPr>
              <p:sp>
                <p:nvSpPr>
                  <p:cNvPr id="427" name="Google Shape;427;p34"/>
                  <p:cNvSpPr/>
                  <p:nvPr/>
                </p:nvSpPr>
                <p:spPr>
                  <a:xfrm>
                    <a:off x="4511572" y="1664026"/>
                    <a:ext cx="182880" cy="457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34"/>
                  <p:cNvSpPr/>
                  <p:nvPr/>
                </p:nvSpPr>
                <p:spPr>
                  <a:xfrm>
                    <a:off x="4933573" y="1540673"/>
                    <a:ext cx="137160" cy="45720"/>
                  </a:xfrm>
                  <a:prstGeom prst="rect">
                    <a:avLst/>
                  </a:prstGeom>
                  <a:solidFill>
                    <a:srgbClr val="9900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34"/>
                  <p:cNvSpPr/>
                  <p:nvPr/>
                </p:nvSpPr>
                <p:spPr>
                  <a:xfrm>
                    <a:off x="5077254" y="1485810"/>
                    <a:ext cx="192024" cy="45720"/>
                  </a:xfrm>
                  <a:prstGeom prst="rect">
                    <a:avLst/>
                  </a:prstGeom>
                  <a:solidFill>
                    <a:srgbClr val="00717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34"/>
                  <p:cNvSpPr/>
                  <p:nvPr/>
                </p:nvSpPr>
                <p:spPr>
                  <a:xfrm>
                    <a:off x="5044464" y="1660184"/>
                    <a:ext cx="457200" cy="45720"/>
                  </a:xfrm>
                  <a:prstGeom prst="rect">
                    <a:avLst/>
                  </a:prstGeom>
                  <a:solidFill>
                    <a:srgbClr val="00717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p34"/>
                  <p:cNvSpPr/>
                  <p:nvPr/>
                </p:nvSpPr>
                <p:spPr>
                  <a:xfrm>
                    <a:off x="4855849" y="1474541"/>
                    <a:ext cx="155448" cy="45720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p34"/>
                  <p:cNvSpPr/>
                  <p:nvPr/>
                </p:nvSpPr>
                <p:spPr>
                  <a:xfrm>
                    <a:off x="4517136" y="1542959"/>
                    <a:ext cx="109728" cy="45720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34"/>
                  <p:cNvSpPr/>
                  <p:nvPr/>
                </p:nvSpPr>
                <p:spPr>
                  <a:xfrm>
                    <a:off x="4528129" y="1475237"/>
                    <a:ext cx="274320" cy="45720"/>
                  </a:xfrm>
                  <a:prstGeom prst="rect">
                    <a:avLst/>
                  </a:prstGeom>
                  <a:solidFill>
                    <a:srgbClr val="EF86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34"/>
                  <p:cNvSpPr/>
                  <p:nvPr/>
                </p:nvSpPr>
                <p:spPr>
                  <a:xfrm>
                    <a:off x="4787491" y="1662874"/>
                    <a:ext cx="182880" cy="45720"/>
                  </a:xfrm>
                  <a:prstGeom prst="rect">
                    <a:avLst/>
                  </a:prstGeom>
                  <a:solidFill>
                    <a:srgbClr val="EF86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34"/>
                  <p:cNvSpPr/>
                  <p:nvPr/>
                </p:nvSpPr>
                <p:spPr>
                  <a:xfrm>
                    <a:off x="4667308" y="1537783"/>
                    <a:ext cx="137160" cy="45720"/>
                  </a:xfrm>
                  <a:prstGeom prst="rect">
                    <a:avLst/>
                  </a:prstGeom>
                  <a:solidFill>
                    <a:srgbClr val="EF86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34"/>
                  <p:cNvSpPr/>
                  <p:nvPr/>
                </p:nvSpPr>
                <p:spPr>
                  <a:xfrm>
                    <a:off x="4577092" y="1600329"/>
                    <a:ext cx="457200" cy="45720"/>
                  </a:xfrm>
                  <a:prstGeom prst="rect">
                    <a:avLst/>
                  </a:prstGeom>
                  <a:solidFill>
                    <a:srgbClr val="EF86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37" name="Google Shape;437;p34"/>
              <p:cNvGrpSpPr/>
              <p:nvPr/>
            </p:nvGrpSpPr>
            <p:grpSpPr>
              <a:xfrm>
                <a:off x="5568705" y="958503"/>
                <a:ext cx="2038190" cy="1187700"/>
                <a:chOff x="6695756" y="1052012"/>
                <a:chExt cx="2038190" cy="1187700"/>
              </a:xfrm>
            </p:grpSpPr>
            <p:sp>
              <p:nvSpPr>
                <p:cNvPr id="438" name="Google Shape;438;p34"/>
                <p:cNvSpPr txBox="1"/>
                <p:nvPr/>
              </p:nvSpPr>
              <p:spPr>
                <a:xfrm>
                  <a:off x="6695756" y="1052012"/>
                  <a:ext cx="2038190" cy="543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1" i="0" lang="en" sz="18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Scaffolds/MAGs</a:t>
                  </a:r>
                  <a:endParaRPr/>
                </a:p>
                <a:p>
                  <a:pPr indent="0" lvl="0" marL="3810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3000"/>
                    <a:buFont typeface="Open Sans"/>
                    <a:buNone/>
                  </a:pPr>
                  <a:r>
                    <a:rPr b="0" i="0" lang="en" sz="1600" u="none" cap="none" strike="noStrike">
                      <a:solidFill>
                        <a:schemeClr val="dk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(fasta)</a:t>
                  </a:r>
                  <a:endParaRPr b="0" i="0" sz="1600" u="none" cap="none" strike="noStrik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439" name="Google Shape;439;p34"/>
                <p:cNvGrpSpPr/>
                <p:nvPr/>
              </p:nvGrpSpPr>
              <p:grpSpPr>
                <a:xfrm>
                  <a:off x="6981859" y="1663640"/>
                  <a:ext cx="1465984" cy="576072"/>
                  <a:chOff x="6381900" y="1596894"/>
                  <a:chExt cx="977852" cy="384256"/>
                </a:xfrm>
              </p:grpSpPr>
              <p:sp>
                <p:nvSpPr>
                  <p:cNvPr id="440" name="Google Shape;440;p34"/>
                  <p:cNvSpPr/>
                  <p:nvPr/>
                </p:nvSpPr>
                <p:spPr>
                  <a:xfrm>
                    <a:off x="6660601" y="1935430"/>
                    <a:ext cx="365760" cy="4572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6537348" y="1850796"/>
                    <a:ext cx="274320" cy="45720"/>
                  </a:xfrm>
                  <a:prstGeom prst="rect">
                    <a:avLst/>
                  </a:prstGeom>
                  <a:solidFill>
                    <a:srgbClr val="9900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442" name="Google Shape;442;p34"/>
                  <p:cNvGrpSpPr/>
                  <p:nvPr/>
                </p:nvGrpSpPr>
                <p:grpSpPr>
                  <a:xfrm>
                    <a:off x="6488016" y="1766162"/>
                    <a:ext cx="744450" cy="45720"/>
                    <a:chOff x="6935342" y="1804066"/>
                    <a:chExt cx="744450" cy="45720"/>
                  </a:xfrm>
                </p:grpSpPr>
                <p:sp>
                  <p:nvSpPr>
                    <p:cNvPr id="443" name="Google Shape;443;p34"/>
                    <p:cNvSpPr/>
                    <p:nvPr/>
                  </p:nvSpPr>
                  <p:spPr>
                    <a:xfrm>
                      <a:off x="6935342" y="1804066"/>
                      <a:ext cx="192024" cy="45720"/>
                    </a:xfrm>
                    <a:prstGeom prst="rect">
                      <a:avLst/>
                    </a:prstGeom>
                    <a:solidFill>
                      <a:srgbClr val="00717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4" name="Google Shape;444;p34"/>
                    <p:cNvSpPr/>
                    <p:nvPr/>
                  </p:nvSpPr>
                  <p:spPr>
                    <a:xfrm>
                      <a:off x="7222592" y="1804066"/>
                      <a:ext cx="457200" cy="45720"/>
                    </a:xfrm>
                    <a:prstGeom prst="rect">
                      <a:avLst/>
                    </a:prstGeom>
                    <a:solidFill>
                      <a:srgbClr val="00717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45" name="Google Shape;445;p34"/>
                  <p:cNvGrpSpPr/>
                  <p:nvPr/>
                </p:nvGrpSpPr>
                <p:grpSpPr>
                  <a:xfrm>
                    <a:off x="6381900" y="1596894"/>
                    <a:ext cx="977852" cy="45720"/>
                    <a:chOff x="6381900" y="1596894"/>
                    <a:chExt cx="977852" cy="45720"/>
                  </a:xfrm>
                </p:grpSpPr>
                <p:sp>
                  <p:nvSpPr>
                    <p:cNvPr id="446" name="Google Shape;446;p34"/>
                    <p:cNvSpPr/>
                    <p:nvPr/>
                  </p:nvSpPr>
                  <p:spPr>
                    <a:xfrm>
                      <a:off x="6381900" y="1596894"/>
                      <a:ext cx="274320" cy="45720"/>
                    </a:xfrm>
                    <a:prstGeom prst="rect">
                      <a:avLst/>
                    </a:prstGeom>
                    <a:solidFill>
                      <a:srgbClr val="EF86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7" name="Google Shape;447;p34"/>
                    <p:cNvSpPr/>
                    <p:nvPr/>
                  </p:nvSpPr>
                  <p:spPr>
                    <a:xfrm>
                      <a:off x="7222592" y="1596894"/>
                      <a:ext cx="137160" cy="45720"/>
                    </a:xfrm>
                    <a:prstGeom prst="rect">
                      <a:avLst/>
                    </a:prstGeom>
                    <a:solidFill>
                      <a:srgbClr val="EF86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8" name="Google Shape;448;p34"/>
                    <p:cNvSpPr/>
                    <p:nvPr/>
                  </p:nvSpPr>
                  <p:spPr>
                    <a:xfrm>
                      <a:off x="6713937" y="1596894"/>
                      <a:ext cx="457200" cy="45720"/>
                    </a:xfrm>
                    <a:prstGeom prst="rect">
                      <a:avLst/>
                    </a:prstGeom>
                    <a:solidFill>
                      <a:srgbClr val="EF86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49" name="Google Shape;449;p34"/>
                  <p:cNvGrpSpPr/>
                  <p:nvPr/>
                </p:nvGrpSpPr>
                <p:grpSpPr>
                  <a:xfrm>
                    <a:off x="6537348" y="1681528"/>
                    <a:ext cx="699325" cy="45720"/>
                    <a:chOff x="6381900" y="1690982"/>
                    <a:chExt cx="699325" cy="45720"/>
                  </a:xfrm>
                </p:grpSpPr>
                <p:sp>
                  <p:nvSpPr>
                    <p:cNvPr id="450" name="Google Shape;450;p34"/>
                    <p:cNvSpPr/>
                    <p:nvPr/>
                  </p:nvSpPr>
                  <p:spPr>
                    <a:xfrm>
                      <a:off x="6381900" y="1690982"/>
                      <a:ext cx="155448" cy="457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1" name="Google Shape;451;p34"/>
                    <p:cNvSpPr/>
                    <p:nvPr/>
                  </p:nvSpPr>
                  <p:spPr>
                    <a:xfrm>
                      <a:off x="6596593" y="1690982"/>
                      <a:ext cx="109728" cy="457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2" name="Google Shape;452;p34"/>
                    <p:cNvSpPr/>
                    <p:nvPr/>
                  </p:nvSpPr>
                  <p:spPr>
                    <a:xfrm>
                      <a:off x="6752041" y="1690982"/>
                      <a:ext cx="155448" cy="457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3" name="Google Shape;453;p34"/>
                    <p:cNvSpPr/>
                    <p:nvPr/>
                  </p:nvSpPr>
                  <p:spPr>
                    <a:xfrm>
                      <a:off x="6971497" y="1690982"/>
                      <a:ext cx="109728" cy="457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cxnSp>
            <p:nvCxnSpPr>
              <p:cNvPr id="454" name="Google Shape;454;p34"/>
              <p:cNvCxnSpPr/>
              <p:nvPr/>
            </p:nvCxnSpPr>
            <p:spPr>
              <a:xfrm flipH="1">
                <a:off x="5303401" y="857693"/>
                <a:ext cx="339581" cy="1389321"/>
              </a:xfrm>
              <a:prstGeom prst="straightConnector1">
                <a:avLst/>
              </a:prstGeom>
              <a:noFill/>
              <a:ln cap="flat" cmpd="sng" w="2857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55" name="Google Shape;455;p34"/>
          <p:cNvGrpSpPr/>
          <p:nvPr/>
        </p:nvGrpSpPr>
        <p:grpSpPr>
          <a:xfrm>
            <a:off x="2768490" y="1529699"/>
            <a:ext cx="3515119" cy="2031573"/>
            <a:chOff x="2768490" y="1529699"/>
            <a:chExt cx="3515119" cy="2031573"/>
          </a:xfrm>
        </p:grpSpPr>
        <p:cxnSp>
          <p:nvCxnSpPr>
            <p:cNvPr id="456" name="Google Shape;456;p34"/>
            <p:cNvCxnSpPr/>
            <p:nvPr/>
          </p:nvCxnSpPr>
          <p:spPr>
            <a:xfrm rot="10800000">
              <a:off x="3866522" y="1529699"/>
              <a:ext cx="2417086" cy="1108160"/>
            </a:xfrm>
            <a:prstGeom prst="curvedConnector3">
              <a:avLst>
                <a:gd fmla="val 50000" name="adj1"/>
              </a:avLst>
            </a:prstGeom>
            <a:noFill/>
            <a:ln cap="flat" cmpd="sng" w="57150">
              <a:solidFill>
                <a:srgbClr val="59595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457" name="Google Shape;457;p34"/>
            <p:cNvCxnSpPr/>
            <p:nvPr/>
          </p:nvCxnSpPr>
          <p:spPr>
            <a:xfrm flipH="1">
              <a:off x="2768490" y="2629559"/>
              <a:ext cx="3515119" cy="931713"/>
            </a:xfrm>
            <a:prstGeom prst="curvedConnector3">
              <a:avLst>
                <a:gd fmla="val 34473" name="adj1"/>
              </a:avLst>
            </a:prstGeom>
            <a:noFill/>
            <a:ln cap="flat" cmpd="sng" w="57150">
              <a:solidFill>
                <a:srgbClr val="595959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sp>
        <p:nvSpPr>
          <p:cNvPr id="458" name="Google Shape;458;p34"/>
          <p:cNvSpPr txBox="1"/>
          <p:nvPr/>
        </p:nvSpPr>
        <p:spPr>
          <a:xfrm>
            <a:off x="6484099" y="1724483"/>
            <a:ext cx="2067384" cy="1704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 Matrices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(sample vs features)</a:t>
            </a:r>
            <a:endParaRPr/>
          </a:p>
          <a:p>
            <a:pPr indent="-115887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Species</a:t>
            </a:r>
            <a:endParaRPr/>
          </a:p>
          <a:p>
            <a:pPr indent="-115887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Taxa</a:t>
            </a:r>
            <a:endParaRPr/>
          </a:p>
          <a:p>
            <a:pPr indent="-115887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Genes</a:t>
            </a:r>
            <a:endParaRPr/>
          </a:p>
          <a:p>
            <a:pPr indent="-115887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Pathways</a:t>
            </a:r>
            <a:endParaRPr/>
          </a:p>
        </p:txBody>
      </p:sp>
      <p:sp>
        <p:nvSpPr>
          <p:cNvPr id="459" name="Google Shape;459;p34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Statistical and biological post-processing analysis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Post-Processing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Heat maps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Species/taxa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Functions/pathways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Clustering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Correlations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Co-occurrence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Phylogeny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35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Statistical and biological post-processing analysis</a:t>
            </a:r>
            <a:endParaRPr/>
          </a:p>
        </p:txBody>
      </p:sp>
      <p:pic>
        <p:nvPicPr>
          <p:cNvPr id="467" name="Google Shape;467;p35"/>
          <p:cNvPicPr preferRelativeResize="0"/>
          <p:nvPr/>
        </p:nvPicPr>
        <p:blipFill rotWithShape="1">
          <a:blip r:embed="rId3">
            <a:alphaModFix/>
          </a:blip>
          <a:srcRect b="15297" l="26462" r="57732" t="30958"/>
          <a:stretch/>
        </p:blipFill>
        <p:spPr>
          <a:xfrm>
            <a:off x="8325065" y="3122676"/>
            <a:ext cx="818935" cy="202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Assemblers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73" name="Google Shape;473;p3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Tools: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Meta-IDBA, MetaVelvet, IDBA-UD, MetaSPAdes, MEGAHIT, Ray-Meta, SOAPdenovo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Available memory is usually limiting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best? Depends on biological factors (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underlying community structure) and technical factors (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sequence platform, coverage)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Try a few and see what is “best”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Assembly result? </a:t>
            </a:r>
            <a:r>
              <a:rPr b="0" i="0" lang="en" sz="2400" u="none" cap="none" strike="sng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Genomes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!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Contigs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4" name="Google Shape;474;p36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More Tools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0" name="Google Shape;480;p3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Binners/Classifiers: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MetaPhlAn, Kraken, Ray-Meta, MetaBAT, CONCOCT, Canopy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Bin Quality Assessment: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CheckM</a:t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Gene/Functional Analysis: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MetaProdigal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Gene/Functional Databases: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PFAM, SEED, KEGG, CAZy</a:t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Statistical Analysis: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HUMAnN2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Pipelines: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MG-RAST, MEGAN, IMG/MER, mothur, QIIME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**Non-inclusive – there are MANY more tools out there.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81" name="Google Shape;481;p37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Limitations and Opportunities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7" name="Google Shape;487;p3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Metagenomics only looks at the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gene sequences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that encode proteins or functional RNAs → Tells you what the microbes a functionally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capable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(genomic/metabolic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potential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  <a:p>
            <a:pPr indent="-457200" lvl="1" marL="990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Need to examine RNA transcripts (metatranscriptomics) and/or translated proteins (metaproteomics) to see what microbes are actually </a:t>
            </a: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doing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Shotgun Metagenomics?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11700" y="803593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Recover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whole genome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sequences of all microbial community members, not just selected organisms or single marker genes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“All” == above a certain threshold (where the threshold depends on coverage/depth and the microbe’s abundance in the sample)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perform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large-scale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investigations of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complex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microbial communities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Structure: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Taxonomic composition (who’s there?)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unction: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Metabolic potential (what can they do?)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Limitations and Opportunities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3" name="Google Shape;493;p3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genes are not annotated → we don’t know what protein they encode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Our understanding of microbial communities is partial, based on what we can infer from existing knowledge (aka what is well-characterized and in databases)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Lots of stuff to learn! But we still need to do the (expensive and low-throughput) gene-specific functional studies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Limitations and Opportunities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9" name="Google Shape;499;p40"/>
          <p:cNvSpPr txBox="1"/>
          <p:nvPr>
            <p:ph idx="1" type="body"/>
          </p:nvPr>
        </p:nvSpPr>
        <p:spPr>
          <a:xfrm>
            <a:off x="311700" y="754076"/>
            <a:ext cx="8520600" cy="4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Available microbial genomes are biased towards model organisms, pathogens, and easily-cultivable bacteria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All metagenomics computational tools rely on available genomes (databases), and are therefore affected by the biases in the reference sequence resources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Some reads may be unused even after assembly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Still don’t know who these microbes are (or if they are just noise)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we sequencing the live microbes…or are we sequencing dead or damaged cells?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Reminder…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0" name="Google Shape;510;p4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…metagenomics is an extension of many things you have already learned!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Genomics used to be computationally difficult, and now that’s metagenomics!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Still developing tools/algorithms for data analysis (especially assembly and mapping!)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Sequencing?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6" name="Google Shape;516;p4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Microbes are often difficult to culture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(Ideally) Can study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all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microbes, not just those you can culture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Want to understand the </a:t>
            </a:r>
            <a:r>
              <a:rPr b="1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structure</a:t>
            </a: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function</a:t>
            </a: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microbial communities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has become (relatively) cheap</a:t>
            </a:r>
            <a:endParaRPr b="0" i="0" sz="3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Things to Keep in Mind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2" name="Google Shape;522;p4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Sequencing platform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Error rate, biases, read length, noise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(Amplification process)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Error rate, biases, choice of primer, DNA template concentration, PCR cycle number, introduction of chimeras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Coverage/Depth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DNA Extraction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8" name="Google Shape;528;p45"/>
          <p:cNvSpPr txBox="1"/>
          <p:nvPr>
            <p:ph idx="1" type="body"/>
          </p:nvPr>
        </p:nvSpPr>
        <p:spPr>
          <a:xfrm>
            <a:off x="311700" y="789443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Need to ensure that the DNA extraction methodology is stringent enough to extract DNA for all cell types in the sample → Avoid bias</a:t>
            </a:r>
            <a:endParaRPr/>
          </a:p>
          <a:p>
            <a:pPr indent="-457199" lvl="1" marL="95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Should be effective for diverse microbial taxa → otherwise biased for easy-to-lyse microbes</a:t>
            </a:r>
            <a:endParaRPr/>
          </a:p>
          <a:p>
            <a:pPr indent="-457199" lvl="1" marL="9509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Vigorous extraction techniques can result in shortened DNA fragments → can contribute to DNA loss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Note:</a:t>
            </a: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All extracted DNA is randomly sheared into desired fragment sizes</a:t>
            </a:r>
            <a:endParaRPr b="1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9" name="Google Shape;529;p45"/>
          <p:cNvPicPr preferRelativeResize="0"/>
          <p:nvPr/>
        </p:nvPicPr>
        <p:blipFill rotWithShape="1">
          <a:blip r:embed="rId3">
            <a:alphaModFix/>
          </a:blip>
          <a:srcRect b="78519" l="3017" r="24520" t="2074"/>
          <a:stretch/>
        </p:blipFill>
        <p:spPr>
          <a:xfrm>
            <a:off x="5615533" y="4457700"/>
            <a:ext cx="3528467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5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Collection, processing, and sequencing of the samples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Sequence Analysis</a:t>
            </a:r>
            <a:endParaRPr/>
          </a:p>
        </p:txBody>
      </p:sp>
      <p:graphicFrame>
        <p:nvGraphicFramePr>
          <p:cNvPr id="536" name="Google Shape;536;p46"/>
          <p:cNvGraphicFramePr/>
          <p:nvPr/>
        </p:nvGraphicFramePr>
        <p:xfrm>
          <a:off x="209125" y="9238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{BA5CB334-4ED6-4878-8FDE-EA2B87CF6C22}</a:tableStyleId>
              </a:tblPr>
              <a:tblGrid>
                <a:gridCol w="2015000"/>
                <a:gridCol w="3310125"/>
                <a:gridCol w="3298050"/>
              </a:tblGrid>
              <a:tr h="286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Assembly-Based</a:t>
                      </a:r>
                      <a:endParaRPr b="1" sz="18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Read-Based (Mapping)</a:t>
                      </a:r>
                      <a:endParaRPr b="1" sz="18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</a:tr>
              <a:tr h="46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Comprehensiveness</a:t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construct multiple whole genomes, but only for organisms with enough coverage to be assembled and binned.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provide an aggregate picture of community function or structure, but is based only on the fraction of reads that map effectively to reference databases.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</a:tr>
              <a:tr h="46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Community Complexity</a:t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complex communities, only a fraction of the genomes can be resolved by assembly.</a:t>
                      </a:r>
                      <a:endParaRPr/>
                    </a:p>
                  </a:txBody>
                  <a:tcPr marT="57150" marB="57150" marR="66675" marL="66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deal with communities of arbitrary complexity given sufficient sequencing depth and satisfactory reference database coverage</a:t>
                      </a:r>
                      <a:endParaRPr/>
                    </a:p>
                  </a:txBody>
                  <a:tcPr marT="57150" marB="57150" marR="66675" marL="66675" anchor="ctr"/>
                </a:tc>
              </a:tr>
              <a:tr h="46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Novelty</a:t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resolve genomes of entirely novel organisms with no sequenced relatives.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Cannot resolve organisms for which genomes of close relatives are unknown.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</a:tr>
              <a:tr h="46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Computational Burden</a:t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Requires computationally costly assembly, mapping, and binning.</a:t>
                      </a:r>
                      <a:endParaRPr/>
                    </a:p>
                  </a:txBody>
                  <a:tcPr marT="57150" marB="57150" marR="66675" marL="66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be performed efficiently, enabling large meta-analyses.</a:t>
                      </a:r>
                      <a:endParaRPr/>
                    </a:p>
                  </a:txBody>
                  <a:tcPr marT="57150" marB="57150" marR="66675" marL="66675" anchor="ctr"/>
                </a:tc>
              </a:tr>
            </a:tbl>
          </a:graphicData>
        </a:graphic>
      </p:graphicFrame>
      <p:sp>
        <p:nvSpPr>
          <p:cNvPr id="537" name="Google Shape;537;p46"/>
          <p:cNvSpPr txBox="1"/>
          <p:nvPr/>
        </p:nvSpPr>
        <p:spPr>
          <a:xfrm>
            <a:off x="4894218" y="4781006"/>
            <a:ext cx="4249782" cy="366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Quince, Walker, Simpson, Loman, Segata (2017).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Shotgun metagenomics, from sampling to analysis. </a:t>
            </a:r>
            <a:r>
              <a:rPr b="0" i="1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Nature Biotechnology</a:t>
            </a:r>
            <a:endParaRPr b="0" i="1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6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Sequence Analysis</a:t>
            </a:r>
            <a:endParaRPr/>
          </a:p>
        </p:txBody>
      </p:sp>
      <p:graphicFrame>
        <p:nvGraphicFramePr>
          <p:cNvPr id="544" name="Google Shape;544;p47"/>
          <p:cNvGraphicFramePr/>
          <p:nvPr/>
        </p:nvGraphicFramePr>
        <p:xfrm>
          <a:off x="311700" y="9238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{BA5CB334-4ED6-4878-8FDE-EA2B87CF6C22}</a:tableStyleId>
              </a:tblPr>
              <a:tblGrid>
                <a:gridCol w="1935100"/>
                <a:gridCol w="3326675"/>
                <a:gridCol w="3258825"/>
              </a:tblGrid>
              <a:tr h="286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Assembly-Based</a:t>
                      </a:r>
                      <a:endParaRPr b="1" sz="18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Read-Based (Mapping)</a:t>
                      </a:r>
                      <a:endParaRPr b="1" sz="18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</a:tr>
              <a:tr h="46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Genome-Resolved Metabolism</a:t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link metabolism to phylogeny through completely assembled genomes, even for novel diversity.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typically resolve only the aggregate metabolism of the community, and links with phylogeny are only possible in the context of known reference genomes.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</a:tr>
              <a:tr h="46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Expert Manual Supervision</a:t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Manual curation required for accurate binning and scaffolding and for misassembly detection.</a:t>
                      </a:r>
                      <a:endParaRPr/>
                    </a:p>
                  </a:txBody>
                  <a:tcPr marT="57150" marB="57150" marR="66675" marL="666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Usually does not require manual curation, but selection of reference genomes to use could involve human supervision.</a:t>
                      </a:r>
                      <a:endParaRPr/>
                    </a:p>
                  </a:txBody>
                  <a:tcPr marT="57150" marB="57150" marR="66675" marL="66675" anchor="ctr"/>
                </a:tc>
              </a:tr>
              <a:tr h="46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Integration with Microbial Genomics</a:t>
                      </a:r>
                      <a:endParaRPr b="1" sz="1400" u="none" cap="none" strike="noStrike">
                        <a:solidFill>
                          <a:srgbClr val="5959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Assemblies can be fed into microbial genomic pipelines designed for analysis of genomes from pure cultured isolates.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5959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Obtained profiles cannot be directly put into the context of genomes derived from pure cultured isolates.</a:t>
                      </a:r>
                      <a:endParaRPr/>
                    </a:p>
                  </a:txBody>
                  <a:tcPr marT="57150" marB="57150" marR="66675" marL="66675" anchor="ctr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545" name="Google Shape;545;p47"/>
          <p:cNvSpPr txBox="1"/>
          <p:nvPr/>
        </p:nvSpPr>
        <p:spPr>
          <a:xfrm>
            <a:off x="4894218" y="4781006"/>
            <a:ext cx="4249782" cy="366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Quince, Walker, Simpson, Loman, Segata (2017).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Shotgun metagenomics, from sampling to analysis. </a:t>
            </a:r>
            <a:r>
              <a:rPr b="0" i="1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Nature Biotechnology</a:t>
            </a:r>
            <a:endParaRPr b="0" i="1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7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Assembly: </a:t>
            </a:r>
            <a:r>
              <a:rPr b="0" i="1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de novo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2" name="Google Shape;552;p48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553" name="Google Shape;553;p48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54" name="Google Shape;554;p48"/>
          <p:cNvGrpSpPr/>
          <p:nvPr/>
        </p:nvGrpSpPr>
        <p:grpSpPr>
          <a:xfrm>
            <a:off x="87085" y="738774"/>
            <a:ext cx="8956765" cy="2517859"/>
            <a:chOff x="93617" y="964629"/>
            <a:chExt cx="8956765" cy="2517859"/>
          </a:xfrm>
        </p:grpSpPr>
        <p:pic>
          <p:nvPicPr>
            <p:cNvPr descr="http://www.homolog.us/Tutorials/Tut-Img/Set1/fig5.png" id="555" name="Google Shape;555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9432" y="964629"/>
              <a:ext cx="4705135" cy="25178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48"/>
            <p:cNvSpPr txBox="1"/>
            <p:nvPr/>
          </p:nvSpPr>
          <p:spPr>
            <a:xfrm>
              <a:off x="93617" y="1378162"/>
              <a:ext cx="2125815" cy="6596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-858" t="-92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57" name="Google Shape;557;p48"/>
            <p:cNvSpPr txBox="1"/>
            <p:nvPr/>
          </p:nvSpPr>
          <p:spPr>
            <a:xfrm>
              <a:off x="6924567" y="1818624"/>
              <a:ext cx="2125815" cy="624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Set of overlapping “</a:t>
              </a:r>
              <a:r>
                <a:rPr b="0" i="1" lang="en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i="0" lang="en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-mers” define the vertices and edges of the graph</a:t>
              </a:r>
              <a:endParaRPr/>
            </a:p>
          </p:txBody>
        </p:sp>
        <p:sp>
          <p:nvSpPr>
            <p:cNvPr id="558" name="Google Shape;558;p48"/>
            <p:cNvSpPr txBox="1"/>
            <p:nvPr/>
          </p:nvSpPr>
          <p:spPr>
            <a:xfrm>
              <a:off x="93617" y="2822836"/>
              <a:ext cx="2125815" cy="659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Assembler finds the path through the graph that reconstructs the genome(s)</a:t>
              </a:r>
              <a:endParaRPr/>
            </a:p>
          </p:txBody>
        </p:sp>
      </p:grpSp>
      <p:sp>
        <p:nvSpPr>
          <p:cNvPr id="559" name="Google Shape;559;p48"/>
          <p:cNvSpPr txBox="1"/>
          <p:nvPr/>
        </p:nvSpPr>
        <p:spPr>
          <a:xfrm>
            <a:off x="3959225" y="5819204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pic>
        <p:nvPicPr>
          <p:cNvPr descr="http://www.homolog.us/Tutorials/Tut-Img/Set1/fig11.png" id="560" name="Google Shape;56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4678" y="3434048"/>
            <a:ext cx="3761578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8"/>
          <p:cNvSpPr txBox="1"/>
          <p:nvPr/>
        </p:nvSpPr>
        <p:spPr>
          <a:xfrm>
            <a:off x="6446256" y="3486498"/>
            <a:ext cx="2597593" cy="624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Repetitive regions make it difficult to resolve the original sequence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Microbiome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Archaea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Fungi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Viruses</a:t>
            </a:r>
            <a:endParaRPr b="0" i="0" sz="3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3734350" y="932274"/>
            <a:ext cx="1691005" cy="1564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871913" y="3006828"/>
            <a:ext cx="1400175" cy="609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3422650" y="861060"/>
            <a:ext cx="2298700" cy="282702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721350" y="1418280"/>
            <a:ext cx="3796665" cy="592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16S rRNA Sequencing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721350" y="3040674"/>
            <a:ext cx="3796665" cy="592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18S rRNA Sequencing</a:t>
            </a:r>
            <a:endParaRPr b="0" i="0" sz="2400" u="none" cap="none" strike="noStrike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0" y="923646"/>
            <a:ext cx="3422650" cy="188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Metagenomic/</a:t>
            </a:r>
            <a:endParaRPr/>
          </a:p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Whole Genome Shotgun</a:t>
            </a:r>
            <a:endParaRPr/>
          </a:p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Sequencing</a:t>
            </a:r>
            <a:endParaRPr b="0" i="0" sz="2400" u="none" cap="none" strike="noStrike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3422650" y="861060"/>
            <a:ext cx="2298700" cy="374142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Assembly: Guided (Reference)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7" name="Google Shape;567;p49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568" name="Google Shape;568;p49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9" name="Google Shape;569;p49"/>
          <p:cNvSpPr txBox="1"/>
          <p:nvPr/>
        </p:nvSpPr>
        <p:spPr>
          <a:xfrm>
            <a:off x="3959225" y="5819204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sp>
        <p:nvSpPr>
          <p:cNvPr id="570" name="Google Shape;570;p49"/>
          <p:cNvSpPr txBox="1"/>
          <p:nvPr/>
        </p:nvSpPr>
        <p:spPr>
          <a:xfrm>
            <a:off x="6605420" y="4663068"/>
            <a:ext cx="2538579" cy="480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3: Genetics and Genomics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6: Sequence Analysis 1 – WGS/WES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Lecture 13: Phylogenetics</a:t>
            </a:r>
            <a:endParaRPr b="0" i="0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Align reads to a (database) of reference genomes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Similarity scores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Sometimes only a minority of reads can be aligned</a:t>
            </a:r>
            <a:endParaRPr b="0" i="0" sz="20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Assembly: Unique Challenges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7" name="Google Shape;577;p5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assembling a single genome, we typically assume that sequence coverage is </a:t>
            </a:r>
            <a:r>
              <a:rPr b="1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approximately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uniform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across the genome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Find repeat copies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Distinguish sequencing errors from the “real” sequence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allelic variation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…but the coverage of each community member depends on the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abundance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its genome in the community</a:t>
            </a:r>
            <a:endParaRPr/>
          </a:p>
        </p:txBody>
      </p:sp>
      <p:sp>
        <p:nvSpPr>
          <p:cNvPr id="578" name="Google Shape;578;p50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579" name="Google Shape;579;p50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Assembly: Unique Challenges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5" name="Google Shape;585;p5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Communities are more biologically complex than individual microbes: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Reads come from multiple species → Are near-identical/identical reads/configs from 1 or more species?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presence of different strains of the same species can result in fragmented reconstructions.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Some DNA segments are repeated within the same organism, or shared between distinct organisms.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51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587" name="Google Shape;587;p51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Assembly: Unique Challenges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93" name="Google Shape;593;p5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 if the coverage of each community member depends on its </a:t>
            </a: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abundance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/>
          </a:p>
          <a:p>
            <a:pPr indent="0" lvl="0" marL="36576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…then low-abundance genomes may end </a:t>
            </a:r>
            <a:r>
              <a:rPr lang="en" sz="2000"/>
              <a:t>up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fragmented/incomplete 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Coverage/Depth will determine how well you can characterize low-abundance community members</a:t>
            </a:r>
            <a:endParaRPr/>
          </a:p>
          <a:p>
            <a:pPr indent="0" lvl="0" marL="365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(Need “enough” overlapping reads)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Trade-off between: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Recovering low-abundance genomes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Obtaining long, accurate contigs for high-abundance genomes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52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595" name="Google Shape;595;p52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Binning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1" name="Google Shape;601;p5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don’t have prior knowledge about what species (or even how many) are in a sample…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…and we also don’t have prior knowledge about which contig derives from which genome…</a:t>
            </a:r>
            <a:endParaRPr/>
          </a:p>
          <a:p>
            <a:pPr indent="0" lvl="0" marL="365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…so we need to group contigs (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bin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53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Binning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8" name="Google Shape;608;p5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16S rRNA Sequencing: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Cutoffs: What percent sequence identify should you use?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Will depend on the error rate, 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/>
          </a:p>
        </p:txBody>
      </p:sp>
      <p:pic>
        <p:nvPicPr>
          <p:cNvPr descr=" Opens large image" id="609" name="Google Shape;609;p54"/>
          <p:cNvPicPr preferRelativeResize="0"/>
          <p:nvPr/>
        </p:nvPicPr>
        <p:blipFill rotWithShape="1">
          <a:blip r:embed="rId3">
            <a:alphaModFix/>
          </a:blip>
          <a:srcRect b="0" l="0" r="0" t="55069"/>
          <a:stretch/>
        </p:blipFill>
        <p:spPr>
          <a:xfrm>
            <a:off x="5778225" y="1845889"/>
            <a:ext cx="3209925" cy="268763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4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Binning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6" name="Google Shape;616;p55"/>
          <p:cNvSpPr txBox="1"/>
          <p:nvPr>
            <p:ph idx="1" type="body"/>
          </p:nvPr>
        </p:nvSpPr>
        <p:spPr>
          <a:xfrm>
            <a:off x="311700" y="1152475"/>
            <a:ext cx="4206240" cy="3416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58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b="0" i="0" lang="en" sz="1400" u="none" cap="none" strike="noStrike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  <p:sp>
        <p:nvSpPr>
          <p:cNvPr id="617" name="Google Shape;617;p55"/>
          <p:cNvSpPr txBox="1"/>
          <p:nvPr>
            <p:ph idx="2" type="body"/>
          </p:nvPr>
        </p:nvSpPr>
        <p:spPr>
          <a:xfrm>
            <a:off x="4626060" y="1152475"/>
            <a:ext cx="420624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Requires reference genomes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Cluster by gene homology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Similarity to known (marker) genes</a:t>
            </a:r>
            <a:endParaRPr/>
          </a:p>
          <a:p>
            <a:pPr indent="-2286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Struggles to be discriminative when there are closely-related species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55"/>
          <p:cNvSpPr txBox="1"/>
          <p:nvPr/>
        </p:nvSpPr>
        <p:spPr>
          <a:xfrm>
            <a:off x="31170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Composition-Based (Unsupervised)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5"/>
          <p:cNvSpPr txBox="1"/>
          <p:nvPr/>
        </p:nvSpPr>
        <p:spPr>
          <a:xfrm>
            <a:off x="4626060" y="819050"/>
            <a:ext cx="4206240" cy="3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Homology-Based (Supervised)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5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Sequence Analysis: Challenges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26" name="Google Shape;626;p5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main limiting factor in profiling the metabolic potential is the lack of annotations</a:t>
            </a:r>
            <a:endParaRPr/>
          </a:p>
          <a:p>
            <a:pPr indent="-342899" lvl="1" marL="836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Biased towards highly conserved pathways and housekeeping functions → may explain why function is consistent across different samples and environments event when taxonomy varies</a:t>
            </a:r>
            <a:endParaRPr/>
          </a:p>
        </p:txBody>
      </p:sp>
      <p:sp>
        <p:nvSpPr>
          <p:cNvPr id="627" name="Google Shape;627;p56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Sequence analysis to profile taxonomic, functional, and genomic features of the microbiome</a:t>
            </a:r>
            <a:endParaRPr/>
          </a:p>
        </p:txBody>
      </p:sp>
      <p:cxnSp>
        <p:nvCxnSpPr>
          <p:cNvPr id="628" name="Google Shape;628;p56"/>
          <p:cNvCxnSpPr/>
          <p:nvPr/>
        </p:nvCxnSpPr>
        <p:spPr>
          <a:xfrm>
            <a:off x="7315978" y="8100060"/>
            <a:ext cx="822960" cy="1828800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Post-Processing Analysis: Challenges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4" name="Google Shape;634;p5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Taxonomic and functional profiles are proportional/compositional</a:t>
            </a:r>
            <a:endParaRPr/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657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Abundances are (log-normal) long-tailed distributions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5" name="Google Shape;635;p57"/>
          <p:cNvSpPr txBox="1"/>
          <p:nvPr/>
        </p:nvSpPr>
        <p:spPr>
          <a:xfrm>
            <a:off x="0" y="491490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en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Statistical and biological post-processing analysis</a:t>
            </a:r>
            <a:endParaRPr/>
          </a:p>
        </p:txBody>
      </p:sp>
      <p:pic>
        <p:nvPicPr>
          <p:cNvPr id="636" name="Google Shape;636;p57"/>
          <p:cNvPicPr preferRelativeResize="0"/>
          <p:nvPr/>
        </p:nvPicPr>
        <p:blipFill rotWithShape="1">
          <a:blip r:embed="rId3">
            <a:alphaModFix/>
          </a:blip>
          <a:srcRect b="15297" l="26462" r="57732" t="30958"/>
          <a:stretch/>
        </p:blipFill>
        <p:spPr>
          <a:xfrm>
            <a:off x="8325065" y="3122676"/>
            <a:ext cx="818935" cy="202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802" y="2683220"/>
            <a:ext cx="4572396" cy="198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Things to Keep in Mind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43" name="Google Shape;643;p58"/>
          <p:cNvSpPr txBox="1"/>
          <p:nvPr>
            <p:ph idx="1" type="body"/>
          </p:nvPr>
        </p:nvSpPr>
        <p:spPr>
          <a:xfrm>
            <a:off x="311700" y="775293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are taking a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sample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a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population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There will be </a:t>
            </a: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variation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between samples from the same population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Need to ensure that the study has enough statistical </a:t>
            </a:r>
            <a:r>
              <a:rPr b="1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power</a:t>
            </a: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detect differences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can be difficult to obtain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Collect as much metadata as possible</a:t>
            </a:r>
            <a:endParaRPr/>
          </a:p>
          <a:p>
            <a:pPr indent="-342900" lvl="2" marL="1333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Clinical Samples: Gender, age, antibiotic/medication use, location, diet, </a:t>
            </a:r>
            <a:r>
              <a:rPr b="0" i="1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2" marL="1333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Environmental Samples: Location, season, pH, temperature, </a:t>
            </a:r>
            <a:r>
              <a:rPr b="0" i="1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Collect longitudinal data when possible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Taxonomic Resolution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311700" y="923868"/>
            <a:ext cx="1964775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Domain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Kingdom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Phylum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Class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Order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Family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Genus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Species</a:t>
            </a:r>
            <a:endParaRPr b="1" i="0" sz="2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228975" y="923868"/>
            <a:ext cx="5495925" cy="37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Shotgun metagenomics yield </a:t>
            </a:r>
            <a:r>
              <a:rPr b="1" i="0" lang="en" sz="26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species</a:t>
            </a:r>
            <a:r>
              <a:rPr b="0" i="0" lang="en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-level information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Closely-related species have a high sequence similarity</a:t>
            </a:r>
            <a:endParaRPr/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</a:pPr>
            <a:r>
              <a:rPr b="0" i="0" lang="en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Similar issue to 16S sequencing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311700" y="4180112"/>
            <a:ext cx="1448520" cy="47815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Things That Should Happen (But Don’t)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49" name="Google Shape;649;p5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Technical replicates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assess variability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Blank controls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assess library preparation and sequencing biases/error/contamination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Corrections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for confounding factors (</a:t>
            </a:r>
            <a:r>
              <a:rPr b="0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batch effects)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…although uncommon now, will hopefully become common as costs decrease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Limitations and Opportunities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5" name="Google Shape;655;p6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Quantitative features are normalized (relative abundance)</a:t>
            </a:r>
            <a:endParaRPr/>
          </a:p>
          <a:p>
            <a:pPr indent="-3429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 sure you are using the appropriate statistical/analysis tools for normalized data!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876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observe false correlations otherwise…</a:t>
            </a:r>
            <a:endParaRPr/>
          </a:p>
        </p:txBody>
      </p:sp>
      <p:graphicFrame>
        <p:nvGraphicFramePr>
          <p:cNvPr id="656" name="Google Shape;656;p60"/>
          <p:cNvGraphicFramePr/>
          <p:nvPr/>
        </p:nvGraphicFramePr>
        <p:xfrm>
          <a:off x="1082757" y="25871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{BA5CB334-4ED6-4878-8FDE-EA2B87CF6C22}</a:tableStyleId>
              </a:tblPr>
              <a:tblGrid>
                <a:gridCol w="1208400"/>
                <a:gridCol w="1011550"/>
                <a:gridCol w="10642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Sample 1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Sample 2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Organism 1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10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EED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20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EEDD8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Organism 2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Organism 3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657" name="Google Shape;657;p60"/>
          <p:cNvGraphicFramePr/>
          <p:nvPr/>
        </p:nvGraphicFramePr>
        <p:xfrm>
          <a:off x="4983654" y="25911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{BA5CB334-4ED6-4878-8FDE-EA2B87CF6C22}</a:tableStyleId>
              </a:tblPr>
              <a:tblGrid>
                <a:gridCol w="1208400"/>
                <a:gridCol w="1011550"/>
                <a:gridCol w="10642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Sample 1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Sample 2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Organism 1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0.67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EED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0.80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EEDD8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Organism 2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0.13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0.08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/>
                        <a:t>Organism 3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0.20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0.12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Microbiome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3" name="Google Shape;663;p6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16S rRNA sequencing: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structure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Metagenomics: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metabolic </a:t>
            </a:r>
            <a:r>
              <a:rPr b="1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potential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Metatranscriptomics/Metabolomics:</a:t>
            </a:r>
            <a:endParaRPr/>
          </a:p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metabolic </a:t>
            </a:r>
            <a:r>
              <a:rPr b="1" i="1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activity</a:t>
            </a:r>
            <a:endParaRPr b="0" i="1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Metagenomic Sequencing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95" name="Google Shape;95;p15"/>
          <p:cNvGrpSpPr/>
          <p:nvPr/>
        </p:nvGrpSpPr>
        <p:grpSpPr>
          <a:xfrm>
            <a:off x="-2832" y="1682170"/>
            <a:ext cx="1472622" cy="1980262"/>
            <a:chOff x="635122" y="1589691"/>
            <a:chExt cx="1472622" cy="1980262"/>
          </a:xfrm>
        </p:grpSpPr>
        <p:sp>
          <p:nvSpPr>
            <p:cNvPr id="96" name="Google Shape;96;p15"/>
            <p:cNvSpPr txBox="1"/>
            <p:nvPr/>
          </p:nvSpPr>
          <p:spPr>
            <a:xfrm>
              <a:off x="752250" y="1589691"/>
              <a:ext cx="13147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Sample</a:t>
              </a:r>
              <a:endParaRPr b="1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7" name="Google Shape;97;p15"/>
            <p:cNvGrpSpPr/>
            <p:nvPr/>
          </p:nvGrpSpPr>
          <p:grpSpPr>
            <a:xfrm>
              <a:off x="635122" y="2223817"/>
              <a:ext cx="1472622" cy="1346135"/>
              <a:chOff x="614627" y="2223817"/>
              <a:chExt cx="1472622" cy="1346135"/>
            </a:xfrm>
          </p:grpSpPr>
          <p:grpSp>
            <p:nvGrpSpPr>
              <p:cNvPr id="98" name="Google Shape;98;p15"/>
              <p:cNvGrpSpPr/>
              <p:nvPr/>
            </p:nvGrpSpPr>
            <p:grpSpPr>
              <a:xfrm rot="-8038680">
                <a:off x="1525078" y="2272941"/>
                <a:ext cx="400050" cy="620485"/>
                <a:chOff x="522514" y="3331029"/>
                <a:chExt cx="400050" cy="620485"/>
              </a:xfrm>
            </p:grpSpPr>
            <p:sp>
              <p:nvSpPr>
                <p:cNvPr id="99" name="Google Shape;99;p15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9999"/>
                </a:solidFill>
                <a:ln cap="flat" cmpd="sng" w="254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15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" name="Google Shape;101;p15"/>
              <p:cNvGrpSpPr/>
              <p:nvPr/>
            </p:nvGrpSpPr>
            <p:grpSpPr>
              <a:xfrm rot="7349326">
                <a:off x="1199403" y="2342247"/>
                <a:ext cx="400050" cy="620485"/>
                <a:chOff x="522514" y="3331029"/>
                <a:chExt cx="400050" cy="620485"/>
              </a:xfrm>
            </p:grpSpPr>
            <p:sp>
              <p:nvSpPr>
                <p:cNvPr id="102" name="Google Shape;102;p15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CCCCFF"/>
                </a:solidFill>
                <a:ln cap="flat" cmpd="sng" w="25400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99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" name="Google Shape;104;p15"/>
              <p:cNvGrpSpPr/>
              <p:nvPr/>
            </p:nvGrpSpPr>
            <p:grpSpPr>
              <a:xfrm rot="1800000">
                <a:off x="742950" y="2478377"/>
                <a:ext cx="400050" cy="620485"/>
                <a:chOff x="522514" y="3331029"/>
                <a:chExt cx="400050" cy="620485"/>
              </a:xfrm>
            </p:grpSpPr>
            <p:sp>
              <p:nvSpPr>
                <p:cNvPr id="105" name="Google Shape;105;p15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EEDD8"/>
                </a:solidFill>
                <a:ln cap="flat" cmpd="sng" w="254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EF86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07;p15"/>
              <p:cNvGrpSpPr/>
              <p:nvPr/>
            </p:nvGrpSpPr>
            <p:grpSpPr>
              <a:xfrm rot="900000">
                <a:off x="1026099" y="2741776"/>
                <a:ext cx="400050" cy="620485"/>
                <a:chOff x="522514" y="3331029"/>
                <a:chExt cx="400050" cy="620485"/>
              </a:xfrm>
            </p:grpSpPr>
            <p:sp>
              <p:nvSpPr>
                <p:cNvPr id="108" name="Google Shape;108;p15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BAF8FF"/>
                </a:solidFill>
                <a:ln cap="flat" cmpd="sng" w="254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717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10;p15"/>
              <p:cNvGrpSpPr/>
              <p:nvPr/>
            </p:nvGrpSpPr>
            <p:grpSpPr>
              <a:xfrm rot="-9900000">
                <a:off x="1454488" y="2530789"/>
                <a:ext cx="400050" cy="620485"/>
                <a:chOff x="522514" y="3331029"/>
                <a:chExt cx="400050" cy="620485"/>
              </a:xfrm>
            </p:grpSpPr>
            <p:sp>
              <p:nvSpPr>
                <p:cNvPr id="111" name="Google Shape;111;p15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FED9"/>
                </a:solidFill>
                <a:ln cap="flat" cmpd="sng" w="25400">
                  <a:solidFill>
                    <a:srgbClr val="DAF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DAF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" name="Google Shape;113;p15"/>
              <p:cNvGrpSpPr/>
              <p:nvPr/>
            </p:nvGrpSpPr>
            <p:grpSpPr>
              <a:xfrm rot="-1989027">
                <a:off x="1357090" y="2890582"/>
                <a:ext cx="400050" cy="620485"/>
                <a:chOff x="522514" y="3331029"/>
                <a:chExt cx="400050" cy="620485"/>
              </a:xfrm>
            </p:grpSpPr>
            <p:sp>
              <p:nvSpPr>
                <p:cNvPr id="114" name="Google Shape;114;p15"/>
                <p:cNvSpPr/>
                <p:nvPr/>
              </p:nvSpPr>
              <p:spPr>
                <a:xfrm>
                  <a:off x="522514" y="3331029"/>
                  <a:ext cx="400050" cy="62048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99FFCC"/>
                </a:solidFill>
                <a:ln cap="flat" cmpd="sng" w="254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15"/>
                <p:cNvSpPr/>
                <p:nvPr/>
              </p:nvSpPr>
              <p:spPr>
                <a:xfrm>
                  <a:off x="686211" y="3641271"/>
                  <a:ext cx="137160" cy="13716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00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6" name="Google Shape;116;p15"/>
          <p:cNvGrpSpPr/>
          <p:nvPr/>
        </p:nvGrpSpPr>
        <p:grpSpPr>
          <a:xfrm>
            <a:off x="1469791" y="1271258"/>
            <a:ext cx="4930140" cy="2743200"/>
            <a:chOff x="2107745" y="1271258"/>
            <a:chExt cx="4930140" cy="2743200"/>
          </a:xfrm>
        </p:grpSpPr>
        <p:sp>
          <p:nvSpPr>
            <p:cNvPr id="117" name="Google Shape;117;p15"/>
            <p:cNvSpPr/>
            <p:nvPr/>
          </p:nvSpPr>
          <p:spPr>
            <a:xfrm>
              <a:off x="3201215" y="1271258"/>
              <a:ext cx="2743200" cy="27432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Shotgun Metagenomic</a:t>
              </a:r>
              <a:endParaRPr b="1" i="0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Sequencing</a:t>
              </a:r>
              <a:endParaRPr b="1" i="0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18" name="Google Shape;118;p15"/>
            <p:cNvCxnSpPr/>
            <p:nvPr/>
          </p:nvCxnSpPr>
          <p:spPr>
            <a:xfrm>
              <a:off x="2107745" y="2642858"/>
              <a:ext cx="1005840" cy="0"/>
            </a:xfrm>
            <a:prstGeom prst="straightConnector1">
              <a:avLst/>
            </a:prstGeom>
            <a:noFill/>
            <a:ln cap="flat" cmpd="sng" w="127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9" name="Google Shape;119;p15"/>
            <p:cNvCxnSpPr/>
            <p:nvPr/>
          </p:nvCxnSpPr>
          <p:spPr>
            <a:xfrm>
              <a:off x="6032045" y="2642858"/>
              <a:ext cx="1005840" cy="0"/>
            </a:xfrm>
            <a:prstGeom prst="straightConnector1">
              <a:avLst/>
            </a:prstGeom>
            <a:noFill/>
            <a:ln cap="flat" cmpd="sng" w="1270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20" name="Google Shape;120;p15"/>
          <p:cNvSpPr/>
          <p:nvPr/>
        </p:nvSpPr>
        <p:spPr>
          <a:xfrm>
            <a:off x="6528453" y="1059327"/>
            <a:ext cx="2552242" cy="224375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685518" y="1105543"/>
            <a:ext cx="22381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Taxonomic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Classification</a:t>
            </a:r>
            <a:endParaRPr b="1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870664" y="2414523"/>
            <a:ext cx="18678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Population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b="1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885572" y="3723500"/>
            <a:ext cx="186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Functional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b="1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4984439" y="892637"/>
            <a:ext cx="15440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Who’s there?</a:t>
            </a:r>
            <a:endParaRPr b="0" i="1" sz="1800" u="none" cap="none" strike="noStrike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6440873" y="3567525"/>
            <a:ext cx="2627400" cy="1113000"/>
          </a:xfrm>
          <a:prstGeom prst="roundRect">
            <a:avLst>
              <a:gd fmla="val 36721" name="adj"/>
            </a:avLst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4420182" y="4447218"/>
            <a:ext cx="2108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What can they do?</a:t>
            </a:r>
            <a:endParaRPr b="0" i="1" sz="1800" u="none" cap="none" strike="noStrike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Microbiome Analysis</a:t>
            </a:r>
            <a:endParaRPr b="0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16S rRNA sequencing helps us understand get a better understanding of community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structure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/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…but metagenomics gives us a better understanding of the metabolic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potential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a community (“function”)…</a:t>
            </a:r>
            <a:endParaRPr/>
          </a:p>
          <a:p>
            <a:pPr indent="0" lvl="0" marL="38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81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…and next we need to focus on what the metabolic </a:t>
            </a:r>
            <a:r>
              <a:rPr b="1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activity</a:t>
            </a:r>
            <a:r>
              <a:rPr b="0" i="0" lang="en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a community (function)!</a:t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311700" y="2150849"/>
            <a:ext cx="8520600" cy="11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1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Shotgun Metagenomics Sequencing</a:t>
            </a:r>
            <a:br>
              <a:rPr b="1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Bioinformatics</a:t>
            </a:r>
            <a:endParaRPr b="1" i="0" sz="3600" u="none" cap="none" strike="noStrike">
              <a:solidFill>
                <a:srgbClr val="68001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</a:pPr>
            <a:r>
              <a:rPr b="0" i="0" lang="en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rPr>
              <a:t>Metagenomics Workflow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5165" y="619714"/>
            <a:ext cx="6233670" cy="4523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