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Medium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Roboto Mono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3D8FE7-7B4F-4570-9822-CB52B7F9735F}">
  <a:tblStyle styleId="{E93D8FE7-7B4F-4570-9822-CB52B7F9735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regular.fntdata"/><Relationship Id="rId22" Type="http://schemas.openxmlformats.org/officeDocument/2006/relationships/font" Target="fonts/RobotoMedium-italic.fntdata"/><Relationship Id="rId21" Type="http://schemas.openxmlformats.org/officeDocument/2006/relationships/font" Target="fonts/RobotoMedium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oboto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RobotoMono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6c910609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f6c910609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f6c91060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f6c91060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f6c91060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f6c91060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6c910609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6c910609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6c910609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6c910609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6c910609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6c910609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6c91060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6c91060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f6c91060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f6c91060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056744"/>
            <a:ext cx="9144000" cy="957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526388"/>
            <a:ext cx="7563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4300681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b="0" i="0" sz="3600" u="none" cap="none" strike="noStrike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b="0" i="0" sz="3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b="0" i="0" sz="2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portal.brain-map.org/atlases-and-data/rnaseq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atijalab.org/seurat/install.html" TargetMode="External"/><Relationship Id="rId4" Type="http://schemas.openxmlformats.org/officeDocument/2006/relationships/hyperlink" Target="https://www.bioconductor.org/packages/release/bioc/html/SingleCellExperiment.html" TargetMode="External"/><Relationship Id="rId5" Type="http://schemas.openxmlformats.org/officeDocument/2006/relationships/hyperlink" Target="https://www.bioconductor.org/packages/release/bioc/html/scater.html" TargetMode="External"/><Relationship Id="rId6" Type="http://schemas.openxmlformats.org/officeDocument/2006/relationships/hyperlink" Target="https://scanpy.readthedocs.io/en/latest/" TargetMode="External"/><Relationship Id="rId7" Type="http://schemas.openxmlformats.org/officeDocument/2006/relationships/hyperlink" Target="https://scanpy.readthedocs.io/en/lates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hyperlink" Target="https://portal.brain-map.org/atlases-and-data/rnaseq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Single Cell Sequencing Analysis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"/>
              <a:t>Part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Projections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702143"/>
            <a:ext cx="8520600" cy="37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Wish to use clustering to interpret data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Projection methods produce an embedding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Strategy:</a:t>
            </a:r>
            <a:r>
              <a:rPr lang="en"/>
              <a:t> map cell metadata onto embedding and visualize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Following slides: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Single nuclear RNA-Seq from human cortex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6 regions sampled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Source: Brain-Map Cell Type Database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https://portal.brain-map.org/atlases-and-data/rnaseq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Projections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3434" l="17133" r="14086" t="6878"/>
          <a:stretch/>
        </p:blipFill>
        <p:spPr>
          <a:xfrm>
            <a:off x="402600" y="775025"/>
            <a:ext cx="3735350" cy="36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/>
        </p:nvSpPr>
        <p:spPr>
          <a:xfrm>
            <a:off x="1705700" y="4572000"/>
            <a:ext cx="9480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No color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4">
            <a:alphaModFix/>
          </a:blip>
          <a:srcRect b="4177" l="16258" r="12834" t="6168"/>
          <a:stretch/>
        </p:blipFill>
        <p:spPr>
          <a:xfrm>
            <a:off x="5070450" y="775025"/>
            <a:ext cx="3735350" cy="361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5256500" y="4563975"/>
            <a:ext cx="31062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Colored by unsupervised clustering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2461" l="16785" r="13793" t="5694"/>
          <a:stretch/>
        </p:blipFill>
        <p:spPr>
          <a:xfrm>
            <a:off x="5171589" y="783060"/>
            <a:ext cx="3639622" cy="36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Projections</a:t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5735750" y="4572000"/>
            <a:ext cx="25113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Colored by brain region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4">
            <a:alphaModFix/>
          </a:blip>
          <a:srcRect b="2961" l="16490" r="13126" t="6761"/>
          <a:stretch/>
        </p:blipFill>
        <p:spPr>
          <a:xfrm>
            <a:off x="427781" y="775031"/>
            <a:ext cx="3770563" cy="362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043500" y="4371750"/>
            <a:ext cx="21567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1994B"/>
                </a:solidFill>
                <a:latin typeface="Open Sans"/>
                <a:ea typeface="Open Sans"/>
                <a:cs typeface="Open Sans"/>
                <a:sym typeface="Open Sans"/>
              </a:rPr>
              <a:t>Non-neuronal (glia)</a:t>
            </a:r>
            <a:endParaRPr b="1" sz="1200">
              <a:solidFill>
                <a:srgbClr val="11994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AFCC3D"/>
                </a:solidFill>
                <a:latin typeface="Open Sans"/>
                <a:ea typeface="Open Sans"/>
                <a:cs typeface="Open Sans"/>
                <a:sym typeface="Open Sans"/>
              </a:rPr>
              <a:t>Glutamatergic neurons</a:t>
            </a:r>
            <a:endParaRPr b="1" sz="1200">
              <a:solidFill>
                <a:srgbClr val="AFCC3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66FF"/>
                </a:solidFill>
                <a:latin typeface="Open Sans"/>
                <a:ea typeface="Open Sans"/>
                <a:cs typeface="Open Sans"/>
                <a:sym typeface="Open Sans"/>
              </a:rPr>
              <a:t>GABAergic neurons</a:t>
            </a:r>
            <a:endParaRPr b="1" sz="1200">
              <a:solidFill>
                <a:srgbClr val="0066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427775" y="4371750"/>
            <a:ext cx="2010300" cy="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Colored by cell class, labeled by known marker genes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Many Subjects We Didn’t Cover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779201"/>
            <a:ext cx="8520600" cy="4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Supervised clustering of cells by known markers/cell states (e.g. cell cycle)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Comparing different samples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Pseudotime Analysis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Inferring cellular development/change over time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Imputation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Infer expression values for “dropout” genes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more...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Current Software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793675"/>
            <a:ext cx="85206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Bioconductor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Seurat</a:t>
            </a:r>
            <a:r>
              <a:rPr lang="en"/>
              <a:t> </a:t>
            </a:r>
            <a:r>
              <a:rPr lang="en" sz="2400"/>
              <a:t>- One of the first analysis </a:t>
            </a:r>
            <a:r>
              <a:rPr lang="en"/>
              <a:t>software packages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SingleCellExperiment</a:t>
            </a:r>
            <a:r>
              <a:rPr lang="en"/>
              <a:t> - official Bioconductor class</a:t>
            </a:r>
            <a:endParaRPr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scater</a:t>
            </a:r>
            <a:r>
              <a:rPr lang="en"/>
              <a:t> - Single Cell Analysis Toolkit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s</a:t>
            </a:r>
            <a:r>
              <a:rPr lang="en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canpy</a:t>
            </a:r>
            <a:r>
              <a:rPr lang="en"/>
              <a:t> - single cell analysis in python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Many others now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Millions of others soon...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The Counts Matrix</a:t>
            </a:r>
            <a:endParaRPr/>
          </a:p>
        </p:txBody>
      </p:sp>
      <p:graphicFrame>
        <p:nvGraphicFramePr>
          <p:cNvPr id="63" name="Google Shape;63;p14"/>
          <p:cNvGraphicFramePr/>
          <p:nvPr/>
        </p:nvGraphicFramePr>
        <p:xfrm>
          <a:off x="3502625" y="85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{E93D8FE7-7B4F-4570-9822-CB52B7F9735F}</a:tableStyleId>
              </a:tblPr>
              <a:tblGrid>
                <a:gridCol w="769350"/>
                <a:gridCol w="583175"/>
                <a:gridCol w="610750"/>
                <a:gridCol w="576300"/>
                <a:gridCol w="645250"/>
                <a:gridCol w="630275"/>
                <a:gridCol w="630275"/>
                <a:gridCol w="408650"/>
                <a:gridCol w="62455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cellM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3335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gene4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5318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325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gene6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497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255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gene7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...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geneN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68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4313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63</a:t>
                      </a:r>
                      <a:endParaRPr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0" y="688975"/>
            <a:ext cx="35025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Counts matrix contains either: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Read counts or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UMI counts if used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Each cell has: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Total number of counts (col. sum, “library size”)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Number of non-zero genes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Each gene has: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# of non-zero cells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Non-zero mean/variance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Matrix is </a:t>
            </a:r>
            <a:r>
              <a:rPr i="1" lang="en" sz="1500"/>
              <a:t>sparse</a:t>
            </a:r>
            <a:r>
              <a:rPr lang="en" sz="1500"/>
              <a:t>: many zeros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Zeros may be: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Cell lacks gene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 “drop-out”: gene present but was missed by qPCR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Analysis Paths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449238" y="237705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Counts matrix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712113" y="125570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Dimensionality Reduction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2712113" y="237705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Unsupervised Clustering</a:t>
            </a:r>
            <a:endParaRPr/>
          </a:p>
        </p:txBody>
      </p:sp>
      <p:cxnSp>
        <p:nvCxnSpPr>
          <p:cNvPr id="73" name="Google Shape;73;p15"/>
          <p:cNvCxnSpPr>
            <a:stCxn id="70" idx="3"/>
            <a:endCxn id="72" idx="1"/>
          </p:cNvCxnSpPr>
          <p:nvPr/>
        </p:nvCxnSpPr>
        <p:spPr>
          <a:xfrm>
            <a:off x="1919538" y="2679750"/>
            <a:ext cx="792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" name="Google Shape;74;p15"/>
          <p:cNvCxnSpPr>
            <a:stCxn id="70" idx="0"/>
            <a:endCxn id="71" idx="1"/>
          </p:cNvCxnSpPr>
          <p:nvPr/>
        </p:nvCxnSpPr>
        <p:spPr>
          <a:xfrm rot="-5400000">
            <a:off x="1538838" y="1203900"/>
            <a:ext cx="818700" cy="1527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5"/>
          <p:cNvCxnSpPr>
            <a:stCxn id="71" idx="2"/>
            <a:endCxn id="72" idx="0"/>
          </p:cNvCxnSpPr>
          <p:nvPr/>
        </p:nvCxnSpPr>
        <p:spPr>
          <a:xfrm>
            <a:off x="3447263" y="1861100"/>
            <a:ext cx="0" cy="51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" name="Google Shape;76;p15"/>
          <p:cNvSpPr/>
          <p:nvPr/>
        </p:nvSpPr>
        <p:spPr>
          <a:xfrm>
            <a:off x="4836438" y="1255700"/>
            <a:ext cx="17340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Projection</a:t>
            </a:r>
            <a:br>
              <a:rPr lang="en"/>
            </a:br>
            <a:r>
              <a:rPr lang="en"/>
              <a:t>(tSNE, UMAP, etc)</a:t>
            </a:r>
            <a:endParaRPr/>
          </a:p>
        </p:txBody>
      </p:sp>
      <p:cxnSp>
        <p:nvCxnSpPr>
          <p:cNvPr id="77" name="Google Shape;77;p15"/>
          <p:cNvCxnSpPr>
            <a:stCxn id="71" idx="3"/>
            <a:endCxn id="76" idx="1"/>
          </p:cNvCxnSpPr>
          <p:nvPr/>
        </p:nvCxnSpPr>
        <p:spPr>
          <a:xfrm>
            <a:off x="4182413" y="1558400"/>
            <a:ext cx="65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5"/>
          <p:cNvCxnSpPr>
            <a:stCxn id="72" idx="3"/>
            <a:endCxn id="76" idx="2"/>
          </p:cNvCxnSpPr>
          <p:nvPr/>
        </p:nvCxnSpPr>
        <p:spPr>
          <a:xfrm flipH="1" rot="10800000">
            <a:off x="4182413" y="1861050"/>
            <a:ext cx="1521000" cy="818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/>
          <p:nvPr/>
        </p:nvSpPr>
        <p:spPr>
          <a:xfrm>
            <a:off x="7224463" y="1255700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</a:t>
            </a:r>
            <a:endParaRPr/>
          </a:p>
        </p:txBody>
      </p:sp>
      <p:cxnSp>
        <p:nvCxnSpPr>
          <p:cNvPr id="80" name="Google Shape;80;p15"/>
          <p:cNvCxnSpPr>
            <a:stCxn id="76" idx="3"/>
            <a:endCxn id="79" idx="1"/>
          </p:cNvCxnSpPr>
          <p:nvPr/>
        </p:nvCxnSpPr>
        <p:spPr>
          <a:xfrm>
            <a:off x="6570438" y="1558400"/>
            <a:ext cx="65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5"/>
          <p:cNvSpPr/>
          <p:nvPr/>
        </p:nvSpPr>
        <p:spPr>
          <a:xfrm>
            <a:off x="7224463" y="3092175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Marker Gene Analysis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001713" y="3092163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Expression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001713" y="3904638"/>
            <a:ext cx="1470300" cy="60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Proportion</a:t>
            </a:r>
            <a:endParaRPr/>
          </a:p>
        </p:txBody>
      </p:sp>
      <p:cxnSp>
        <p:nvCxnSpPr>
          <p:cNvPr id="84" name="Google Shape;84;p15"/>
          <p:cNvCxnSpPr>
            <a:stCxn id="72" idx="2"/>
            <a:endCxn id="82" idx="1"/>
          </p:cNvCxnSpPr>
          <p:nvPr/>
        </p:nvCxnSpPr>
        <p:spPr>
          <a:xfrm flipH="1" rot="-5400000">
            <a:off x="4018313" y="2411400"/>
            <a:ext cx="412500" cy="1554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" name="Google Shape;85;p15"/>
          <p:cNvCxnSpPr>
            <a:stCxn id="72" idx="2"/>
            <a:endCxn id="83" idx="1"/>
          </p:cNvCxnSpPr>
          <p:nvPr/>
        </p:nvCxnSpPr>
        <p:spPr>
          <a:xfrm flipH="1" rot="-5400000">
            <a:off x="3612113" y="2817600"/>
            <a:ext cx="1224900" cy="1554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5"/>
          <p:cNvCxnSpPr>
            <a:stCxn id="82" idx="3"/>
            <a:endCxn id="81" idx="1"/>
          </p:cNvCxnSpPr>
          <p:nvPr/>
        </p:nvCxnSpPr>
        <p:spPr>
          <a:xfrm>
            <a:off x="6472013" y="3394863"/>
            <a:ext cx="75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Unsupervised Clustering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311700" y="605401"/>
            <a:ext cx="8520600" cy="4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Wish to identify subpopulations of cells using similarity of transcript abundance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Clustering methods discover patterns in the data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i="1" lang="en" sz="2800"/>
              <a:t>A priori</a:t>
            </a:r>
            <a:r>
              <a:rPr lang="en" sz="2800"/>
              <a:t> no knowledge of number of clusters</a:t>
            </a:r>
            <a:endParaRPr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Many available methods and metrics:</a:t>
            </a:r>
            <a:endParaRPr sz="2200"/>
          </a:p>
        </p:txBody>
      </p:sp>
      <p:sp>
        <p:nvSpPr>
          <p:cNvPr id="93" name="Google Shape;93;p16"/>
          <p:cNvSpPr txBox="1"/>
          <p:nvPr/>
        </p:nvSpPr>
        <p:spPr>
          <a:xfrm>
            <a:off x="545825" y="3789000"/>
            <a:ext cx="48942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PCA/Spectral analysis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Hierarchical or </a:t>
            </a: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Ward agglomerative clustering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K-nearest neighbor clustering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Jaccard similarity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161328" y="3789000"/>
            <a:ext cx="39249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Louvain community detection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K-means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Graph based clustering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Many, many more...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Analysis: Differential Expression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923868"/>
            <a:ext cx="85206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Goal: </a:t>
            </a:r>
            <a:r>
              <a:rPr lang="en"/>
              <a:t>identify gene expression differences between cell types (i.e. clusters)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Simple solution: DESeq2 of each cluster vs all the others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Significant genes drove the clustering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Examine for marker genes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Marker Gene Analysis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923875"/>
            <a:ext cx="8520600" cy="39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Goal:</a:t>
            </a:r>
            <a:r>
              <a:rPr lang="en"/>
              <a:t> Label each cluster to known cell type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Biological domain experts know which genes are expressed by each cell type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Some clusters may be difficult to label (novel cell types?)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NB:</a:t>
            </a:r>
            <a:r>
              <a:rPr lang="en"/>
              <a:t> cells of one cell type may cluster by </a:t>
            </a:r>
            <a:r>
              <a:rPr i="1" lang="en"/>
              <a:t>state</a:t>
            </a:r>
            <a:r>
              <a:rPr lang="en"/>
              <a:t>, e.g. cell cycle phase G1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Dimensionality Reduction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803126"/>
            <a:ext cx="8520600" cy="4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Counts matrix may have many dimensions</a:t>
            </a:r>
            <a:endParaRPr sz="26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1000s of genes x 1000s of cells</a:t>
            </a:r>
            <a:endParaRPr sz="20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Reduces # dimensions while preserving variance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May be necessary for large datasets (&gt;1M cells) to make downstream analysis algorithms tractable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Many methods available, including:</a:t>
            </a:r>
            <a:endParaRPr sz="26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PCA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Multidimensional Scaling (MDS)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Downsampling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Projection + Visualization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729151"/>
            <a:ext cx="8520600" cy="4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b="1" lang="en" sz="2300"/>
              <a:t>Goal:</a:t>
            </a:r>
            <a:r>
              <a:rPr lang="en" sz="2300"/>
              <a:t> accurately visualize cell clusters in two dimensions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Projection: embed samples of high dimensional space into lower dimensional space, retaining structure of data</a:t>
            </a:r>
            <a:endParaRPr sz="23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e</a:t>
            </a:r>
            <a:r>
              <a:rPr lang="en" sz="2100"/>
              <a:t>.g. map from (1000s genes x 1000s cells) to 2 (i.e. &lt;x,y&gt;)</a:t>
            </a:r>
            <a:endParaRPr sz="21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Ideally preserve both local and global structure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/>
              <a:t>NB:</a:t>
            </a:r>
            <a:r>
              <a:rPr lang="en" sz="2300"/>
              <a:t> this is challenging to do efficiently+accurately!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Available methods: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t-SNE: t-statistic Stochastic Neighbor Embedding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UMAP: Uniform Manifold Approx. and Mapping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" sz="2300"/>
              <a:t>PCA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0" y="0"/>
            <a:ext cx="9144000" cy="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t-SNE, UMAP, et cetera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04975" y="698200"/>
            <a:ext cx="4219800" cy="43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/>
              <a:t>Conceptual idea:</a:t>
            </a:r>
            <a:endParaRPr b="1" sz="18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Compute distance between all pairs of cells in high dimensional (i.e. all genes) space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Find a function that maps samples into 2D space s.t. cells that are close in original space are also close in embedded space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Can compute locally accurate mapping quickly:</a:t>
            </a:r>
            <a:endParaRPr sz="18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Cells near each other are similar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BUT</a:t>
            </a:r>
            <a:r>
              <a:rPr lang="en"/>
              <a:t> cells far away from each other are </a:t>
            </a:r>
            <a:r>
              <a:rPr i="1" lang="en"/>
              <a:t>not</a:t>
            </a:r>
            <a:r>
              <a:rPr lang="en"/>
              <a:t> </a:t>
            </a:r>
            <a:r>
              <a:rPr i="1" lang="en"/>
              <a:t>necessarily proportionately far</a:t>
            </a:r>
            <a:r>
              <a:rPr lang="en"/>
              <a:t> from each other!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Local</a:t>
            </a:r>
            <a:r>
              <a:rPr lang="en"/>
              <a:t> structure is preserved, </a:t>
            </a:r>
            <a:r>
              <a:rPr b="1" lang="en"/>
              <a:t>global</a:t>
            </a:r>
            <a:r>
              <a:rPr lang="en"/>
              <a:t> structure is not!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4177" l="16258" r="12834" t="6168"/>
          <a:stretch/>
        </p:blipFill>
        <p:spPr>
          <a:xfrm>
            <a:off x="4746825" y="782875"/>
            <a:ext cx="4027398" cy="38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538450" y="4601850"/>
            <a:ext cx="45315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t-SNE projections from human cortex single nuclear RNA-Seq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https://portal.brain-map.org/atlases-and-data/rnaseq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