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Roboto Medium"/>
      <p:regular r:id="rId32"/>
      <p:bold r:id="rId33"/>
      <p:italic r:id="rId34"/>
      <p:boldItalic r:id="rId35"/>
    </p:embeddedFont>
    <p:embeddedFont>
      <p:font typeface="Roboto"/>
      <p:regular r:id="rId36"/>
      <p:bold r:id="rId37"/>
      <p:italic r:id="rId38"/>
      <p:boldItalic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slide" Target="slides/slide15.xml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OpenSans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Medium-bold.fntdata"/><Relationship Id="rId10" Type="http://schemas.openxmlformats.org/officeDocument/2006/relationships/slide" Target="slides/slide5.xml"/><Relationship Id="rId32" Type="http://schemas.openxmlformats.org/officeDocument/2006/relationships/font" Target="fonts/RobotoMedium-regular.fntdata"/><Relationship Id="rId13" Type="http://schemas.openxmlformats.org/officeDocument/2006/relationships/slide" Target="slides/slide8.xml"/><Relationship Id="rId35" Type="http://schemas.openxmlformats.org/officeDocument/2006/relationships/font" Target="fonts/Roboto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Medium-italic.fntdata"/><Relationship Id="rId15" Type="http://schemas.openxmlformats.org/officeDocument/2006/relationships/slide" Target="slides/slide10.xml"/><Relationship Id="rId37" Type="http://schemas.openxmlformats.org/officeDocument/2006/relationships/font" Target="fonts/Roboto-bold.fntdata"/><Relationship Id="rId14" Type="http://schemas.openxmlformats.org/officeDocument/2006/relationships/slide" Target="slides/slide9.xml"/><Relationship Id="rId36" Type="http://schemas.openxmlformats.org/officeDocument/2006/relationships/font" Target="fonts/Robot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7c500668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7c500668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7ca2949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7ca2949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2b40249a0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2b40249a0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2b40249a0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2b40249a0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2b40249a0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2b40249a0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2b40249a0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2b40249a0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2b40249a0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2b40249a0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57c50066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57c50066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2b40249a0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2b40249a0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2b40249a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2b40249a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i="0" sz="5200" u="none" cap="none" strike="noStrike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lt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2400"/>
              <a:buFont typeface="Roboto Medium"/>
              <a:buNone/>
              <a:defRPr b="0" i="0" sz="24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4200"/>
              <a:buFont typeface="Roboto Medium"/>
              <a:buNone/>
              <a:defRPr b="0" i="0" sz="42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12000"/>
              <a:buFont typeface="Roboto Medium"/>
              <a:buNone/>
              <a:defRPr b="0" i="0" sz="120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25.png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hmdb.ca/metabolites" TargetMode="External"/><Relationship Id="rId4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ncbi.nlm.nih.gov/pmc/articles/PMC4559092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</a:pPr>
            <a:r>
              <a:rPr b="1" i="0" lang="en" sz="5200" u="none" cap="none" strike="noStrike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rPr>
              <a:t>Metabolomics</a:t>
            </a:r>
            <a:endParaRPr b="1" i="0" sz="5200" u="none" cap="none" strike="noStrike">
              <a:solidFill>
                <a:srgbClr val="6800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lang="en"/>
              <a:t>Design Choice: </a:t>
            </a: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Targeted vs. Untargeted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351150" y="8555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Untargeted:</a:t>
            </a:r>
            <a:r>
              <a:rPr b="0" i="0" lang="en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" sz="1700"/>
              <a:t>What metabolites are there?</a:t>
            </a:r>
            <a:endParaRPr sz="1300"/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b="0" i="0" lang="en" sz="17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Qualitative</a:t>
            </a:r>
            <a:endParaRPr sz="900"/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b="0" i="0" lang="en" sz="17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Measure “all” of the metabolites in the sample</a:t>
            </a:r>
            <a:endParaRPr sz="900"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Targeted: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" sz="1700"/>
              <a:t>Measure a specific set of metabolites</a:t>
            </a:r>
            <a:endParaRPr sz="1700"/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b="0" i="0" lang="en" sz="17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Quantitative</a:t>
            </a:r>
            <a:endParaRPr sz="900"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1450" y="734475"/>
            <a:ext cx="4109001" cy="36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351150" y="4522050"/>
            <a:ext cx="84417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Schrimpe-Rutledge, Alexandra C., Simona G. Codreanu, Stacy D. Sherrod, and John A. McLean. 2016. “Untargeted Metabolomics Strategies-Challenges and Emerging Directions.” </a:t>
            </a:r>
            <a:r>
              <a:rPr i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Journal of the American Society for Mass Spectrometry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27 (12): 1897–1905.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Detect: Mass Spectrometry</a:t>
            </a:r>
            <a:endParaRPr/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311700" y="923875"/>
            <a:ext cx="46623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Identify mass/charge (m/z) of particles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Vaporizes compounds from chromatograph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Each molecule has a (hopefully unique) set of m/z spectra</a:t>
            </a:r>
            <a:endParaRPr sz="2400"/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5425" y="694225"/>
            <a:ext cx="2134700" cy="225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5775" y="3035150"/>
            <a:ext cx="2614000" cy="19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Detect: NMR Spectrometry</a:t>
            </a:r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311700" y="923875"/>
            <a:ext cx="41601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Measures magnetic resonance between atoms in a structure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Each atomic bond configuration has specific signature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Analyze spectra to identify content</a:t>
            </a:r>
            <a:endParaRPr sz="2400"/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 b="0" l="9240" r="8986" t="0"/>
          <a:stretch/>
        </p:blipFill>
        <p:spPr>
          <a:xfrm>
            <a:off x="4302000" y="1245475"/>
            <a:ext cx="4500831" cy="3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Detection Methods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Need to carefully select your detection platform(s)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Many complementary, analytical trade-offs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Experimental reagents, sample manipulation, </a:t>
            </a:r>
            <a:r>
              <a:rPr b="0" i="1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impact your results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sz="2400"/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lang="en" sz="2400"/>
              <a:t>Some media are less amenable to metabolomics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000"/>
              <a:t>High salt concentrations mess up chromatography columns</a:t>
            </a:r>
            <a:endParaRPr/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lang="en" sz="2400"/>
              <a:t>Isotopic tracers/labels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lang="en"/>
              <a:t>Analyze: Metabolomics Data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311700" y="923875"/>
            <a:ext cx="8520600" cy="3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Quantities of metabolites for many samples</a:t>
            </a:r>
            <a:endParaRPr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Forms a matrix</a:t>
            </a:r>
            <a:endParaRPr b="1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Pattern detection analysis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Unsupervised: PCA, Hierarchical Clustering, etc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Supervised: Regression/Partial Least Squares </a:t>
            </a:r>
            <a:endParaRPr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Pathway enrichment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Map metabolites → pathways, identify enrichment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Input to Flux Balance Analysis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Considerations</a:t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311700" y="923875"/>
            <a:ext cx="8520600" cy="4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 single accepted m</a:t>
            </a:r>
            <a:r>
              <a:rPr lang="en" sz="2400"/>
              <a:t>etabolomics analysis approach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Metabolite abundances thought to be “truncated log-normal” distributed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Truncated because abundances can’t be negative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Check for log-normality yourself! (e.g. Wald test)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log-normality holds, can use any statistical method that assumes normality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e.g. </a:t>
            </a:r>
            <a:r>
              <a:rPr lang="en" sz="1800"/>
              <a:t>Linear regression, PCA, etc...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Study</a:t>
            </a:r>
            <a:endParaRPr/>
          </a:p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5541350" y="918713"/>
            <a:ext cx="3276300" cy="40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Prospective study of 994 mother-child pairs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Either mother, infant, or 10y/o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Sampled b</a:t>
            </a:r>
            <a:r>
              <a:rPr lang="en" sz="1400"/>
              <a:t>lood serum or umbilical cord blood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Liquid chromatography followed by mass spec (LC-MS) to target: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Amino acids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Non-esterified fatty acids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Phospholipids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Carnitines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Measured ~200 metabolites in each sample</a:t>
            </a:r>
            <a:endParaRPr sz="1400"/>
          </a:p>
        </p:txBody>
      </p:sp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 b="0" l="1472" r="4754" t="0"/>
          <a:stretch/>
        </p:blipFill>
        <p:spPr>
          <a:xfrm>
            <a:off x="72375" y="851004"/>
            <a:ext cx="5628124" cy="3913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Study: Differential Concentration</a:t>
            </a:r>
            <a:endParaRPr/>
          </a:p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311700" y="1152475"/>
            <a:ext cx="303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Metabolites groups by structure: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AA - amino acid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NEFA - non-esterified fatty acids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PC - phospholipid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Carn - carnitines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Etc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Plotted absolute concentration divided by group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“Differential concentration” analysis</a:t>
            </a:r>
            <a:endParaRPr/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700" y="1090475"/>
            <a:ext cx="5270451" cy="354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Study: PCA</a:t>
            </a:r>
            <a:endParaRPr/>
          </a:p>
        </p:txBody>
      </p:sp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311700" y="677098"/>
            <a:ext cx="8520600" cy="24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Principal Component Analysis of all metabolite concentrations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More PCs required to explain variance in 10y/o compared with other sample types</a:t>
            </a:r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 rotWithShape="1">
          <a:blip r:embed="rId3">
            <a:alphaModFix/>
          </a:blip>
          <a:srcRect b="35010" l="0" r="0" t="0"/>
          <a:stretch/>
        </p:blipFill>
        <p:spPr>
          <a:xfrm>
            <a:off x="864400" y="3284000"/>
            <a:ext cx="5686425" cy="160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/>
          <p:nvPr/>
        </p:nvSpPr>
        <p:spPr>
          <a:xfrm>
            <a:off x="7023200" y="3284150"/>
            <a:ext cx="12564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% explained variance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7023200" y="4051600"/>
            <a:ext cx="12564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# of components required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1" name="Google Shape;191;p27"/>
          <p:cNvCxnSpPr>
            <a:stCxn id="189" idx="1"/>
          </p:cNvCxnSpPr>
          <p:nvPr/>
        </p:nvCxnSpPr>
        <p:spPr>
          <a:xfrm flipH="1">
            <a:off x="6552500" y="3586850"/>
            <a:ext cx="470700" cy="17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27"/>
          <p:cNvCxnSpPr>
            <a:stCxn id="190" idx="1"/>
          </p:cNvCxnSpPr>
          <p:nvPr/>
        </p:nvCxnSpPr>
        <p:spPr>
          <a:xfrm rot="10800000">
            <a:off x="6545900" y="4427500"/>
            <a:ext cx="477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Study: Correlation w/in Individual</a:t>
            </a:r>
            <a:endParaRPr/>
          </a:p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311700" y="1152475"/>
            <a:ext cx="367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Metabolite concentration correlated by structure group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Plotted median absolute correlation (most are +) of all pairwise metabolites from each grouping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Correlation structure of mother in pregnancy similar to infant (not shown here, see study)</a:t>
            </a:r>
            <a:endParaRPr sz="1800"/>
          </a:p>
        </p:txBody>
      </p:sp>
      <p:pic>
        <p:nvPicPr>
          <p:cNvPr id="199" name="Google Shape;1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598" y="894325"/>
            <a:ext cx="4644654" cy="39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/>
          <p:nvPr/>
        </p:nvSpPr>
        <p:spPr>
          <a:xfrm>
            <a:off x="4174525" y="1944575"/>
            <a:ext cx="3537600" cy="1496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4174525" y="3441275"/>
            <a:ext cx="1652700" cy="40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8"/>
          <p:cNvSpPr/>
          <p:nvPr/>
        </p:nvSpPr>
        <p:spPr>
          <a:xfrm>
            <a:off x="4174525" y="3845675"/>
            <a:ext cx="1254300" cy="49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8"/>
          <p:cNvSpPr/>
          <p:nvPr/>
        </p:nvSpPr>
        <p:spPr>
          <a:xfrm>
            <a:off x="4174525" y="1556675"/>
            <a:ext cx="3537600" cy="387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8"/>
          <p:cNvSpPr/>
          <p:nvPr/>
        </p:nvSpPr>
        <p:spPr>
          <a:xfrm>
            <a:off x="4174525" y="1014325"/>
            <a:ext cx="4041600" cy="542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Mechanism of Life</a:t>
            </a:r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075" y="794675"/>
            <a:ext cx="5157850" cy="38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/>
          <p:nvPr/>
        </p:nvSpPr>
        <p:spPr>
          <a:xfrm>
            <a:off x="2501400" y="4715600"/>
            <a:ext cx="41412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https://en.wikipedia.org/wiki/Metabolome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6" name="Google Shape;56;p11"/>
          <p:cNvCxnSpPr/>
          <p:nvPr/>
        </p:nvCxnSpPr>
        <p:spPr>
          <a:xfrm>
            <a:off x="1803525" y="807450"/>
            <a:ext cx="0" cy="220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Google Shape;57;p11"/>
          <p:cNvSpPr txBox="1"/>
          <p:nvPr/>
        </p:nvSpPr>
        <p:spPr>
          <a:xfrm>
            <a:off x="120525" y="1717200"/>
            <a:ext cx="16830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Machinery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8" name="Google Shape;58;p11"/>
          <p:cNvCxnSpPr/>
          <p:nvPr/>
        </p:nvCxnSpPr>
        <p:spPr>
          <a:xfrm>
            <a:off x="1803525" y="3288725"/>
            <a:ext cx="0" cy="74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11"/>
          <p:cNvSpPr txBox="1"/>
          <p:nvPr/>
        </p:nvSpPr>
        <p:spPr>
          <a:xfrm>
            <a:off x="120525" y="3467675"/>
            <a:ext cx="16830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Fuel/Exhaust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Common Challenges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311700" y="923875"/>
            <a:ext cx="8520600" cy="3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lang="en" sz="2300"/>
              <a:t>M</a:t>
            </a:r>
            <a:r>
              <a:rPr b="0" i="0" lang="en" sz="2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etabolomics analyzes a </a:t>
            </a:r>
            <a:r>
              <a:rPr b="1" i="0" lang="en" sz="2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broad range of features</a:t>
            </a:r>
            <a:endParaRPr sz="3300"/>
          </a:p>
          <a:p>
            <a: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b="0" i="0" lang="en" sz="1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Small, hydro</a:t>
            </a:r>
            <a:r>
              <a:rPr b="0" i="0" lang="en" sz="19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philic</a:t>
            </a:r>
            <a:r>
              <a:rPr b="0" i="0" lang="en" sz="1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carbohydrates (</a:t>
            </a:r>
            <a:r>
              <a:rPr b="0" i="1" lang="en" sz="1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e.g.</a:t>
            </a:r>
            <a:r>
              <a:rPr b="0" i="0" lang="en" sz="1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glucose) – Large, hydro</a:t>
            </a:r>
            <a:r>
              <a:rPr b="0" i="0" lang="en" sz="19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phobic</a:t>
            </a:r>
            <a:r>
              <a:rPr b="0" i="0" lang="en" sz="1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lipids (</a:t>
            </a:r>
            <a:r>
              <a:rPr b="0" i="1" lang="en" sz="1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e.g.</a:t>
            </a:r>
            <a:r>
              <a:rPr b="0" i="0" lang="en" sz="1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triacylglycerides) – Complex, natural compounds (</a:t>
            </a:r>
            <a:r>
              <a:rPr b="0" i="1" lang="en" sz="1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e.g.</a:t>
            </a:r>
            <a:r>
              <a:rPr b="0" i="0" lang="en" sz="19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antibiotics)</a:t>
            </a:r>
            <a:endParaRPr sz="1900"/>
          </a:p>
          <a:p>
            <a: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</a:pPr>
            <a:r>
              <a:rPr b="0" i="0" lang="en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Different sizes, charge, composition</a:t>
            </a:r>
            <a:endParaRPr/>
          </a:p>
          <a:p>
            <a: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</a:pPr>
            <a:r>
              <a:rPr lang="en"/>
              <a:t>Different biological roles and implications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sz="2300"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Many metabolites are not in databases</a:t>
            </a:r>
            <a:r>
              <a:rPr lang="en" sz="2300"/>
              <a:t>: </a:t>
            </a:r>
            <a:r>
              <a:rPr b="0" i="0" lang="en" sz="2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our picture of cellular metabolism is incomplete</a:t>
            </a:r>
            <a:endParaRPr sz="3300"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9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Identification of novel metabolites is difficult</a:t>
            </a:r>
            <a:endParaRPr sz="33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ure 4" id="215" name="Google Shape;215;p30"/>
          <p:cNvPicPr preferRelativeResize="0"/>
          <p:nvPr/>
        </p:nvPicPr>
        <p:blipFill rotWithShape="1">
          <a:blip r:embed="rId3">
            <a:alphaModFix/>
          </a:blip>
          <a:srcRect b="57878" l="0" r="0" t="6128"/>
          <a:stretch/>
        </p:blipFill>
        <p:spPr>
          <a:xfrm>
            <a:off x="602738" y="3423225"/>
            <a:ext cx="7938524" cy="145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Approaches for Microbiome Analysis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311700" y="776724"/>
            <a:ext cx="8520600" cy="2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0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“Metataxonomics”: </a:t>
            </a:r>
            <a:r>
              <a:rPr b="0" i="0" lang="en" sz="20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What is the composition?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Use marker genes (</a:t>
            </a:r>
            <a:r>
              <a:rPr b="0" i="1" lang="en" sz="1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e.g.</a:t>
            </a:r>
            <a:r>
              <a:rPr b="0" i="0" lang="en" sz="1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16S rRNA)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8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0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Metagenomics:</a:t>
            </a:r>
            <a:r>
              <a:rPr b="0" i="0" lang="en" sz="20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What is the composition and functional potential?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8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0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Metatranscriptomics:</a:t>
            </a:r>
            <a:r>
              <a:rPr b="0" i="0" lang="en" sz="20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What genes are collectively expressed?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1" i="0" sz="8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0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Metabolomics:</a:t>
            </a:r>
            <a:r>
              <a:rPr b="0" i="0" lang="en" sz="20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What metabolic byproducts are used/produced?</a:t>
            </a:r>
            <a:endParaRPr b="1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Detection Methods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3" name="Google Shape;223;p31"/>
          <p:cNvSpPr txBox="1"/>
          <p:nvPr>
            <p:ph idx="1" type="body"/>
          </p:nvPr>
        </p:nvSpPr>
        <p:spPr>
          <a:xfrm>
            <a:off x="311700" y="1152475"/>
            <a:ext cx="420624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Separation required (sometimes multiple chromatographic methods)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resolve and quantify individual metabolites in complex mixtures</a:t>
            </a:r>
            <a:b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Biased against volatile metabolites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High sensitivity and dynamic range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Limited capacity for quantification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31"/>
          <p:cNvSpPr txBox="1"/>
          <p:nvPr>
            <p:ph idx="2" type="body"/>
          </p:nvPr>
        </p:nvSpPr>
        <p:spPr>
          <a:xfrm>
            <a:off x="4626060" y="1152475"/>
            <a:ext cx="420624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 separation required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Limited ability to resolve complex mixtures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Low(er) sensitivity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Absolute quantification of metabolites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311700" y="819050"/>
            <a:ext cx="4206240" cy="333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LC/MS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4626060" y="819050"/>
            <a:ext cx="4206240" cy="333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Detection Methods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32" name="Google Shape;232;p32"/>
          <p:cNvSpPr txBox="1"/>
          <p:nvPr>
            <p:ph idx="1" type="body"/>
          </p:nvPr>
        </p:nvSpPr>
        <p:spPr>
          <a:xfrm>
            <a:off x="311700" y="1152475"/>
            <a:ext cx="420624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Separation required (sometimes multiple chromatographic methods)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resolve and quantify individual metabolites in complex mixtures</a:t>
            </a:r>
            <a:b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Biased against volatile metabolites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High sensitivity and dynamic range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Limited capacity for quantification</a:t>
            </a:r>
            <a:endParaRPr/>
          </a:p>
        </p:txBody>
      </p:sp>
      <p:sp>
        <p:nvSpPr>
          <p:cNvPr id="233" name="Google Shape;233;p32"/>
          <p:cNvSpPr txBox="1"/>
          <p:nvPr>
            <p:ph idx="2" type="body"/>
          </p:nvPr>
        </p:nvSpPr>
        <p:spPr>
          <a:xfrm>
            <a:off x="4626060" y="1152475"/>
            <a:ext cx="420624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Separation required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quantify volatile and uncharged metabolites, isomeric compounds (</a:t>
            </a:r>
            <a:r>
              <a:rPr b="0" i="1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e.g.</a:t>
            </a: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sugars, lipids)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Absolute quantification of metabolites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32"/>
          <p:cNvSpPr txBox="1"/>
          <p:nvPr/>
        </p:nvSpPr>
        <p:spPr>
          <a:xfrm>
            <a:off x="311700" y="819050"/>
            <a:ext cx="4206240" cy="333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LC/MS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2"/>
          <p:cNvSpPr txBox="1"/>
          <p:nvPr/>
        </p:nvSpPr>
        <p:spPr>
          <a:xfrm>
            <a:off x="4626060" y="819050"/>
            <a:ext cx="4206240" cy="333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GC/MS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Why Metabolomics?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41" name="Google Shape;241;p3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Metagenomics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enables the </a:t>
            </a:r>
            <a:r>
              <a:rPr b="0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prediction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metabolites (based on what enzymes are present</a:t>
            </a:r>
            <a:r>
              <a:rPr lang="en" sz="2400"/>
              <a:t>)</a:t>
            </a:r>
            <a:endParaRPr sz="2400"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lang="en" sz="2400"/>
              <a:t>M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etabolomics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enables the </a:t>
            </a:r>
            <a:r>
              <a:rPr b="0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quantification/identification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of metabolites through direct measurements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Provides a good measure of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phenotype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biochemical activity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Metabolomics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247" name="Google Shape;247;p34"/>
          <p:cNvGrpSpPr/>
          <p:nvPr/>
        </p:nvGrpSpPr>
        <p:grpSpPr>
          <a:xfrm>
            <a:off x="2672137" y="2779776"/>
            <a:ext cx="1952778" cy="983531"/>
            <a:chOff x="3519414" y="2717005"/>
            <a:chExt cx="1952778" cy="983531"/>
          </a:xfrm>
        </p:grpSpPr>
        <p:sp>
          <p:nvSpPr>
            <p:cNvPr id="248" name="Google Shape;248;p34"/>
            <p:cNvSpPr/>
            <p:nvPr/>
          </p:nvSpPr>
          <p:spPr>
            <a:xfrm rot="5400000">
              <a:off x="4349786" y="2338587"/>
              <a:ext cx="292031" cy="1048867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4"/>
            <p:cNvSpPr txBox="1"/>
            <p:nvPr/>
          </p:nvSpPr>
          <p:spPr>
            <a:xfrm>
              <a:off x="3519414" y="2992650"/>
              <a:ext cx="19527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“Beyond”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" sz="16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(Entire Community)</a:t>
              </a:r>
              <a:endParaRPr b="0" i="1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50" name="Google Shape;250;p34"/>
          <p:cNvGrpSpPr/>
          <p:nvPr/>
        </p:nvGrpSpPr>
        <p:grpSpPr>
          <a:xfrm>
            <a:off x="4139595" y="1609653"/>
            <a:ext cx="1842992" cy="753696"/>
            <a:chOff x="4139595" y="1609653"/>
            <a:chExt cx="1842992" cy="753696"/>
          </a:xfrm>
        </p:grpSpPr>
        <p:sp>
          <p:nvSpPr>
            <p:cNvPr id="251" name="Google Shape;251;p34"/>
            <p:cNvSpPr/>
            <p:nvPr/>
          </p:nvSpPr>
          <p:spPr>
            <a:xfrm rot="-5400000">
              <a:off x="4915075" y="1295838"/>
              <a:ext cx="292031" cy="1842992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4"/>
            <p:cNvSpPr txBox="1"/>
            <p:nvPr/>
          </p:nvSpPr>
          <p:spPr>
            <a:xfrm>
              <a:off x="4903034" y="1609653"/>
              <a:ext cx="3161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?</a:t>
              </a:r>
              <a:endParaRPr b="0" i="1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Meta-Metabolomics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258" name="Google Shape;258;p35"/>
          <p:cNvGrpSpPr/>
          <p:nvPr/>
        </p:nvGrpSpPr>
        <p:grpSpPr>
          <a:xfrm>
            <a:off x="2069626" y="2779776"/>
            <a:ext cx="1952778" cy="983531"/>
            <a:chOff x="3519414" y="2717005"/>
            <a:chExt cx="1952778" cy="983531"/>
          </a:xfrm>
        </p:grpSpPr>
        <p:sp>
          <p:nvSpPr>
            <p:cNvPr id="259" name="Google Shape;259;p35"/>
            <p:cNvSpPr/>
            <p:nvPr/>
          </p:nvSpPr>
          <p:spPr>
            <a:xfrm rot="5400000">
              <a:off x="4349786" y="2338587"/>
              <a:ext cx="292031" cy="1048867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5"/>
            <p:cNvSpPr txBox="1"/>
            <p:nvPr/>
          </p:nvSpPr>
          <p:spPr>
            <a:xfrm>
              <a:off x="3519414" y="2992650"/>
              <a:ext cx="19527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“Beyond”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" sz="16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(Entire Community)</a:t>
              </a:r>
              <a:endParaRPr b="0" i="1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61" name="Google Shape;261;p35"/>
          <p:cNvGrpSpPr/>
          <p:nvPr/>
        </p:nvGrpSpPr>
        <p:grpSpPr>
          <a:xfrm>
            <a:off x="3693045" y="1609653"/>
            <a:ext cx="2892056" cy="753696"/>
            <a:chOff x="3693045" y="1609653"/>
            <a:chExt cx="2892056" cy="753696"/>
          </a:xfrm>
        </p:grpSpPr>
        <p:sp>
          <p:nvSpPr>
            <p:cNvPr id="262" name="Google Shape;262;p35"/>
            <p:cNvSpPr/>
            <p:nvPr/>
          </p:nvSpPr>
          <p:spPr>
            <a:xfrm rot="-5400000">
              <a:off x="4993057" y="771306"/>
              <a:ext cx="292031" cy="2892056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5"/>
            <p:cNvSpPr txBox="1"/>
            <p:nvPr/>
          </p:nvSpPr>
          <p:spPr>
            <a:xfrm>
              <a:off x="4195544" y="1609653"/>
              <a:ext cx="188705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Metabolites</a:t>
              </a:r>
              <a:endParaRPr b="0" i="1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 Dogma Plus</a:t>
            </a:r>
            <a:endParaRPr/>
          </a:p>
        </p:txBody>
      </p:sp>
      <p:pic>
        <p:nvPicPr>
          <p:cNvPr id="65" name="Google Shape;6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850" y="1007375"/>
            <a:ext cx="289560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7225" y="942404"/>
            <a:ext cx="2895600" cy="175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2"/>
          <p:cNvPicPr preferRelativeResize="0"/>
          <p:nvPr/>
        </p:nvPicPr>
        <p:blipFill rotWithShape="1">
          <a:blip r:embed="rId5">
            <a:alphaModFix/>
          </a:blip>
          <a:srcRect b="20380" l="0" r="0" t="5671"/>
          <a:stretch/>
        </p:blipFill>
        <p:spPr>
          <a:xfrm>
            <a:off x="793838" y="3168325"/>
            <a:ext cx="2936725" cy="1628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2"/>
          <p:cNvCxnSpPr>
            <a:stCxn id="65" idx="3"/>
            <a:endCxn id="66" idx="1"/>
          </p:cNvCxnSpPr>
          <p:nvPr/>
        </p:nvCxnSpPr>
        <p:spPr>
          <a:xfrm>
            <a:off x="3689450" y="1821763"/>
            <a:ext cx="1597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" name="Google Shape;69;p12"/>
          <p:cNvCxnSpPr>
            <a:stCxn id="66" idx="3"/>
            <a:endCxn id="67" idx="1"/>
          </p:cNvCxnSpPr>
          <p:nvPr/>
        </p:nvCxnSpPr>
        <p:spPr>
          <a:xfrm flipH="1">
            <a:off x="793825" y="1821760"/>
            <a:ext cx="7389000" cy="2160900"/>
          </a:xfrm>
          <a:prstGeom prst="bentConnector5">
            <a:avLst>
              <a:gd fmla="val -3223" name="adj1"/>
              <a:gd fmla="val 51504" name="adj2"/>
              <a:gd fmla="val 106827" name="adj3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0" name="Google Shape;70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4963" y="3198875"/>
            <a:ext cx="1205292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8758" y="3137750"/>
            <a:ext cx="937825" cy="73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70264" y="4419576"/>
            <a:ext cx="1334823" cy="3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2"/>
          <p:cNvPicPr preferRelativeResize="0"/>
          <p:nvPr/>
        </p:nvPicPr>
        <p:blipFill rotWithShape="1">
          <a:blip r:embed="rId9">
            <a:alphaModFix/>
          </a:blip>
          <a:srcRect b="30729" l="0" r="0" t="29696"/>
          <a:stretch/>
        </p:blipFill>
        <p:spPr>
          <a:xfrm>
            <a:off x="6670263" y="3907096"/>
            <a:ext cx="1334825" cy="528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2"/>
          <p:cNvCxnSpPr>
            <a:stCxn id="67" idx="3"/>
            <a:endCxn id="70" idx="1"/>
          </p:cNvCxnSpPr>
          <p:nvPr/>
        </p:nvCxnSpPr>
        <p:spPr>
          <a:xfrm>
            <a:off x="3730562" y="3982712"/>
            <a:ext cx="1734300" cy="30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" name="Google Shape;75;p12"/>
          <p:cNvSpPr txBox="1"/>
          <p:nvPr/>
        </p:nvSpPr>
        <p:spPr>
          <a:xfrm>
            <a:off x="1677350" y="605400"/>
            <a:ext cx="1128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Genome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2"/>
          <p:cNvSpPr txBox="1"/>
          <p:nvPr/>
        </p:nvSpPr>
        <p:spPr>
          <a:xfrm>
            <a:off x="5801825" y="605400"/>
            <a:ext cx="18663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Transcriptome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1308500" y="4750800"/>
            <a:ext cx="18663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Proteome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2"/>
          <p:cNvSpPr txBox="1"/>
          <p:nvPr/>
        </p:nvSpPr>
        <p:spPr>
          <a:xfrm>
            <a:off x="5801825" y="4750800"/>
            <a:ext cx="18663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Metabolome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Terminology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311700" y="768796"/>
            <a:ext cx="85206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Metabolism: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Network of chemical reactions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a cell extracts energy from its environment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a cell synthesizes its “building blocks”</a:t>
            </a: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0900" y="2205500"/>
            <a:ext cx="4562199" cy="27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Terminology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Metabolite: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Chemical compounds used in metabolism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Amino acids, glucose, acetate, lactate, </a:t>
            </a:r>
            <a:r>
              <a:rPr b="0" i="1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 b="0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Metabolome: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Metabolites produced/used by cells</a:t>
            </a:r>
            <a:endParaRPr b="1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20 Common Amino Acids v3" id="92" name="Google Shape;92;p14"/>
          <p:cNvPicPr preferRelativeResize="0"/>
          <p:nvPr/>
        </p:nvPicPr>
        <p:blipFill rotWithShape="1">
          <a:blip r:embed="rId3">
            <a:alphaModFix/>
          </a:blip>
          <a:srcRect b="12592" l="1986" r="1986" t="16828"/>
          <a:stretch/>
        </p:blipFill>
        <p:spPr>
          <a:xfrm>
            <a:off x="4101600" y="2523150"/>
            <a:ext cx="4805975" cy="249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ta-D-Glucose"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506" y="2790842"/>
            <a:ext cx="1426233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Acetate-anion-canonical-form-2D-skeletal.png" id="94" name="Google Shape;9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72226" y="2798906"/>
            <a:ext cx="74676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b/be/Fat_triglyceride_shorthand_formula.PNG" id="95" name="Google Shape;9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6506" y="3477257"/>
            <a:ext cx="3397899" cy="1504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5/55/Sulfate-resonance-2D.png" id="96" name="Google Shape;96;p14"/>
          <p:cNvPicPr preferRelativeResize="0"/>
          <p:nvPr/>
        </p:nvPicPr>
        <p:blipFill rotWithShape="1">
          <a:blip r:embed="rId7">
            <a:alphaModFix/>
          </a:blip>
          <a:srcRect b="61524" l="41909" r="38938" t="5814"/>
          <a:stretch/>
        </p:blipFill>
        <p:spPr>
          <a:xfrm>
            <a:off x="2821954" y="2790842"/>
            <a:ext cx="731519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Metabolome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311700" y="923875"/>
            <a:ext cx="2842800" cy="39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Human Metabolome DB: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hmdb.ca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100k+ metabolites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Various locations in human body/fluids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Various origins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Endogenous - created by cells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Exogenous - ingested (i.e. food)</a:t>
            </a:r>
            <a:endParaRPr sz="1800"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4475" y="849814"/>
            <a:ext cx="4217025" cy="39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b="25405" l="0" r="59512" t="56643"/>
          <a:stretch/>
        </p:blipFill>
        <p:spPr>
          <a:xfrm>
            <a:off x="5374701" y="3481400"/>
            <a:ext cx="3472525" cy="1441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" name="Google Shape;105;p15"/>
          <p:cNvSpPr/>
          <p:nvPr/>
        </p:nvSpPr>
        <p:spPr>
          <a:xfrm>
            <a:off x="3146675" y="3146350"/>
            <a:ext cx="1663800" cy="605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6" name="Google Shape;106;p15"/>
          <p:cNvCxnSpPr/>
          <p:nvPr/>
        </p:nvCxnSpPr>
        <p:spPr>
          <a:xfrm rot="10800000">
            <a:off x="4817725" y="3142700"/>
            <a:ext cx="4034100" cy="33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5"/>
          <p:cNvCxnSpPr/>
          <p:nvPr/>
        </p:nvCxnSpPr>
        <p:spPr>
          <a:xfrm>
            <a:off x="3150250" y="3758450"/>
            <a:ext cx="2225400" cy="11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Workflow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AutoNum type="arabicPeriod"/>
            </a:pPr>
            <a:r>
              <a:rPr b="1" lang="en" sz="2400"/>
              <a:t>Collect samples:</a:t>
            </a:r>
            <a:r>
              <a:rPr lang="en" sz="2400"/>
              <a:t> fluids, cells, media, etc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AutoNum type="arabicPeriod"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Separate molecules: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chromatography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AutoNum type="arabicPeriod"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Detect using one of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AutoNum type="alphaLcPeriod"/>
            </a:pPr>
            <a:r>
              <a:rPr lang="en"/>
              <a:t>M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 spectrometry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AutoNum type="alphaLcPeriod"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NMR (</a:t>
            </a:r>
            <a:r>
              <a:rPr b="0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uclear </a:t>
            </a:r>
            <a:r>
              <a:rPr b="0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agnetic </a:t>
            </a:r>
            <a:r>
              <a:rPr b="0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esonance)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AutoNum type="alphaLcPeriod"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UV (</a:t>
            </a:r>
            <a:r>
              <a:rPr b="0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ltraviolet-</a:t>
            </a:r>
            <a:r>
              <a:rPr b="0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isible) or IR (</a:t>
            </a:r>
            <a:r>
              <a:rPr b="0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nfra</a:t>
            </a:r>
            <a:r>
              <a:rPr b="0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ed) Spectroscopy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AutoNum type="alphaLcPeriod"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Flame Ionization</a:t>
            </a:r>
            <a:endParaRPr sz="36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AutoNum type="arabicPeriod"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Analyze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bioinformatics + statistics</a:t>
            </a:r>
            <a:endParaRPr b="1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lang="en"/>
              <a:t>Collect: </a:t>
            </a: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Intra- vs. Extra-cellular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311700" y="779200"/>
            <a:ext cx="8520600" cy="4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perform </a:t>
            </a:r>
            <a:r>
              <a:rPr b="0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intra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-cellular metabolomics, but it’s simpler to perform </a:t>
            </a:r>
            <a:r>
              <a:rPr b="0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extra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-cellular metabolomics (</a:t>
            </a:r>
            <a:r>
              <a:rPr b="0" i="1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exometabolomics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400"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lang="en" sz="2400"/>
              <a:t>Extracellular sources - no cells: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" sz="2000"/>
              <a:t>Tissue: blood serum, cerebrospinal fluid (CSF), saliva, sweat etc</a:t>
            </a:r>
            <a:endParaRPr sz="20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" sz="2000"/>
              <a:t>Microbial: </a:t>
            </a: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Just look at the (spent) medium! What did the microbes secrete/take up?</a:t>
            </a:r>
            <a:endParaRPr b="0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Intracellular is very complicated to do properly</a:t>
            </a:r>
            <a:endParaRPr sz="20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000"/>
              <a:t>Must isolate cells from media</a:t>
            </a:r>
            <a:endParaRPr sz="20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000"/>
              <a:t>Complex experimental setup may be required</a:t>
            </a:r>
            <a:r>
              <a:rPr lang="en" sz="2000"/>
              <a:t>:</a:t>
            </a:r>
            <a:r>
              <a:rPr lang="en" sz="2400"/>
              <a:t> </a:t>
            </a:r>
            <a:r>
              <a:rPr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https://www.ncbi.nlm.nih.gov/pmc/articles/PMC4559092/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lang="en"/>
              <a:t>Separate: </a:t>
            </a: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Chromatography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separate by size, charge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sz="2400"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sz="2400"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sz="2400"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sz="2400"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sz="2400"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sz="2400"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sz="2400"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GC vs LC: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 vs </a:t>
            </a:r>
            <a:r>
              <a:rPr b="0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iquid </a:t>
            </a:r>
            <a:r>
              <a:rPr b="0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hromatography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6875" y="1535125"/>
            <a:ext cx="581025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