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Roboto Medium"/>
      <p:regular r:id="rId40"/>
      <p:bold r:id="rId41"/>
      <p:italic r:id="rId42"/>
      <p:boldItalic r:id="rId43"/>
    </p:embeddedFont>
    <p:embeddedFont>
      <p:font typeface="Roboto"/>
      <p:regular r:id="rId44"/>
      <p:bold r:id="rId45"/>
      <p:italic r:id="rId46"/>
      <p:boldItalic r:id="rId47"/>
    </p:embeddedFont>
    <p:embeddedFont>
      <p:font typeface="Roboto Mono"/>
      <p:regular r:id="rId48"/>
      <p:bold r:id="rId49"/>
      <p:italic r:id="rId50"/>
      <p:boldItalic r:id="rId51"/>
    </p:embeddedFont>
    <p:embeddedFont>
      <p:font typeface="Open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regular.fntdata"/><Relationship Id="rId42" Type="http://schemas.openxmlformats.org/officeDocument/2006/relationships/font" Target="fonts/RobotoMedium-italic.fntdata"/><Relationship Id="rId41" Type="http://schemas.openxmlformats.org/officeDocument/2006/relationships/font" Target="fonts/RobotoMedium-bold.fntdata"/><Relationship Id="rId44" Type="http://schemas.openxmlformats.org/officeDocument/2006/relationships/font" Target="fonts/Roboto-regular.fntdata"/><Relationship Id="rId43" Type="http://schemas.openxmlformats.org/officeDocument/2006/relationships/font" Target="fonts/RobotoMedium-boldItalic.fntdata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Mono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RobotoMon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Mono-boldItalic.fntdata"/><Relationship Id="rId50" Type="http://schemas.openxmlformats.org/officeDocument/2006/relationships/font" Target="fonts/RobotoMono-italic.fntdata"/><Relationship Id="rId53" Type="http://schemas.openxmlformats.org/officeDocument/2006/relationships/font" Target="fonts/OpenSans-bold.fntdata"/><Relationship Id="rId52" Type="http://schemas.openxmlformats.org/officeDocument/2006/relationships/font" Target="fonts/OpenSans-regular.fntdata"/><Relationship Id="rId11" Type="http://schemas.openxmlformats.org/officeDocument/2006/relationships/slide" Target="slides/slide7.xml"/><Relationship Id="rId55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54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ature.com/scitable/topicpage/genomic-data-resources-challenges-and-promises-743721#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a03cf1ef_0_6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a03cf1e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fd5e47a03_0_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fd5e47a0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a03cf1ef_0_20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a03cf1ef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a03cf1ef_0_3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a03cf1e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4cc5fb58_0_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4cc5fb5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a03cf1ef_0_21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a03cf1ef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a03cf1ef_0_23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a03cf1ef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4cc5fb58_0_1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4cc5fb5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a03cf1ef_0_2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a03cf1ef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a03cf1ef_0_7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a03cf1e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a03cf1ef_0_3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a03cf1e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a03cf1ef_0_26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a03cf1ef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39717d1a_0_2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339717d1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4cc5fb58_0_1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4cc5fb5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a03cf1ef_0_29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0a03cf1ef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39717d1a_0_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39717d1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39717d1a_0_5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339717d1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39717d1a_0_1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339717d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fd32b4801_0_6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fd32b480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39717d1a_0_4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39717d1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0a03cf1ef_0_6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0a03cf1e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fd32b4801_0_5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fd32b480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a03cf1ef_0_28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a03cf1ef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https://www.nature.com/scitable/topicpage/genomic-data-resources-challenges-and-promises-743721#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a03cf1ef_0_16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0a03cf1e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339717d1a_0_4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339717d1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 (e.g. GSE37757)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Submitters supply their gene expression data in four sections: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Platform: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describes the list of features on the array (e.g.,cDNAs, oligonucleotides, etc.)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Sample: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describes the biological material and the experimental conditions under which the sample was handled, and the abundance measurement of each feature derived from it.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Series: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defines a set of related Samples that are considered to be part of an experiment.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Supplementary data: original microarray scan images or raw quantification data.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FTP download: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All Platform, Sample and Series records, raw data, with annotation are available for bulk download via FTP at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39717d1a_0_7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339717d1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39717d1a_0_9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339717d1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0a03cf1ef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0a03cf1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a03cf1ef_0_11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a03cf1e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a03cf1ef_0_11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a03cf1ef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fd32b4801_0_4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fd32b480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a03cf1ef_0_12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a03cf1e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a03cf1ef_0_4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a03cf1e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a03cf1ef_0_7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a03cf1e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hyperlink" Target="http://www.insdc.org/" TargetMode="External"/><Relationship Id="rId5" Type="http://schemas.openxmlformats.org/officeDocument/2006/relationships/hyperlink" Target="https://www.ncbi.nlm.nih.gov/" TargetMode="External"/><Relationship Id="rId6" Type="http://schemas.openxmlformats.org/officeDocument/2006/relationships/hyperlink" Target="https://www.ebi.ac.uk/ena" TargetMode="External"/><Relationship Id="rId7" Type="http://schemas.openxmlformats.org/officeDocument/2006/relationships/hyperlink" Target="http://www.ddbj.nig.ac.jp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nlm.nih.gov/bsd/pmresources.html" TargetMode="External"/><Relationship Id="rId4" Type="http://schemas.openxmlformats.org/officeDocument/2006/relationships/hyperlink" Target="https://www.ncbi.nlm.nih.gov/pubmed/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ncbi.nlm.nih.gov/genbank/" TargetMode="External"/><Relationship Id="rId4" Type="http://schemas.openxmlformats.org/officeDocument/2006/relationships/hyperlink" Target="https://www.ncbi.nlm.nih.gov/nuccore/U49845" TargetMode="External"/><Relationship Id="rId5" Type="http://schemas.openxmlformats.org/officeDocument/2006/relationships/hyperlink" Target="https://www.ebi.ac.uk/ena/data/view/U49845" TargetMode="External"/><Relationship Id="rId6" Type="http://schemas.openxmlformats.org/officeDocument/2006/relationships/hyperlink" Target="http://getentry.ddbj.nig.ac.jp/top-e.ht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ndbserver.rutgers.edu/" TargetMode="External"/><Relationship Id="rId4" Type="http://schemas.openxmlformats.org/officeDocument/2006/relationships/hyperlink" Target="http://ndbserver.rutgers.edu/" TargetMode="External"/><Relationship Id="rId11" Type="http://schemas.openxmlformats.org/officeDocument/2006/relationships/hyperlink" Target="http://www.rnabase.org/" TargetMode="External"/><Relationship Id="rId10" Type="http://schemas.openxmlformats.org/officeDocument/2006/relationships/hyperlink" Target="http://www.rnabase.org/" TargetMode="External"/><Relationship Id="rId12" Type="http://schemas.openxmlformats.org/officeDocument/2006/relationships/hyperlink" Target="http://scor.lbl.gov/" TargetMode="External"/><Relationship Id="rId9" Type="http://schemas.openxmlformats.org/officeDocument/2006/relationships/hyperlink" Target="http://www.rnabase.org/" TargetMode="External"/><Relationship Id="rId5" Type="http://schemas.openxmlformats.org/officeDocument/2006/relationships/hyperlink" Target="http://ndbserver.rutgers.edu/" TargetMode="External"/><Relationship Id="rId6" Type="http://schemas.openxmlformats.org/officeDocument/2006/relationships/hyperlink" Target="http://ntdb.chem.cuhk.edu.hk/" TargetMode="External"/><Relationship Id="rId7" Type="http://schemas.openxmlformats.org/officeDocument/2006/relationships/hyperlink" Target="http://ntdb.chem.cuhk.edu.hk/" TargetMode="External"/><Relationship Id="rId8" Type="http://schemas.openxmlformats.org/officeDocument/2006/relationships/hyperlink" Target="http://ntdb.chem.cuhk.edu.hk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ncbi.nlm.nih.gov/protein/" TargetMode="External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uniprot.org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rcsb.org/" TargetMode="External"/><Relationship Id="rId4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pfam.xfam.org/family/piwi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string-db.org/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ncbi.nlm.nih.gov/refseq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xenabrowser.net/datapages/" TargetMode="External"/><Relationship Id="rId4" Type="http://schemas.openxmlformats.org/officeDocument/2006/relationships/hyperlink" Target="https://www.gtexportal.org/home/" TargetMode="External"/><Relationship Id="rId5" Type="http://schemas.openxmlformats.org/officeDocument/2006/relationships/hyperlink" Target="http://www.mirbase.org/" TargetMode="External"/><Relationship Id="rId6" Type="http://schemas.openxmlformats.org/officeDocument/2006/relationships/hyperlink" Target="https://pubchem.ncbi.nlm.nih.gov/" TargetMode="External"/><Relationship Id="rId7" Type="http://schemas.openxmlformats.org/officeDocument/2006/relationships/hyperlink" Target="https://www.drugbank.ca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1502404"/>
            <a:ext cx="8520600" cy="13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Biological Databases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Biological Databases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101700" y="835325"/>
            <a:ext cx="6489600" cy="3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Primary Databases:</a:t>
            </a:r>
            <a:endParaRPr b="1"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Original submissions by experimentalists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/>
              <a:t>Content controlled by the </a:t>
            </a:r>
            <a:r>
              <a:rPr b="1" lang="en" sz="1800"/>
              <a:t>submitter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Examples: GenBank, Trace, SRA, SNP, GEO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Secondary databases: </a:t>
            </a:r>
            <a:endParaRPr b="1"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Results of analysis of primary databases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Aggregate of many databases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/>
              <a:t>Content controlled by </a:t>
            </a:r>
            <a:r>
              <a:rPr b="1" lang="en" sz="1800"/>
              <a:t>third party </a:t>
            </a:r>
            <a:r>
              <a:rPr lang="en" sz="1800"/>
              <a:t>(NCBI)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Examples: NCBI Protein, Refseq, RefSNP, GEO datasets, UniGene, Homologene, Structure, Conserved Domain</a:t>
            </a:r>
            <a:endParaRPr sz="1800"/>
          </a:p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3624" y="1013100"/>
            <a:ext cx="3137526" cy="23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NCBI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764706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National Center for Biotechnology Information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&gt;50 different biological databases and tools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Most popular: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PubMed - search for citations/papers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BLAST - search for sequences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Nucleotide - all nucleotide sequences (DNA, etc)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Genome - published genomes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SNP (dbSNP) - all human SNPs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Protein - amino acid sequences</a:t>
            </a:r>
            <a:endParaRPr/>
          </a:p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International Sequence Database Collaboration </a:t>
            </a:r>
            <a:endParaRPr sz="3000"/>
          </a:p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990" y="743138"/>
            <a:ext cx="3782022" cy="28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/>
        </p:nvSpPr>
        <p:spPr>
          <a:xfrm>
            <a:off x="364650" y="3717400"/>
            <a:ext cx="84147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International Sequence Database Collaboration: </a:t>
            </a:r>
            <a:r>
              <a:rPr lang="en" sz="1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http://www.insdc.org/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National Centre for Biotechnology Information (NCBI) : </a:t>
            </a:r>
            <a:r>
              <a:rPr lang="en" sz="1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https://www.ncbi.nlm.nih.gov/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European Nucleotide Archive (ENA) : </a:t>
            </a:r>
            <a:r>
              <a:rPr lang="en" sz="1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https://www.ebi.ac.uk/ena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DNA Data Bank of Japan (DDBJ) : </a:t>
            </a:r>
            <a:r>
              <a:rPr lang="en" sz="1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http://www.ddbj.nig.ac.jp/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sharing collaboration	</a:t>
            </a:r>
            <a:endParaRPr/>
          </a:p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1995" r="6033" t="0"/>
          <a:stretch/>
        </p:blipFill>
        <p:spPr>
          <a:xfrm>
            <a:off x="391325" y="1025375"/>
            <a:ext cx="4705924" cy="34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5290850" y="1141163"/>
            <a:ext cx="3806700" cy="3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Char char="●"/>
            </a:pPr>
            <a:r>
              <a:rPr lang="en" sz="2400">
                <a:solidFill>
                  <a:srgbClr val="680018"/>
                </a:solidFill>
              </a:rPr>
              <a:t>Ensure data consistency</a:t>
            </a:r>
            <a:endParaRPr sz="2400">
              <a:solidFill>
                <a:srgbClr val="680018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Char char="●"/>
            </a:pPr>
            <a:r>
              <a:rPr lang="en" sz="2400">
                <a:solidFill>
                  <a:srgbClr val="680018"/>
                </a:solidFill>
              </a:rPr>
              <a:t>Avoid duplication</a:t>
            </a:r>
            <a:endParaRPr sz="2400">
              <a:solidFill>
                <a:srgbClr val="680018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Char char="●"/>
            </a:pPr>
            <a:r>
              <a:rPr lang="en" sz="2400">
                <a:solidFill>
                  <a:srgbClr val="680018"/>
                </a:solidFill>
              </a:rPr>
              <a:t>Open data sharing</a:t>
            </a:r>
            <a:endParaRPr sz="2400">
              <a:solidFill>
                <a:srgbClr val="68001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8001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Biological Databases I: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Biomedical Literature</a:t>
            </a:r>
            <a:endParaRPr/>
          </a:p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0" y="0"/>
            <a:ext cx="9144000" cy="6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Biological Database I : Biomedical Literature Database</a:t>
            </a:r>
            <a:endParaRPr sz="2400"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110525" y="570200"/>
            <a:ext cx="7486200" cy="41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Citation/publication databases</a:t>
            </a:r>
            <a:endParaRPr sz="2400"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Medline: </a:t>
            </a:r>
            <a:r>
              <a:rPr lang="en" sz="2400" u="sng">
                <a:hlinkClick r:id="rId3"/>
              </a:rPr>
              <a:t>https://www.nlm.nih.gov/bsd/pmresources.html</a:t>
            </a:r>
            <a:r>
              <a:rPr lang="en" sz="2400"/>
              <a:t> </a:t>
            </a:r>
            <a:endParaRPr sz="2400"/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NLM journal citation database.</a:t>
            </a:r>
            <a:endParaRPr/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Includes citations 5,600 scholarly journals</a:t>
            </a:r>
            <a:endParaRPr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PubMed </a:t>
            </a:r>
            <a:r>
              <a:rPr lang="en" sz="2400" u="sng">
                <a:hlinkClick r:id="rId4"/>
              </a:rPr>
              <a:t>https://www.ncbi.nlm.nih.gov/pubmed/</a:t>
            </a:r>
            <a:endParaRPr/>
          </a:p>
          <a:p>
            <a:pPr indent="-381000" lvl="2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Includes MEDLINE</a:t>
            </a:r>
            <a:endParaRPr sz="2400"/>
          </a:p>
          <a:p>
            <a:pPr indent="-381000" lvl="2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journals/manuscripts deposited in PMC</a:t>
            </a:r>
            <a:endParaRPr sz="2400"/>
          </a:p>
          <a:p>
            <a:pPr indent="-381000" lvl="2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NCBI Bookshelf</a:t>
            </a:r>
            <a:endParaRPr sz="2400"/>
          </a:p>
        </p:txBody>
      </p:sp>
      <p:sp>
        <p:nvSpPr>
          <p:cNvPr id="164" name="Google Shape;16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0477" y="1137439"/>
            <a:ext cx="2133722" cy="4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1125" y="2922356"/>
            <a:ext cx="1242475" cy="43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Searching PubMed with MeSH terms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195950" y="764709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rgbClr val="000000"/>
                </a:solidFill>
              </a:rPr>
              <a:t>MeSH (Medical Subject Headings) </a:t>
            </a:r>
            <a:r>
              <a:rPr lang="en" sz="1800">
                <a:solidFill>
                  <a:srgbClr val="000000"/>
                </a:solidFill>
              </a:rPr>
              <a:t>is the NLM controlled vocabulary used for indexing articles for PubMed.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chemeClr val="dk1"/>
                </a:solidFill>
              </a:rPr>
              <a:t>the U.S. National Library of Medicine's controlled vocabulary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chemeClr val="dk1"/>
                </a:solidFill>
              </a:rPr>
              <a:t>arranged in a hierarchical manner called the MeSH Tree Structures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chemeClr val="dk1"/>
                </a:solidFill>
              </a:rPr>
              <a:t>updated annually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73" name="Google Shape;17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b="15376" l="0" r="0" t="0"/>
          <a:stretch/>
        </p:blipFill>
        <p:spPr>
          <a:xfrm>
            <a:off x="1143000" y="2699751"/>
            <a:ext cx="6858002" cy="221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Biological Databases II: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Genomics and Transcriptomics</a:t>
            </a:r>
            <a:endParaRPr/>
          </a:p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0" y="0"/>
            <a:ext cx="9144000" cy="60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Biological Database II - Genomics and Transcriptomics</a:t>
            </a:r>
            <a:endParaRPr sz="2400"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217950" y="604388"/>
            <a:ext cx="8708100" cy="4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b="1" lang="en" sz="2200">
                <a:solidFill>
                  <a:srgbClr val="000000"/>
                </a:solidFill>
              </a:rPr>
              <a:t>GenBank: </a:t>
            </a:r>
            <a:r>
              <a:rPr b="1" lang="en" sz="2200" u="sng">
                <a:solidFill>
                  <a:schemeClr val="hlink"/>
                </a:solidFill>
                <a:hlinkClick r:id="rId3"/>
              </a:rPr>
              <a:t>https://www.ncbi.nlm.nih.gov/genbank/</a:t>
            </a:r>
            <a:r>
              <a:rPr b="1" lang="en" sz="2200">
                <a:solidFill>
                  <a:srgbClr val="000000"/>
                </a:solidFill>
              </a:rPr>
              <a:t> </a:t>
            </a:r>
            <a:endParaRPr b="1" sz="2200">
              <a:solidFill>
                <a:srgbClr val="000000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b="1" lang="en" sz="2200">
                <a:solidFill>
                  <a:schemeClr val="dk1"/>
                </a:solidFill>
              </a:rPr>
              <a:t>Flat file</a:t>
            </a:r>
            <a:endParaRPr b="1"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b="1" lang="en" sz="2200">
                <a:solidFill>
                  <a:schemeClr val="dk1"/>
                </a:solidFill>
              </a:rPr>
              <a:t>DNA only </a:t>
            </a:r>
            <a:r>
              <a:rPr lang="en" sz="2200">
                <a:solidFill>
                  <a:schemeClr val="dk1"/>
                </a:solidFill>
              </a:rPr>
              <a:t>sequence database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b="1" lang="en" sz="2200">
                <a:solidFill>
                  <a:schemeClr val="dk1"/>
                </a:solidFill>
              </a:rPr>
              <a:t>Archival </a:t>
            </a:r>
            <a:r>
              <a:rPr lang="en" sz="2200">
                <a:solidFill>
                  <a:schemeClr val="dk1"/>
                </a:solidFill>
              </a:rPr>
              <a:t>in nature: Historical, </a:t>
            </a:r>
            <a:r>
              <a:rPr lang="en" sz="2200">
                <a:solidFill>
                  <a:srgbClr val="980000"/>
                </a:solidFill>
              </a:rPr>
              <a:t>Redundant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○"/>
            </a:pPr>
            <a:r>
              <a:rPr lang="en" sz="2200">
                <a:solidFill>
                  <a:schemeClr val="dk1"/>
                </a:solidFill>
              </a:rPr>
              <a:t>S</a:t>
            </a:r>
            <a:r>
              <a:rPr lang="en" sz="2200">
                <a:solidFill>
                  <a:srgbClr val="000000"/>
                </a:solidFill>
              </a:rPr>
              <a:t>ample GenBank record (accession number </a:t>
            </a:r>
            <a:r>
              <a:rPr b="1" lang="en" sz="2200">
                <a:solidFill>
                  <a:srgbClr val="000000"/>
                </a:solidFill>
              </a:rPr>
              <a:t>U49845</a:t>
            </a:r>
            <a:r>
              <a:rPr lang="en" sz="2200">
                <a:solidFill>
                  <a:srgbClr val="000000"/>
                </a:solidFill>
              </a:rPr>
              <a:t>)</a:t>
            </a:r>
            <a:endParaRPr sz="2200">
              <a:solidFill>
                <a:srgbClr val="000000"/>
              </a:solidFill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</a:rPr>
              <a:t>NCBI: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https://www.ncbi.nlm.nih.gov/nuccore/U49845</a:t>
            </a:r>
            <a:endParaRPr sz="2200">
              <a:solidFill>
                <a:schemeClr val="dk1"/>
              </a:solidFill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</a:rPr>
              <a:t>ENA: </a:t>
            </a:r>
            <a:r>
              <a:rPr lang="en" sz="2200" u="sng">
                <a:solidFill>
                  <a:schemeClr val="hlink"/>
                </a:solidFill>
                <a:hlinkClick r:id="rId5"/>
              </a:rPr>
              <a:t>https://www.ebi.ac.uk/ena/data/view/U49845</a:t>
            </a:r>
            <a:r>
              <a:rPr lang="en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</a:rPr>
              <a:t>DDBJ: </a:t>
            </a:r>
            <a:r>
              <a:rPr lang="en" sz="2200" u="sng">
                <a:solidFill>
                  <a:schemeClr val="hlink"/>
                </a:solidFill>
                <a:hlinkClick r:id="rId6"/>
              </a:rPr>
              <a:t>http://getentry.ddbj.nig.ac.jp/top-e.html</a:t>
            </a:r>
            <a:endParaRPr sz="2200"/>
          </a:p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GenBank Flat File</a:t>
            </a:r>
            <a:endParaRPr/>
          </a:p>
        </p:txBody>
      </p:sp>
      <p:sp>
        <p:nvSpPr>
          <p:cNvPr id="193" name="Google Shape;19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925" y="689425"/>
            <a:ext cx="6164151" cy="42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Biology Is A Data Science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05375" y="605475"/>
            <a:ext cx="8520600" cy="4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8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Hundreds of thousand of species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Million of articles in scientific literature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Genetic Information</a:t>
            </a:r>
            <a:endParaRPr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Gene names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Phenotype of mutants 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Location of genes/mutations on chromosomes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Linkage (relationships between genes)</a:t>
            </a:r>
            <a:endParaRPr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0" y="0"/>
            <a:ext cx="91440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Ensembl</a:t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0" y="649200"/>
            <a:ext cx="3796200" cy="44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Comprehensive DNA/RNA sequence and annotation database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Automated annotation: 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Genes (known or predicted)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Single nucleotide polymorphisms (SNPs)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Repeats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Homology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Analysis tools: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/>
              <a:t>BLAST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/>
              <a:t>BioMart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/>
              <a:t>Variant Effect Predictor</a:t>
            </a:r>
            <a:endParaRPr sz="1800"/>
          </a:p>
        </p:txBody>
      </p:sp>
      <p:sp>
        <p:nvSpPr>
          <p:cNvPr id="201" name="Google Shape;20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 b="0" l="0" r="35880" t="0"/>
          <a:stretch/>
        </p:blipFill>
        <p:spPr>
          <a:xfrm>
            <a:off x="3999650" y="950388"/>
            <a:ext cx="4876902" cy="35553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Nucleic Acid Structure Database</a:t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NDB Nucleic acid-containing structures</a:t>
            </a:r>
            <a:r>
              <a:rPr lang="en" sz="2000">
                <a:uFill>
                  <a:noFill/>
                </a:uFill>
                <a:hlinkClick r:id="rId3"/>
              </a:rPr>
              <a:t> </a:t>
            </a:r>
            <a:r>
              <a:rPr lang="en" sz="2000" u="sng">
                <a:hlinkClick r:id="rId4"/>
              </a:rPr>
              <a:t>http://ndbserver.rutgers.edu/</a:t>
            </a:r>
            <a:endParaRPr sz="2000" u="sng">
              <a:hlinkClick r:id="rId5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NTDB Thermodynamic data for nucleic acids</a:t>
            </a:r>
            <a:r>
              <a:rPr lang="en" sz="2000">
                <a:uFill>
                  <a:noFill/>
                </a:uFill>
                <a:hlinkClick r:id="rId6"/>
              </a:rPr>
              <a:t> </a:t>
            </a:r>
            <a:r>
              <a:rPr lang="en" sz="2000" u="sng">
                <a:hlinkClick r:id="rId7"/>
              </a:rPr>
              <a:t>http://ntdb.chem.cuhk.edu.hk/</a:t>
            </a:r>
            <a:endParaRPr sz="2000" u="sng">
              <a:hlinkClick r:id="rId8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RNABase RNA-containing structures from PDB and NDB</a:t>
            </a:r>
            <a:r>
              <a:rPr lang="en" sz="2000">
                <a:uFill>
                  <a:noFill/>
                </a:uFill>
                <a:hlinkClick r:id="rId9"/>
              </a:rPr>
              <a:t> </a:t>
            </a:r>
            <a:r>
              <a:rPr lang="en" sz="2000" u="sng">
                <a:hlinkClick r:id="rId10"/>
              </a:rPr>
              <a:t>http://www.rnabase.org/</a:t>
            </a:r>
            <a:endParaRPr sz="2000" u="sng">
              <a:hlinkClick r:id="rId11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SCOR Structural classification of RNA: RNA motifs by structure, function and tertiary interactions </a:t>
            </a:r>
            <a:r>
              <a:rPr lang="en" sz="2000" u="sng">
                <a:hlinkClick r:id="rId12"/>
              </a:rPr>
              <a:t>http://scor.lbl.gov/</a:t>
            </a:r>
            <a:endParaRPr sz="2000"/>
          </a:p>
        </p:txBody>
      </p:sp>
      <p:sp>
        <p:nvSpPr>
          <p:cNvPr id="209" name="Google Shape;20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Biological Databases III: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Proteomics</a:t>
            </a:r>
            <a:endParaRPr/>
          </a:p>
        </p:txBody>
      </p:sp>
      <p:sp>
        <p:nvSpPr>
          <p:cNvPr id="215" name="Google Shape;21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Biological Database III - Proteomics</a:t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152400" y="679200"/>
            <a:ext cx="8925000" cy="12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Protein sequence database: </a:t>
            </a:r>
            <a:r>
              <a:rPr lang="en" sz="2000" u="sng">
                <a:hlinkClick r:id="rId3"/>
              </a:rPr>
              <a:t>https://www.ncbi.nlm.nih.gov/protein/</a:t>
            </a:r>
            <a:r>
              <a:rPr lang="en" sz="2000"/>
              <a:t> </a:t>
            </a:r>
            <a:endParaRPr sz="2000"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22" name="Google Shape;22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9700" y="1440025"/>
            <a:ext cx="6364594" cy="33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Genpept </a:t>
            </a:r>
            <a:endParaRPr/>
          </a:p>
        </p:txBody>
      </p:sp>
      <p:sp>
        <p:nvSpPr>
          <p:cNvPr id="229" name="Google Shape;22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6500" y="880350"/>
            <a:ext cx="3448476" cy="414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244" y="719775"/>
            <a:ext cx="3483456" cy="41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Uniprot</a:t>
            </a:r>
            <a:endParaRPr/>
          </a:p>
        </p:txBody>
      </p:sp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66450" y="647900"/>
            <a:ext cx="4933800" cy="43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Universal Protein Resource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Comprehensive resource for protein sequence and annotation data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Collaboration between: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EMBL-EBI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Swiss Institute of Bioinformatics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Protein Information Resource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en" sz="1900"/>
              <a:t>Entries in two categories: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○"/>
            </a:pPr>
            <a:r>
              <a:rPr lang="en" sz="1900"/>
              <a:t>Swiss-Prot (experimentally verified)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○"/>
            </a:pPr>
            <a:r>
              <a:rPr lang="en" sz="1900"/>
              <a:t>TrEMBL (computer-annotated)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u="sng">
                <a:hlinkClick r:id="rId3"/>
              </a:rPr>
              <a:t>http://www.uniprot.org/</a:t>
            </a:r>
            <a:r>
              <a:rPr lang="en" sz="1900"/>
              <a:t> </a:t>
            </a:r>
            <a:endParaRPr sz="1900"/>
          </a:p>
        </p:txBody>
      </p:sp>
      <p:sp>
        <p:nvSpPr>
          <p:cNvPr id="238" name="Google Shape;23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725" y="1185329"/>
            <a:ext cx="3646313" cy="2217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9725" y="3685550"/>
            <a:ext cx="3688613" cy="76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Structure database - PDB</a:t>
            </a:r>
            <a:endParaRPr/>
          </a:p>
        </p:txBody>
      </p:sp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90475" y="558850"/>
            <a:ext cx="49680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Protein Data Bank (PDB)  </a:t>
            </a:r>
            <a:r>
              <a:rPr lang="en" u="sng">
                <a:hlinkClick r:id="rId3"/>
              </a:rPr>
              <a:t>http://www.rcsb.org/</a:t>
            </a:r>
            <a:r>
              <a:rPr lang="en"/>
              <a:t>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Dedicated to 3D structure of proteins and peptides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~150,000 predicted and experimental (solved) structures</a:t>
            </a:r>
            <a:endParaRPr/>
          </a:p>
        </p:txBody>
      </p:sp>
      <p:sp>
        <p:nvSpPr>
          <p:cNvPr id="247" name="Google Shape;24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8" name="Google Shape;24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8500" y="1453500"/>
            <a:ext cx="3824000" cy="28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PDB: kinesin 6</a:t>
            </a:r>
            <a:endParaRPr/>
          </a:p>
        </p:txBody>
      </p:sp>
      <p:sp>
        <p:nvSpPr>
          <p:cNvPr id="254" name="Google Shape;25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25" y="725000"/>
            <a:ext cx="5774349" cy="42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0" y="0"/>
            <a:ext cx="9144000" cy="6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Family Database	</a:t>
            </a:r>
            <a:endParaRPr/>
          </a:p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311700" y="569100"/>
            <a:ext cx="8520600" cy="10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hlinkClick r:id="rId3"/>
              </a:rPr>
              <a:t>http://pfam.xfam.org/family/piwi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Pfam is a database of protein families that includes their annotations and multiple sequence alignments generated using hidden Markov models</a:t>
            </a:r>
            <a:endParaRPr sz="1800"/>
          </a:p>
        </p:txBody>
      </p:sp>
      <p:sp>
        <p:nvSpPr>
          <p:cNvPr id="262" name="Google Shape;26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3" name="Google Shape;26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4775" y="1853337"/>
            <a:ext cx="6314454" cy="317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Protein-Protein Interaction Database</a:t>
            </a:r>
            <a:endParaRPr/>
          </a:p>
        </p:txBody>
      </p:sp>
      <p:sp>
        <p:nvSpPr>
          <p:cNvPr id="269" name="Google Shape;269;p41"/>
          <p:cNvSpPr txBox="1"/>
          <p:nvPr>
            <p:ph idx="1" type="body"/>
          </p:nvPr>
        </p:nvSpPr>
        <p:spPr>
          <a:xfrm>
            <a:off x="111150" y="699000"/>
            <a:ext cx="8295000" cy="3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en" sz="1800"/>
              <a:t>STRING:</a:t>
            </a:r>
            <a:r>
              <a:rPr lang="en" sz="1800"/>
              <a:t>  </a:t>
            </a:r>
            <a:r>
              <a:rPr lang="en" sz="1800" u="sng">
                <a:hlinkClick r:id="rId3"/>
              </a:rPr>
              <a:t>https://string-db.org/</a:t>
            </a:r>
            <a:r>
              <a:rPr lang="en" sz="1800"/>
              <a:t> </a:t>
            </a:r>
            <a:endParaRPr sz="1800"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i="1" lang="en" sz="1800"/>
              <a:t>Search Tool for the Retrieval of Interacting Genes/Proteins</a:t>
            </a:r>
            <a:endParaRPr sz="1800"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/>
              <a:t>Database of protein/protein interactions</a:t>
            </a:r>
            <a:endParaRPr sz="1800"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/>
              <a:t>Information from numerous sources:</a:t>
            </a:r>
            <a:endParaRPr sz="1800"/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/>
              <a:t>experimental data</a:t>
            </a:r>
            <a:endParaRPr sz="1800"/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/>
              <a:t>computational prediction methods</a:t>
            </a:r>
            <a:endParaRPr sz="1800"/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/>
              <a:t>public text collections</a:t>
            </a:r>
            <a:endParaRPr sz="1800"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Expressed as interaction graphs: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b="1" lang="en" sz="1800"/>
              <a:t>Nodes:</a:t>
            </a:r>
            <a:r>
              <a:rPr lang="en" sz="1800"/>
              <a:t> Network nodes represent proteins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b="1" lang="en" sz="1800"/>
              <a:t>Edges: </a:t>
            </a:r>
            <a:r>
              <a:rPr lang="en" sz="1800"/>
              <a:t>Edges represent protein-protein associations</a:t>
            </a:r>
            <a:endParaRPr sz="1800"/>
          </a:p>
        </p:txBody>
      </p:sp>
      <p:sp>
        <p:nvSpPr>
          <p:cNvPr id="270" name="Google Shape;27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41"/>
          <p:cNvPicPr preferRelativeResize="0"/>
          <p:nvPr/>
        </p:nvPicPr>
        <p:blipFill rotWithShape="1">
          <a:blip r:embed="rId4">
            <a:alphaModFix/>
          </a:blip>
          <a:srcRect b="0" l="33604" r="29944" t="0"/>
          <a:stretch/>
        </p:blipFill>
        <p:spPr>
          <a:xfrm>
            <a:off x="5592300" y="1650200"/>
            <a:ext cx="2737549" cy="2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Metadata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13475" y="605401"/>
            <a:ext cx="8520600" cy="42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Data are </a:t>
            </a:r>
            <a:r>
              <a:rPr lang="en"/>
              <a:t>“concrete” objects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e.g. number, tweet, nucleotide sequence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Metadata describes properties of data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e.g. object is a number, each tweet has an author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Database structure </a:t>
            </a:r>
            <a:r>
              <a:rPr i="1" lang="en"/>
              <a:t>may</a:t>
            </a:r>
            <a:r>
              <a:rPr lang="en"/>
              <a:t> contain metadata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Type of object (integer, float, string, etc)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Size of object (strings at most 4 characters long)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Relationships between data (chromosomes </a:t>
            </a:r>
            <a:r>
              <a:rPr i="1" lang="en"/>
              <a:t>have</a:t>
            </a:r>
            <a:r>
              <a:rPr lang="en"/>
              <a:t> zero or more genes)</a:t>
            </a:r>
            <a:r>
              <a:rPr lang="en"/>
              <a:t> </a:t>
            </a:r>
            <a:endParaRPr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/>
          <p:nvPr>
            <p:ph type="title"/>
          </p:nvPr>
        </p:nvSpPr>
        <p:spPr>
          <a:xfrm>
            <a:off x="0" y="0"/>
            <a:ext cx="9144000" cy="51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vs Annotation Database</a:t>
            </a:r>
            <a:endParaRPr/>
          </a:p>
        </p:txBody>
      </p:sp>
      <p:sp>
        <p:nvSpPr>
          <p:cNvPr id="277" name="Google Shape;277;p42"/>
          <p:cNvSpPr txBox="1"/>
          <p:nvPr>
            <p:ph idx="1" type="body"/>
          </p:nvPr>
        </p:nvSpPr>
        <p:spPr>
          <a:xfrm>
            <a:off x="0" y="673075"/>
            <a:ext cx="90210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b="1" lang="en" sz="2000"/>
              <a:t>RefSeq</a:t>
            </a:r>
            <a:r>
              <a:rPr lang="en" sz="2000"/>
              <a:t>: curated nonredundant biological sequences </a:t>
            </a:r>
            <a:r>
              <a:rPr lang="en" sz="2000" u="sng">
                <a:hlinkClick r:id="rId3"/>
              </a:rPr>
              <a:t>https://www.ncbi.nlm.nih.gov/refseq/</a:t>
            </a:r>
            <a:r>
              <a:rPr lang="en" sz="2000"/>
              <a:t> </a:t>
            </a:r>
            <a:endParaRPr b="1"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Source: Genbank (INSDC)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Annotated: Community collaboration, automated computer, NCBI staff curation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Advantages of using RefSeq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Non-redundancy    </a:t>
            </a:r>
            <a:endParaRPr b="1" i="1"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Curated, validated</a:t>
            </a:r>
            <a:endParaRPr b="1" i="1"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Format consistency</a:t>
            </a:r>
            <a:endParaRPr b="1"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Distinct accession series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Updates to reflect current sequence data and biology</a:t>
            </a:r>
            <a:endParaRPr sz="2000"/>
          </a:p>
        </p:txBody>
      </p:sp>
      <p:sp>
        <p:nvSpPr>
          <p:cNvPr id="278" name="Google Shape;27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/>
          <p:nvPr>
            <p:ph type="title"/>
          </p:nvPr>
        </p:nvSpPr>
        <p:spPr>
          <a:xfrm>
            <a:off x="0" y="0"/>
            <a:ext cx="91440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Selected Refseq Accession</a:t>
            </a:r>
            <a:endParaRPr/>
          </a:p>
        </p:txBody>
      </p:sp>
      <p:sp>
        <p:nvSpPr>
          <p:cNvPr id="284" name="Google Shape;28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5" name="Google Shape;2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425" y="726625"/>
            <a:ext cx="6295143" cy="404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/>
          <p:nvPr>
            <p:ph type="title"/>
          </p:nvPr>
        </p:nvSpPr>
        <p:spPr>
          <a:xfrm>
            <a:off x="0" y="0"/>
            <a:ext cx="91440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High-Throughput Sequencing Databases</a:t>
            </a:r>
            <a:endParaRPr sz="2400"/>
          </a:p>
        </p:txBody>
      </p:sp>
      <p:sp>
        <p:nvSpPr>
          <p:cNvPr id="291" name="Google Shape;291;p44"/>
          <p:cNvSpPr txBox="1"/>
          <p:nvPr>
            <p:ph idx="1" type="body"/>
          </p:nvPr>
        </p:nvSpPr>
        <p:spPr>
          <a:xfrm>
            <a:off x="328300" y="1123663"/>
            <a:ext cx="8227500" cy="29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/>
              <a:t>Gene Expression Omnibus (GEO)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/>
              <a:t>NCBI Sequence Read Archive (SRA)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/>
              <a:t>db of Genotype and Phenotype (dbGAP)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/>
              <a:t>European Genome Phenome Archive</a:t>
            </a:r>
            <a:endParaRPr/>
          </a:p>
        </p:txBody>
      </p:sp>
      <p:sp>
        <p:nvSpPr>
          <p:cNvPr id="292" name="Google Shape;29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/>
          <p:nvPr>
            <p:ph type="title"/>
          </p:nvPr>
        </p:nvSpPr>
        <p:spPr>
          <a:xfrm>
            <a:off x="0" y="0"/>
            <a:ext cx="9144000" cy="52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Specialised Databases</a:t>
            </a:r>
            <a:endParaRPr/>
          </a:p>
        </p:txBody>
      </p:sp>
      <p:sp>
        <p:nvSpPr>
          <p:cNvPr id="298" name="Google Shape;298;p45"/>
          <p:cNvSpPr txBox="1"/>
          <p:nvPr>
            <p:ph idx="1" type="body"/>
          </p:nvPr>
        </p:nvSpPr>
        <p:spPr>
          <a:xfrm>
            <a:off x="268800" y="526800"/>
            <a:ext cx="8606400" cy="3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UCSC Xena: </a:t>
            </a:r>
            <a:r>
              <a:rPr lang="en" sz="2400" u="sng">
                <a:hlinkClick r:id="rId3"/>
              </a:rPr>
              <a:t>https://xenabrowser.net/datapages/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Genotype-Tissue Expression Gtex:  </a:t>
            </a:r>
            <a:r>
              <a:rPr lang="en" sz="2400" u="sng">
                <a:hlinkClick r:id="rId4"/>
              </a:rPr>
              <a:t>https://www.gtexportal.org/home/</a:t>
            </a:r>
            <a:r>
              <a:rPr lang="en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mirBase:</a:t>
            </a:r>
            <a:r>
              <a:rPr lang="en" sz="2400" u="sng">
                <a:hlinkClick r:id="rId5"/>
              </a:rPr>
              <a:t>http://www.mirbase.org/</a:t>
            </a:r>
            <a:r>
              <a:rPr lang="en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Pubchem:  </a:t>
            </a:r>
            <a:r>
              <a:rPr lang="en" sz="2400" u="sng">
                <a:hlinkClick r:id="rId6"/>
              </a:rPr>
              <a:t>https://pubchem.ncbi.nlm.nih.gov/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DrugBank: </a:t>
            </a:r>
            <a:r>
              <a:rPr lang="en" sz="2400" u="sng">
                <a:hlinkClick r:id="rId7"/>
              </a:rPr>
              <a:t>https://www.drugbank.ca/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Many more...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99" name="Google Shape;29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BLAST</a:t>
            </a:r>
            <a:endParaRPr sz="2400"/>
          </a:p>
        </p:txBody>
      </p:sp>
      <p:sp>
        <p:nvSpPr>
          <p:cNvPr id="305" name="Google Shape;305;p46"/>
          <p:cNvSpPr txBox="1"/>
          <p:nvPr>
            <p:ph idx="1" type="body"/>
          </p:nvPr>
        </p:nvSpPr>
        <p:spPr>
          <a:xfrm>
            <a:off x="219500" y="393588"/>
            <a:ext cx="8619600" cy="21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BLAST stands for </a:t>
            </a:r>
            <a:r>
              <a:rPr lang="en" sz="2400" u="sng"/>
              <a:t>B</a:t>
            </a:r>
            <a:r>
              <a:rPr lang="en" sz="2400"/>
              <a:t>asic </a:t>
            </a:r>
            <a:r>
              <a:rPr lang="en" sz="2400" u="sng"/>
              <a:t>L</a:t>
            </a:r>
            <a:r>
              <a:rPr lang="en" sz="2400"/>
              <a:t>ocal </a:t>
            </a:r>
            <a:r>
              <a:rPr lang="en" sz="2400" u="sng"/>
              <a:t>A</a:t>
            </a:r>
            <a:r>
              <a:rPr lang="en" sz="2400"/>
              <a:t>lignment </a:t>
            </a:r>
            <a:r>
              <a:rPr lang="en" sz="2400" u="sng"/>
              <a:t>S</a:t>
            </a:r>
            <a:r>
              <a:rPr lang="en" sz="2400"/>
              <a:t>earch </a:t>
            </a:r>
            <a:r>
              <a:rPr lang="en" sz="2400" u="sng"/>
              <a:t>T</a:t>
            </a:r>
            <a:r>
              <a:rPr lang="en" sz="2400"/>
              <a:t>ool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Good balance of sensitivity and speed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Searches all publicly available sequences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Flexible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Produce local alignments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Applies heuristic, no optimality guarantee</a:t>
            </a:r>
            <a:endParaRPr sz="2400"/>
          </a:p>
        </p:txBody>
      </p:sp>
      <p:sp>
        <p:nvSpPr>
          <p:cNvPr id="306" name="Google Shape;306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765" y="3003469"/>
            <a:ext cx="4536476" cy="205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3" name="Google Shape;31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788" y="121125"/>
            <a:ext cx="6544426" cy="4775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What is a Database?</a:t>
            </a:r>
            <a:endParaRPr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96500" y="633000"/>
            <a:ext cx="8873100" cy="40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 data collection that needs to be :</a:t>
            </a:r>
            <a:endParaRPr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Organized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Searchable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Up-to-date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Challenge: </a:t>
            </a:r>
            <a:endParaRPr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change “meaningless” data into useful, accessible information</a:t>
            </a:r>
            <a:endParaRPr sz="3000"/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spreadsheet can be a Database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234975" y="758200"/>
            <a:ext cx="4021200" cy="40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Rectangular data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Structured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No metadata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Search tools: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Excel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Char char="○"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grep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python/R</a:t>
            </a:r>
            <a:endParaRPr/>
          </a:p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175" y="1371724"/>
            <a:ext cx="4397400" cy="272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filesystem can be a Database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264525" y="762200"/>
            <a:ext cx="4021200" cy="40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Hierarchical data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Some metadata</a:t>
            </a:r>
            <a:endParaRPr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File, symlink, etc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Unstructured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Search tools: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Char char="○"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ind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ocate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675" y="792200"/>
            <a:ext cx="3961799" cy="396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 and Types of Databases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632400"/>
            <a:ext cx="5562900" cy="44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Every database has tools that:</a:t>
            </a:r>
            <a:r>
              <a:rPr lang="en" sz="1800"/>
              <a:t>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Store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Extract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Modify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Flat file databases (flat DBMS)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Simple, restrictive, table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Hierarchical</a:t>
            </a:r>
            <a:r>
              <a:rPr lang="en" sz="1800"/>
              <a:t> databases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Simple, restrictive, tables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Relational databases (RDBMS)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Complex, versatile, tables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Object-oriented databases (ODBMS)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Data warehouses and distributed databases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Unstructured databases (object store DBs)</a:t>
            </a:r>
            <a:endParaRPr sz="1800"/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775" y="702525"/>
            <a:ext cx="2083631" cy="28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7150" y="3707437"/>
            <a:ext cx="1791253" cy="1349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963" y="4131906"/>
            <a:ext cx="2986088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the data come from ?</a:t>
            </a:r>
            <a:endParaRPr/>
          </a:p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76" y="845575"/>
            <a:ext cx="7715850" cy="11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3913" y="1819425"/>
            <a:ext cx="3636169" cy="122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2663" y="3128431"/>
            <a:ext cx="2078681" cy="65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7713" y="3711650"/>
            <a:ext cx="128588" cy="47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Types of Biological Data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12725" y="655249"/>
            <a:ext cx="8520600" cy="4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Primary data types (observed properties):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Molecular Sequence: nucleic or amino acids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Quantity: DNA, RNA, Protein, cell count, metabolites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Locality: membrane, nucleus, epithelium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Structure: 3D conformation, proximity, size</a:t>
            </a:r>
            <a:endParaRPr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Secondary data types (inferred properties):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Molecular Function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Dynamics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Relation: multiplicity, distribution, binding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Association: co-occurrence, correlation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Predicted: computational models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