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Roboto Medium"/>
      <p:regular r:id="rId38"/>
      <p:bold r:id="rId39"/>
      <p:italic r:id="rId40"/>
      <p:boldItalic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italic.fntdata"/><Relationship Id="rId42" Type="http://schemas.openxmlformats.org/officeDocument/2006/relationships/font" Target="fonts/Roboto-regular.fntdata"/><Relationship Id="rId41" Type="http://schemas.openxmlformats.org/officeDocument/2006/relationships/font" Target="fonts/RobotoMedium-boldItalic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OpenSans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RobotoMedium-bold.fntdata"/><Relationship Id="rId38" Type="http://schemas.openxmlformats.org/officeDocument/2006/relationships/font" Target="fonts/RobotoMedium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feb8f47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feb8f47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feb8f47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feb8f47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feb8f47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feb8f47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feb8f47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feb8f47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feb8f47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feb8f47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feb8f47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feb8f47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010200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010200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010200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010200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010200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010200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787f7de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787f7d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feb8f4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feb8f4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0102005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0102005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0102005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0102005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0102005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0102005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0102005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0102005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0102005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0102005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0102005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0102005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0102005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010200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14d2d1e7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14d2d1e7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4d2d1e7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4d2d1e7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4d2d1e7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14d2d1e7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feb8f4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feb8f4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4d2d1e7c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4d2d1e7c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4d2d1e7c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4d2d1e7c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4d2d1e7c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4d2d1e7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4d2d1e7c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4d2d1e7c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feb8f47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feb8f47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feb8f47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feb8f47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feb8f47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feb8f47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feb8f47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feb8f47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feb8f47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feb8f47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feb8f47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feb8f47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anguagelog.ldc.upenn.edu/nll/?p=2195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435749" y="1545450"/>
            <a:ext cx="6272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Reproducible Bioinformatics Research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Main Components of Analysis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/>
              <a:t>Computational Environment</a:t>
            </a:r>
            <a:endParaRPr b="1"/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/>
              <a:t>Data</a:t>
            </a:r>
            <a:endParaRPr b="1"/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/>
              <a:t>Code</a:t>
            </a:r>
            <a:endParaRPr b="1"/>
          </a:p>
          <a:p>
            <a:pPr indent="-419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/>
              <a:t>Presentation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Kitchen Analogy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2899000" y="3323250"/>
            <a:ext cx="384000" cy="9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+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44930"/>
            <a:ext cx="2587300" cy="171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062" y="2944924"/>
            <a:ext cx="2577874" cy="17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651" y="2943313"/>
            <a:ext cx="2360648" cy="171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025" y="1099375"/>
            <a:ext cx="2360662" cy="157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4075" y="1099383"/>
            <a:ext cx="2289127" cy="157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3"/>
          <p:cNvCxnSpPr>
            <a:stCxn id="122" idx="2"/>
          </p:cNvCxnSpPr>
          <p:nvPr/>
        </p:nvCxnSpPr>
        <p:spPr>
          <a:xfrm flipH="1">
            <a:off x="1605056" y="2673149"/>
            <a:ext cx="300" cy="63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23"/>
          <p:cNvCxnSpPr>
            <a:stCxn id="120" idx="3"/>
            <a:endCxn id="121" idx="1"/>
          </p:cNvCxnSpPr>
          <p:nvPr/>
        </p:nvCxnSpPr>
        <p:spPr>
          <a:xfrm flipH="1" rot="10800000">
            <a:off x="5860936" y="3803099"/>
            <a:ext cx="6108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23"/>
          <p:cNvCxnSpPr>
            <a:stCxn id="123" idx="2"/>
          </p:cNvCxnSpPr>
          <p:nvPr/>
        </p:nvCxnSpPr>
        <p:spPr>
          <a:xfrm>
            <a:off x="6188639" y="2673157"/>
            <a:ext cx="6900" cy="919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284375" y="4421100"/>
            <a:ext cx="2577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Environment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283050" y="4421100"/>
            <a:ext cx="2577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6281725" y="4421100"/>
            <a:ext cx="2577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903150" y="376975"/>
            <a:ext cx="2577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/>
              <a:t>Code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Environment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Environment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Software requires other software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</a:t>
            </a:r>
            <a:r>
              <a:rPr lang="en"/>
              <a:t>.g. DESeq2 → bioconductor → R → OS libs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Every piece of software has a </a:t>
            </a:r>
            <a:r>
              <a:rPr i="1" lang="en"/>
              <a:t>version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Not all OSes have all software versions</a:t>
            </a:r>
            <a:endParaRPr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b="1" lang="en"/>
              <a:t>Must describe software </a:t>
            </a:r>
            <a:r>
              <a:rPr b="1" i="1" lang="en" u="sng"/>
              <a:t>and</a:t>
            </a:r>
            <a:r>
              <a:rPr b="1" lang="en"/>
              <a:t> versions </a:t>
            </a:r>
            <a:r>
              <a:rPr b="1" i="1" lang="en" u="sng"/>
              <a:t>and</a:t>
            </a:r>
            <a:r>
              <a:rPr b="1" lang="en"/>
              <a:t> their dependencies </a:t>
            </a:r>
            <a:r>
              <a:rPr b="1" i="1" lang="en" u="sng"/>
              <a:t>and</a:t>
            </a:r>
            <a:r>
              <a:rPr b="1" lang="en"/>
              <a:t> their versions to fully recreate an environment!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Environment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Analyses are run on specific hardware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</a:t>
            </a:r>
            <a:r>
              <a:rPr lang="en"/>
              <a:t>.g. intel, AMD, GPU, SCC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Some software is hardware-specific</a:t>
            </a:r>
            <a:endParaRPr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b="1" lang="en"/>
              <a:t>Any known hardware specificities must be described to recreate an environment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Management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Environment management</a:t>
            </a:r>
            <a:r>
              <a:rPr lang="en"/>
              <a:t> = organization and configuration of a set of software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 is: a set of operations that make specific software executable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 </a:t>
            </a:r>
            <a:r>
              <a:rPr i="1" lang="en"/>
              <a:t>may</a:t>
            </a:r>
            <a:r>
              <a:rPr lang="en"/>
              <a:t> be: a portable description of the software environment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GNU modules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System for organizing software and its dependencies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Typically used by system administrators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module manipulates your shell to include specific files and libraries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" sz="2400"/>
              <a:t>Not</a:t>
            </a:r>
            <a:r>
              <a:rPr lang="en" sz="2400"/>
              <a:t> a means to portable reproducibility!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Strengths: software locally maintained, easy to use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Disadvantages: manually maintained, requires sysadmin support and/or knowledge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Anaconda and miniconda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923876"/>
            <a:ext cx="8520600" cy="4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anaconda: python distribution and</a:t>
            </a:r>
            <a:br>
              <a:rPr lang="en" sz="2400"/>
            </a:br>
            <a:r>
              <a:rPr lang="en" sz="2400"/>
              <a:t>environment management suite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miniconda: just environment management suite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</a:t>
            </a:r>
            <a:r>
              <a:rPr i="1" lang="en" sz="2400"/>
              <a:t>environment</a:t>
            </a:r>
            <a:r>
              <a:rPr lang="en" sz="2400"/>
              <a:t> that installs </a:t>
            </a:r>
            <a:r>
              <a:rPr i="1" lang="en" sz="2400" u="sng"/>
              <a:t>and describes</a:t>
            </a:r>
            <a:r>
              <a:rPr lang="en" sz="2400"/>
              <a:t> a set of packages with versions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software organized into </a:t>
            </a:r>
            <a:r>
              <a:rPr i="1" lang="en" sz="2400"/>
              <a:t>channels</a:t>
            </a:r>
            <a:r>
              <a:rPr lang="en" sz="2400"/>
              <a:t>, e.g. bioconda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Strengths:</a:t>
            </a:r>
            <a:r>
              <a:rPr lang="en" sz="2400"/>
              <a:t> easy to use, good environment description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Disadvantages:</a:t>
            </a:r>
            <a:r>
              <a:rPr lang="en" sz="2400"/>
              <a:t> packages must already be in channels, when it fails it fails </a:t>
            </a:r>
            <a:r>
              <a:rPr i="1" lang="en" sz="2400"/>
              <a:t>hard...</a:t>
            </a:r>
            <a:endParaRPr sz="2400"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100" y="808350"/>
            <a:ext cx="2287225" cy="11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</a:t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000" y="1027525"/>
            <a:ext cx="2210826" cy="17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99" y="929950"/>
            <a:ext cx="5735664" cy="38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6612" y="2811725"/>
            <a:ext cx="1815610" cy="18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2619500" y="92995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Web server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2982000" y="1319325"/>
            <a:ext cx="2802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 different w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eb server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4507875" y="1757625"/>
            <a:ext cx="15900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Parallelized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Research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Apps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4292300" y="431890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Database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2619488" y="4355000"/>
            <a:ext cx="1672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Rstudio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0" name="Google Shape;180;p30"/>
          <p:cNvCxnSpPr/>
          <p:nvPr/>
        </p:nvCxnSpPr>
        <p:spPr>
          <a:xfrm flipH="1">
            <a:off x="2453275" y="1268450"/>
            <a:ext cx="362400" cy="159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30"/>
          <p:cNvCxnSpPr/>
          <p:nvPr/>
        </p:nvCxnSpPr>
        <p:spPr>
          <a:xfrm flipH="1">
            <a:off x="2676325" y="1686625"/>
            <a:ext cx="543600" cy="870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30"/>
          <p:cNvCxnSpPr>
            <a:stCxn id="177" idx="1"/>
          </p:cNvCxnSpPr>
          <p:nvPr/>
        </p:nvCxnSpPr>
        <p:spPr>
          <a:xfrm rot="10800000">
            <a:off x="4152075" y="2013375"/>
            <a:ext cx="355800" cy="23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30"/>
          <p:cNvCxnSpPr>
            <a:stCxn id="177" idx="1"/>
          </p:cNvCxnSpPr>
          <p:nvPr/>
        </p:nvCxnSpPr>
        <p:spPr>
          <a:xfrm flipH="1">
            <a:off x="4188075" y="2252475"/>
            <a:ext cx="319800" cy="34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30"/>
          <p:cNvCxnSpPr>
            <a:stCxn id="177" idx="1"/>
          </p:cNvCxnSpPr>
          <p:nvPr/>
        </p:nvCxnSpPr>
        <p:spPr>
          <a:xfrm flipH="1">
            <a:off x="4132575" y="2252475"/>
            <a:ext cx="375300" cy="12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30"/>
          <p:cNvCxnSpPr>
            <a:stCxn id="177" idx="1"/>
          </p:cNvCxnSpPr>
          <p:nvPr/>
        </p:nvCxnSpPr>
        <p:spPr>
          <a:xfrm flipH="1">
            <a:off x="4132575" y="2252475"/>
            <a:ext cx="375300" cy="177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30"/>
          <p:cNvCxnSpPr>
            <a:stCxn id="178" idx="0"/>
          </p:cNvCxnSpPr>
          <p:nvPr/>
        </p:nvCxnSpPr>
        <p:spPr>
          <a:xfrm rot="10800000">
            <a:off x="4962200" y="4070200"/>
            <a:ext cx="166500" cy="24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0"/>
          <p:cNvCxnSpPr>
            <a:stCxn id="179" idx="0"/>
          </p:cNvCxnSpPr>
          <p:nvPr/>
        </p:nvCxnSpPr>
        <p:spPr>
          <a:xfrm rot="10800000">
            <a:off x="3066488" y="4098200"/>
            <a:ext cx="389400" cy="25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Containerization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923875"/>
            <a:ext cx="83445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Complete environment description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Essentially mini operatings systems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Contain all specific software needed for an analysis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code can also be loaded into container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Current technologies: docker and singularity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Strengths: ideal strategy for encapsulating and sharing environments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Disadvantages: requires sysadmin knowhow, docker has prohibitive technical requirements for SCC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Reproducibility “Crisis”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23875"/>
            <a:ext cx="4476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800"/>
              <a:t>“More than 70% of researchers have tried and failed to reproduce another scientist's experiments, and more than half have failed to reproduce their own experiments.”</a:t>
            </a:r>
            <a:endParaRPr b="1" sz="1800"/>
          </a:p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1400"/>
              <a:t>Baker, Monya. 2016. “1,500 Scientists Lift the Lid on Reproducibility.” Nature 533 (7604): 452–54.</a:t>
            </a: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725" y="1138350"/>
            <a:ext cx="3898049" cy="33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types of data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b="1" lang="en"/>
              <a:t>Source data</a:t>
            </a:r>
            <a:endParaRPr b="1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short read datasets, microarrays, etc</a:t>
            </a:r>
            <a:endParaRPr b="1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/>
              <a:t>Support data</a:t>
            </a:r>
            <a:r>
              <a:rPr lang="en"/>
              <a:t>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Reference genomes, gene annotations, etc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AutoNum type="arabicPeriod"/>
            </a:pPr>
            <a:r>
              <a:rPr b="1" lang="en"/>
              <a:t>Transformed data</a:t>
            </a:r>
            <a:endParaRPr b="1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/>
              <a:t>Alignments, gene counts, etc.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Data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Raw, unprocessed data is always preferred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untrimmed reads directly from sequencer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Data should be deposited in a publicly available repository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E.g. GEO, dbGaP, figshare, zenodo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Repository should have a plan for longevity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 personal servers!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Data</a:t>
            </a:r>
            <a:endParaRPr/>
          </a:p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Data used to condense, process, annotate, and interpret source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Most support data are maintained in persistent repositories with consistent formats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there is a persistent link, specify it!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If not, download and store data yourself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Transformed Data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Derived from source(+support)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Usually what we use to interpret our results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 is a </a:t>
            </a:r>
            <a:r>
              <a:rPr i="1" lang="en"/>
              <a:t>recipe</a:t>
            </a:r>
            <a:r>
              <a:rPr lang="en"/>
              <a:t> for creating transformed data from source 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Should </a:t>
            </a:r>
            <a:r>
              <a:rPr lang="en" u="sng"/>
              <a:t>not</a:t>
            </a:r>
            <a:r>
              <a:rPr lang="en"/>
              <a:t> be maintained as part of your workflow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EXCEPT the final transformed form of the data used to make interpretations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is a recipe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923872"/>
            <a:ext cx="8520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Describes how data is transformed from one form to another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Combination of </a:t>
            </a:r>
            <a:r>
              <a:rPr i="1" lang="en"/>
              <a:t>analysis</a:t>
            </a:r>
            <a:r>
              <a:rPr lang="en"/>
              <a:t> code and </a:t>
            </a:r>
            <a:r>
              <a:rPr i="1" lang="en"/>
              <a:t>glue</a:t>
            </a:r>
            <a:r>
              <a:rPr lang="en"/>
              <a:t> code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00" y="3162550"/>
            <a:ext cx="657250" cy="6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00" y="4238100"/>
            <a:ext cx="657250" cy="6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763" y="3162550"/>
            <a:ext cx="657250" cy="6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763" y="4238100"/>
            <a:ext cx="657250" cy="6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8274" y="3795701"/>
            <a:ext cx="657275" cy="6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924" y="3795701"/>
            <a:ext cx="657275" cy="6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575" y="3508313"/>
            <a:ext cx="1911250" cy="1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662325" y="2575250"/>
            <a:ext cx="10812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FASTQ</a:t>
            </a:r>
            <a:endParaRPr sz="1800"/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1743525" y="2575250"/>
            <a:ext cx="10812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BAM</a:t>
            </a:r>
            <a:endParaRPr sz="1800"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138" y="3162550"/>
            <a:ext cx="657250" cy="6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138" y="4238100"/>
            <a:ext cx="657250" cy="6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2850650" y="2575250"/>
            <a:ext cx="10812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Counts</a:t>
            </a:r>
            <a:endParaRPr sz="1800"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4046300" y="2892425"/>
            <a:ext cx="1081200" cy="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Countsmatrix</a:t>
            </a:r>
            <a:endParaRPr sz="1800"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5304775" y="3067450"/>
            <a:ext cx="12336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DE genes</a:t>
            </a:r>
            <a:endParaRPr sz="1800"/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6927550" y="2717775"/>
            <a:ext cx="1911300" cy="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" sz="1800"/>
              <a:t>Interpretable plots</a:t>
            </a:r>
            <a:endParaRPr sz="1800"/>
          </a:p>
        </p:txBody>
      </p:sp>
      <p:cxnSp>
        <p:nvCxnSpPr>
          <p:cNvPr id="249" name="Google Shape;249;p38"/>
          <p:cNvCxnSpPr>
            <a:stCxn id="234" idx="3"/>
            <a:endCxn id="236" idx="1"/>
          </p:cNvCxnSpPr>
          <p:nvPr/>
        </p:nvCxnSpPr>
        <p:spPr>
          <a:xfrm>
            <a:off x="1610650" y="3491175"/>
            <a:ext cx="44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38"/>
          <p:cNvCxnSpPr>
            <a:stCxn id="236" idx="3"/>
            <a:endCxn id="243" idx="1"/>
          </p:cNvCxnSpPr>
          <p:nvPr/>
        </p:nvCxnSpPr>
        <p:spPr>
          <a:xfrm>
            <a:off x="2714013" y="3491175"/>
            <a:ext cx="44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38"/>
          <p:cNvCxnSpPr>
            <a:stCxn id="235" idx="3"/>
            <a:endCxn id="237" idx="1"/>
          </p:cNvCxnSpPr>
          <p:nvPr/>
        </p:nvCxnSpPr>
        <p:spPr>
          <a:xfrm>
            <a:off x="1610650" y="4566725"/>
            <a:ext cx="44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38"/>
          <p:cNvCxnSpPr>
            <a:stCxn id="237" idx="3"/>
            <a:endCxn id="244" idx="1"/>
          </p:cNvCxnSpPr>
          <p:nvPr/>
        </p:nvCxnSpPr>
        <p:spPr>
          <a:xfrm>
            <a:off x="2714013" y="4566725"/>
            <a:ext cx="44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38"/>
          <p:cNvCxnSpPr>
            <a:stCxn id="244" idx="3"/>
            <a:endCxn id="238" idx="1"/>
          </p:cNvCxnSpPr>
          <p:nvPr/>
        </p:nvCxnSpPr>
        <p:spPr>
          <a:xfrm flipH="1" rot="10800000">
            <a:off x="3817388" y="4124225"/>
            <a:ext cx="441000" cy="442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38"/>
          <p:cNvCxnSpPr>
            <a:stCxn id="243" idx="3"/>
            <a:endCxn id="238" idx="1"/>
          </p:cNvCxnSpPr>
          <p:nvPr/>
        </p:nvCxnSpPr>
        <p:spPr>
          <a:xfrm>
            <a:off x="3817388" y="3491175"/>
            <a:ext cx="441000" cy="63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38"/>
          <p:cNvCxnSpPr>
            <a:stCxn id="238" idx="3"/>
            <a:endCxn id="239" idx="1"/>
          </p:cNvCxnSpPr>
          <p:nvPr/>
        </p:nvCxnSpPr>
        <p:spPr>
          <a:xfrm>
            <a:off x="4915549" y="4124338"/>
            <a:ext cx="677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8"/>
          <p:cNvCxnSpPr>
            <a:stCxn id="239" idx="3"/>
            <a:endCxn id="240" idx="1"/>
          </p:cNvCxnSpPr>
          <p:nvPr/>
        </p:nvCxnSpPr>
        <p:spPr>
          <a:xfrm>
            <a:off x="6250199" y="4124338"/>
            <a:ext cx="677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Coding Practices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Code changes drastically during development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It is tempting to make copies of scripts to preserve old versions</a:t>
            </a:r>
            <a:endParaRPr sz="2900"/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" sz="2900"/>
              <a:t>v</a:t>
            </a:r>
            <a:r>
              <a:rPr lang="en" sz="2900"/>
              <a:t>1, v2, v2.1, v2.1_good, v2.1_final, v3…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Version Control Systems, e.g. git, are far superior</a:t>
            </a:r>
            <a:endParaRPr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VCS platforms</a:t>
            </a:r>
            <a:endParaRPr/>
          </a:p>
        </p:txBody>
      </p:sp>
      <p:sp>
        <p:nvSpPr>
          <p:cNvPr id="268" name="Google Shape;268;p40"/>
          <p:cNvSpPr txBox="1"/>
          <p:nvPr>
            <p:ph idx="1" type="body"/>
          </p:nvPr>
        </p:nvSpPr>
        <p:spPr>
          <a:xfrm>
            <a:off x="311700" y="923875"/>
            <a:ext cx="63555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Web platforms (github.com, bitbucket.org) enable: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Seamless backup of code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Simplified sharing and collaboration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Public dissemination of analysis code upon publication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Employers look for your public software repos!</a:t>
            </a:r>
            <a:endParaRPr/>
          </a:p>
        </p:txBody>
      </p:sp>
      <p:pic>
        <p:nvPicPr>
          <p:cNvPr id="269" name="Google Shape;2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150" y="923875"/>
            <a:ext cx="2165150" cy="17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600" y="2876074"/>
            <a:ext cx="2115026" cy="211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Documentation</a:t>
            </a:r>
            <a:endParaRPr/>
          </a:p>
        </p:txBody>
      </p:sp>
      <p:sp>
        <p:nvSpPr>
          <p:cNvPr id="276" name="Google Shape;276;p4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 should be well documented in comments and README files, also: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 should be well documented in comments and README files, then: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Code should be well documented in comments and README files, also then: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Future you will thank current you for 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Reproducibility “Crisis”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43310" l="0" r="0" t="0"/>
          <a:stretch/>
        </p:blipFill>
        <p:spPr>
          <a:xfrm>
            <a:off x="664375" y="923875"/>
            <a:ext cx="3930149" cy="35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743" l="0" r="0" t="55018"/>
          <a:stretch/>
        </p:blipFill>
        <p:spPr>
          <a:xfrm>
            <a:off x="4594525" y="1702075"/>
            <a:ext cx="3930149" cy="276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 and Figures</a:t>
            </a:r>
            <a:endParaRPr/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Main vehicles of scientific communication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Guide readers through manuscripts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Visualizing data is very powerful, important,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...and very challenging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ALL</a:t>
            </a:r>
            <a:r>
              <a:rPr lang="en"/>
              <a:t> the data underlying a figure must be available in textual form as well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Tables and Tabular Data</a:t>
            </a:r>
            <a:endParaRPr/>
          </a:p>
        </p:txBody>
      </p:sp>
      <p:sp>
        <p:nvSpPr>
          <p:cNvPr id="293" name="Google Shape;293;p4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Avoid copy and paste whenever possible!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Tabular data should (almost) always be included as supplementary materials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Standardize formats (CSV, not excel!)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Human- and machine-readable: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consistent , controlled textual values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column headers, no comment rows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no irregular formatting, etc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Figures</a:t>
            </a:r>
            <a:endParaRPr/>
          </a:p>
        </p:txBody>
      </p:sp>
      <p:sp>
        <p:nvSpPr>
          <p:cNvPr id="299" name="Google Shape;299;p45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Create figures programmatically from transformed data whenever possible 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Invest in learning plotting libraries (matplotlib, seaborn, ggplot, etc)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Output to Scalable Vector Format (SVG) rather than bitmap formats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Reproducibility “Crisis”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525" y="788675"/>
            <a:ext cx="2695901" cy="40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802" y="788675"/>
            <a:ext cx="3197546" cy="40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Reproducibility vs Replicability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23876"/>
            <a:ext cx="8520600" cy="40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Reproduce:</a:t>
            </a:r>
            <a:r>
              <a:rPr lang="en" sz="2800"/>
              <a:t> create identical conditions to a previous result and come to the identical result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 sz="2800"/>
              <a:t>Replicate:</a:t>
            </a:r>
            <a:r>
              <a:rPr lang="en" sz="2800"/>
              <a:t> repeat a previously described experiment with new material or data</a:t>
            </a:r>
            <a:endParaRPr sz="2800"/>
          </a:p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800"/>
              <a:t>Depending on who you ask, these definitions are reversed!</a:t>
            </a:r>
            <a:br>
              <a:rPr b="1" lang="en" sz="2800"/>
            </a:br>
            <a:r>
              <a:rPr b="1" lang="en" sz="2800" u="sng">
                <a:solidFill>
                  <a:schemeClr val="hlink"/>
                </a:solidFill>
                <a:hlinkClick r:id="rId3"/>
              </a:rPr>
              <a:t>http://languagelog.ldc.upenn.edu/nll/?p=21956</a:t>
            </a:r>
            <a:endParaRPr b="1" sz="2800"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Reproducibility?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Reproduce:</a:t>
            </a:r>
            <a:r>
              <a:rPr lang="en" sz="2400"/>
              <a:t> create identical conditions to a previous result and come to the identical result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Bioinformatics, this means: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apply </a:t>
            </a:r>
            <a:r>
              <a:rPr i="1" lang="en" sz="2400" u="sng"/>
              <a:t>the same methodology</a:t>
            </a:r>
            <a:r>
              <a:rPr lang="en" sz="2400"/>
              <a:t> (ideally same code) to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 sz="2400" u="sng"/>
              <a:t>the same data</a:t>
            </a:r>
            <a:r>
              <a:rPr lang="en" sz="2400"/>
              <a:t> and obtain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 u="sng"/>
              <a:t>the same result</a:t>
            </a:r>
            <a:endParaRPr i="1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code is not available, must first </a:t>
            </a:r>
            <a:r>
              <a:rPr b="1" lang="en" sz="2400"/>
              <a:t>reimplement</a:t>
            </a:r>
            <a:r>
              <a:rPr b="1" i="1" lang="en" sz="2400"/>
              <a:t> </a:t>
            </a:r>
            <a:r>
              <a:rPr lang="en" sz="2400"/>
              <a:t>the method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Replicability?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Replicate:</a:t>
            </a:r>
            <a:r>
              <a:rPr lang="en" sz="2400"/>
              <a:t> repeat a previously described experiment with new material or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Bioinformatics, this means: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apply </a:t>
            </a:r>
            <a:r>
              <a:rPr i="1" lang="en" u="sng"/>
              <a:t>the same methodology</a:t>
            </a:r>
            <a:r>
              <a:rPr lang="en"/>
              <a:t> to </a:t>
            </a:r>
            <a:r>
              <a:rPr i="1" lang="en" u="sng"/>
              <a:t>new data</a:t>
            </a:r>
            <a:r>
              <a:rPr lang="en"/>
              <a:t> or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 u="sng"/>
              <a:t>a new methodology</a:t>
            </a:r>
            <a:r>
              <a:rPr i="1" lang="en"/>
              <a:t> </a:t>
            </a:r>
            <a:r>
              <a:rPr lang="en"/>
              <a:t>to </a:t>
            </a:r>
            <a:r>
              <a:rPr i="1" lang="en"/>
              <a:t>the </a:t>
            </a:r>
            <a:r>
              <a:rPr i="1" lang="en" u="sng"/>
              <a:t>same data</a:t>
            </a:r>
            <a:r>
              <a:rPr lang="en"/>
              <a:t> and arrive at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i="1" lang="en" u="sng"/>
              <a:t>the same biological conclusion</a:t>
            </a:r>
            <a:endParaRPr i="1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code is not available, must first </a:t>
            </a:r>
            <a:r>
              <a:rPr b="1" lang="en" sz="2400"/>
              <a:t>reimplement</a:t>
            </a:r>
            <a:r>
              <a:rPr b="1" i="1" lang="en" sz="2400"/>
              <a:t> </a:t>
            </a:r>
            <a:r>
              <a:rPr lang="en" sz="2400"/>
              <a:t>the method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 for this lecture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Reproduce</a:t>
            </a:r>
            <a:r>
              <a:rPr lang="en" sz="2400"/>
              <a:t> = show methodology was applied correctly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Replicate</a:t>
            </a:r>
            <a:r>
              <a:rPr lang="en" sz="2400"/>
              <a:t> = test whether the scientific result is “true”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Reimplement</a:t>
            </a:r>
            <a:r>
              <a:rPr lang="en" sz="2400"/>
              <a:t> = turn verbal description of method into a new reification of the method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Reapply</a:t>
            </a:r>
            <a:r>
              <a:rPr lang="en" sz="2400"/>
              <a:t> = run existing code on existing or new data</a:t>
            </a:r>
            <a:endParaRPr sz="2400"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2400"/>
              <a:t>In summary:</a:t>
            </a:r>
            <a:br>
              <a:rPr lang="en" sz="2400"/>
            </a:br>
            <a:r>
              <a:rPr b="1" lang="en" sz="2400"/>
              <a:t>Reproducibility</a:t>
            </a:r>
            <a:r>
              <a:rPr lang="en" sz="2400"/>
              <a:t> and </a:t>
            </a:r>
            <a:r>
              <a:rPr b="1" lang="en" sz="2400"/>
              <a:t>replicability</a:t>
            </a:r>
            <a:r>
              <a:rPr lang="en" sz="2400"/>
              <a:t> are about </a:t>
            </a:r>
            <a:r>
              <a:rPr i="1" lang="en" sz="2400" u="sng"/>
              <a:t>results</a:t>
            </a:r>
            <a:br>
              <a:rPr lang="en" sz="2400"/>
            </a:br>
            <a:r>
              <a:rPr b="1" lang="en" sz="2400"/>
              <a:t>Reimplementation</a:t>
            </a:r>
            <a:r>
              <a:rPr lang="en" sz="2400"/>
              <a:t> and </a:t>
            </a:r>
            <a:r>
              <a:rPr b="1" lang="en" sz="2400"/>
              <a:t>reapplication</a:t>
            </a:r>
            <a:r>
              <a:rPr lang="en" sz="2400"/>
              <a:t> are about </a:t>
            </a:r>
            <a:r>
              <a:rPr i="1" lang="en" sz="2400" u="sng"/>
              <a:t>methods</a:t>
            </a:r>
            <a:endParaRPr i="1" sz="2400"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Reproducibility in Bioinformatics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