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5143500" cx="9144000"/>
  <p:notesSz cx="6858000" cy="9144000"/>
  <p:embeddedFontLst>
    <p:embeddedFont>
      <p:font typeface="Roboto Medium"/>
      <p:regular r:id="rId46"/>
      <p:bold r:id="rId47"/>
      <p:italic r:id="rId48"/>
      <p:boldItalic r:id="rId49"/>
    </p:embeddedFont>
    <p:embeddedFont>
      <p:font typeface="Roboto"/>
      <p:regular r:id="rId50"/>
      <p:bold r:id="rId51"/>
      <p:italic r:id="rId52"/>
      <p:boldItalic r:id="rId53"/>
    </p:embeddedFont>
    <p:embeddedFont>
      <p:font typeface="Open Sans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291FAAF9-2D11-4249-BCC4-FBAAC09F8358}">
  <a:tblStyle styleId="{291FAAF9-2D11-4249-BCC4-FBAAC09F835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RobotoMedium-regular.fntdata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Medium-italic.fntdata"/><Relationship Id="rId47" Type="http://schemas.openxmlformats.org/officeDocument/2006/relationships/font" Target="fonts/RobotoMedium-bold.fntdata"/><Relationship Id="rId49" Type="http://schemas.openxmlformats.org/officeDocument/2006/relationships/font" Target="fonts/RobotoMedium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-bold.fntdata"/><Relationship Id="rId50" Type="http://schemas.openxmlformats.org/officeDocument/2006/relationships/font" Target="fonts/Roboto-regular.fntdata"/><Relationship Id="rId53" Type="http://schemas.openxmlformats.org/officeDocument/2006/relationships/font" Target="fonts/Roboto-boldItalic.fntdata"/><Relationship Id="rId52" Type="http://schemas.openxmlformats.org/officeDocument/2006/relationships/font" Target="fonts/Roboto-italic.fntdata"/><Relationship Id="rId11" Type="http://schemas.openxmlformats.org/officeDocument/2006/relationships/slide" Target="slides/slide6.xml"/><Relationship Id="rId55" Type="http://schemas.openxmlformats.org/officeDocument/2006/relationships/font" Target="fonts/OpenSans-bold.fntdata"/><Relationship Id="rId10" Type="http://schemas.openxmlformats.org/officeDocument/2006/relationships/slide" Target="slides/slide5.xml"/><Relationship Id="rId54" Type="http://schemas.openxmlformats.org/officeDocument/2006/relationships/font" Target="fonts/OpenSans-regular.fntdata"/><Relationship Id="rId13" Type="http://schemas.openxmlformats.org/officeDocument/2006/relationships/slide" Target="slides/slide8.xml"/><Relationship Id="rId57" Type="http://schemas.openxmlformats.org/officeDocument/2006/relationships/font" Target="fonts/OpenSans-boldItalic.fntdata"/><Relationship Id="rId12" Type="http://schemas.openxmlformats.org/officeDocument/2006/relationships/slide" Target="slides/slide7.xml"/><Relationship Id="rId56" Type="http://schemas.openxmlformats.org/officeDocument/2006/relationships/font" Target="fonts/OpenSans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" name="Google Shape;5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1fb82726c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71fb82726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71fb82726c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71fb82726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e2666533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7e2666533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1fb82726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1fb82726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" name="Google Shape;346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0018"/>
              </a:buClr>
              <a:buSzPts val="5200"/>
              <a:buFont typeface="Roboto"/>
              <a:buNone/>
              <a:defRPr b="1" sz="5200">
                <a:solidFill>
                  <a:srgbClr val="68001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9144000" cy="95700"/>
          </a:xfrm>
          <a:prstGeom prst="rect">
            <a:avLst/>
          </a:prstGeom>
          <a:solidFill>
            <a:srgbClr val="680018"/>
          </a:solidFill>
          <a:ln cap="flat" cmpd="sng" w="9525">
            <a:solidFill>
              <a:srgbClr val="68001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5056744"/>
            <a:ext cx="9144000" cy="95700"/>
          </a:xfrm>
          <a:prstGeom prst="rect">
            <a:avLst/>
          </a:prstGeom>
          <a:solidFill>
            <a:srgbClr val="680018"/>
          </a:solidFill>
          <a:ln cap="flat" cmpd="sng" w="9525">
            <a:solidFill>
              <a:srgbClr val="68001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311700" y="923868"/>
            <a:ext cx="8520600" cy="3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42900" lvl="2" marL="137160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17500" lvl="3" marL="182880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2400"/>
              </a:spcBef>
              <a:spcAft>
                <a:spcPts val="24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lt2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790325" y="526388"/>
            <a:ext cx="75633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4191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1572600" y="4300681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FAFAFA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0018"/>
              </a:buClr>
              <a:buSzPts val="3600"/>
              <a:buFont typeface="Roboto Medium"/>
              <a:buNone/>
              <a:defRPr b="0" i="0" sz="3600" u="none" cap="none" strike="noStrike">
                <a:solidFill>
                  <a:srgbClr val="68001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923868"/>
            <a:ext cx="8520600" cy="3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pen Sans"/>
              <a:buChar char="●"/>
              <a:defRPr b="0" i="0" sz="3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○"/>
              <a:defRPr b="0" i="0" sz="2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■"/>
              <a:defRPr b="0" i="0" sz="1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hyperlink" Target="http://drive.google.com/file/d/1grubZnT5EfG5uqoTRBAyjbTTzTL8EWlt/view" TargetMode="External"/><Relationship Id="rId5" Type="http://schemas.openxmlformats.org/officeDocument/2006/relationships/image" Target="../media/image2.jpg"/><Relationship Id="rId6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hyperlink" Target="http://drive.google.com/file/d/19NYzLTJRXEj7DwJDLKWlvdIAnfPE3dKj/view" TargetMode="External"/><Relationship Id="rId5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nature.com/articles/nprot.2017.149" TargetMode="External"/><Relationship Id="rId4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Relationship Id="rId4" Type="http://schemas.openxmlformats.org/officeDocument/2006/relationships/hyperlink" Target="https://hemberg-lab.github.io/scRNA.seq.course/introduction-to-single-cell-rna-seq.html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png"/><Relationship Id="rId4" Type="http://schemas.openxmlformats.org/officeDocument/2006/relationships/image" Target="../media/image25.png"/><Relationship Id="rId5" Type="http://schemas.openxmlformats.org/officeDocument/2006/relationships/image" Target="../media/image2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://satijalab.org/seurat/install.html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Single Cell Sequencing</a:t>
            </a:r>
            <a:endParaRPr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Dissociation of Tissue</a:t>
            </a:r>
            <a:endParaRPr/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290475" y="1032200"/>
            <a:ext cx="493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Cells in complex tissue are highly intermingled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Must separate cells from each other </a:t>
            </a:r>
            <a:r>
              <a:rPr i="1" lang="en" sz="1800"/>
              <a:t>without destroying them or breaking membranes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Complex cellular morphology</a:t>
            </a:r>
            <a:br>
              <a:rPr lang="en" sz="1800"/>
            </a:br>
            <a:r>
              <a:rPr lang="en" sz="1800"/>
              <a:t>(e.g. neurons) makes dissociation challenging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Can isolate nuclei instead: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Contain DNA/some RNA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Much more input material needed</a:t>
            </a:r>
            <a:endParaRPr sz="1800"/>
          </a:p>
        </p:txBody>
      </p:sp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 b="4915" l="0" r="0" t="0"/>
          <a:stretch/>
        </p:blipFill>
        <p:spPr>
          <a:xfrm>
            <a:off x="5355675" y="1520275"/>
            <a:ext cx="3505200" cy="268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Cell Isolation Techniques</a:t>
            </a:r>
            <a:endParaRPr/>
          </a:p>
        </p:txBody>
      </p:sp>
      <p:pic>
        <p:nvPicPr>
          <p:cNvPr id="134" name="Google Shape;13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4014" y="2185250"/>
            <a:ext cx="3672865" cy="19361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3"/>
          <p:cNvGrpSpPr/>
          <p:nvPr/>
        </p:nvGrpSpPr>
        <p:grpSpPr>
          <a:xfrm>
            <a:off x="6771440" y="2161504"/>
            <a:ext cx="1844589" cy="1983641"/>
            <a:chOff x="5845074" y="801189"/>
            <a:chExt cx="2221058" cy="2388490"/>
          </a:xfrm>
        </p:grpSpPr>
        <p:pic>
          <p:nvPicPr>
            <p:cNvPr id="136" name="Google Shape;136;p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845074" y="801189"/>
              <a:ext cx="2221058" cy="2388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3"/>
            <p:cNvSpPr/>
            <p:nvPr/>
          </p:nvSpPr>
          <p:spPr>
            <a:xfrm>
              <a:off x="5900057" y="2272937"/>
              <a:ext cx="422366" cy="91674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23"/>
          <p:cNvSpPr/>
          <p:nvPr/>
        </p:nvSpPr>
        <p:spPr>
          <a:xfrm>
            <a:off x="7103275" y="4608425"/>
            <a:ext cx="19386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Potter, S. S. 2018.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Papalexi, E. Satija, R. 2018.</a:t>
            </a:r>
            <a:endParaRPr/>
          </a:p>
        </p:txBody>
      </p:sp>
      <p:pic>
        <p:nvPicPr>
          <p:cNvPr id="139" name="Google Shape;13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4" y="2220486"/>
            <a:ext cx="2107474" cy="151684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3"/>
          <p:cNvSpPr/>
          <p:nvPr/>
        </p:nvSpPr>
        <p:spPr>
          <a:xfrm>
            <a:off x="459142" y="3786742"/>
            <a:ext cx="21036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Fluidigm C1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Integrated Fluidic Circuit (IFC) </a:t>
            </a:r>
            <a:endParaRPr/>
          </a:p>
        </p:txBody>
      </p:sp>
      <p:sp>
        <p:nvSpPr>
          <p:cNvPr id="141" name="Google Shape;141;p23"/>
          <p:cNvSpPr txBox="1"/>
          <p:nvPr/>
        </p:nvSpPr>
        <p:spPr>
          <a:xfrm>
            <a:off x="529313" y="1268250"/>
            <a:ext cx="22038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Microfluidics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" name="Google Shape;142;p23"/>
          <p:cNvSpPr txBox="1"/>
          <p:nvPr/>
        </p:nvSpPr>
        <p:spPr>
          <a:xfrm>
            <a:off x="3470100" y="1087350"/>
            <a:ext cx="22038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Droplet Based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" name="Google Shape;143;p23"/>
          <p:cNvSpPr txBox="1"/>
          <p:nvPr/>
        </p:nvSpPr>
        <p:spPr>
          <a:xfrm>
            <a:off x="6662575" y="850500"/>
            <a:ext cx="2203800" cy="13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Fluorescence Activated Cell Sorting (FACS)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4" name="Google Shape;144;p23"/>
          <p:cNvSpPr txBox="1"/>
          <p:nvPr/>
        </p:nvSpPr>
        <p:spPr>
          <a:xfrm>
            <a:off x="1935600" y="4266975"/>
            <a:ext cx="53697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Some technologies use all three!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Laser Capture Microdissection</a:t>
            </a:r>
            <a:endParaRPr/>
          </a:p>
        </p:txBody>
      </p:sp>
      <p:sp>
        <p:nvSpPr>
          <p:cNvPr id="150" name="Google Shape;150;p24"/>
          <p:cNvSpPr txBox="1"/>
          <p:nvPr>
            <p:ph idx="1" type="body"/>
          </p:nvPr>
        </p:nvSpPr>
        <p:spPr>
          <a:xfrm>
            <a:off x="240900" y="932375"/>
            <a:ext cx="4485300" cy="36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Technique for isolating groups of cells </a:t>
            </a:r>
            <a:r>
              <a:rPr i="1" lang="en" sz="2400"/>
              <a:t>in situ</a:t>
            </a:r>
            <a:endParaRPr i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Low throughput, requires expensive equipment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Laser causes damage to tissue and degrades RNA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Not generally suitable for single cell sequencing</a:t>
            </a:r>
            <a:endParaRPr b="1" sz="2400"/>
          </a:p>
        </p:txBody>
      </p:sp>
      <p:grpSp>
        <p:nvGrpSpPr>
          <p:cNvPr id="151" name="Google Shape;151;p24"/>
          <p:cNvGrpSpPr/>
          <p:nvPr/>
        </p:nvGrpSpPr>
        <p:grpSpPr>
          <a:xfrm>
            <a:off x="4634100" y="1531775"/>
            <a:ext cx="4322700" cy="2490300"/>
            <a:chOff x="4775600" y="1344250"/>
            <a:chExt cx="4322700" cy="2490300"/>
          </a:xfrm>
        </p:grpSpPr>
        <p:sp>
          <p:nvSpPr>
            <p:cNvPr id="152" name="Google Shape;152;p24"/>
            <p:cNvSpPr/>
            <p:nvPr/>
          </p:nvSpPr>
          <p:spPr>
            <a:xfrm>
              <a:off x="4775600" y="1344250"/>
              <a:ext cx="4322700" cy="2490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3" name="Google Shape;153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64375" y="1429650"/>
              <a:ext cx="4134300" cy="22842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Fluorescence-Activated Cell Sorting (FACS)</a:t>
            </a:r>
            <a:endParaRPr/>
          </a:p>
        </p:txBody>
      </p:sp>
      <p:pic>
        <p:nvPicPr>
          <p:cNvPr id="159" name="Google Shape;15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4125" y="1088525"/>
            <a:ext cx="5761850" cy="296645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5"/>
          <p:cNvSpPr txBox="1"/>
          <p:nvPr/>
        </p:nvSpPr>
        <p:spPr>
          <a:xfrm>
            <a:off x="274675" y="4628475"/>
            <a:ext cx="84192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Jaye, David L., Robert A. Bray, Howard M. Gebel, Wayne A. C. Harris, and Edmund K. Waller. 2012. “Translational Applications of Flow Cytometry in Clinical Practice.” </a:t>
            </a:r>
            <a:r>
              <a:rPr b="0" i="1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Journal of Immunology </a:t>
            </a:r>
            <a:r>
              <a:rPr b="0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188 (10): 4715–19.</a:t>
            </a:r>
            <a:endParaRPr b="0" i="0" sz="12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318800" y="908738"/>
            <a:ext cx="2699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Cells with known surface markers are tagged with fluorescent antibodies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Tagged cells excited by lasers during flow cytometry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Excited and non-excited cells separated and collected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Cell type specific populations can be sequenced and studied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Drop-seq</a:t>
            </a:r>
            <a:endParaRPr/>
          </a:p>
        </p:txBody>
      </p:sp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4046" y="3042993"/>
            <a:ext cx="2919326" cy="192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 title="mmc5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5050" y="757800"/>
            <a:ext cx="2843724" cy="2132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925" y="2570225"/>
            <a:ext cx="5490250" cy="232685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6"/>
          <p:cNvSpPr txBox="1"/>
          <p:nvPr>
            <p:ph idx="1" type="body"/>
          </p:nvPr>
        </p:nvSpPr>
        <p:spPr>
          <a:xfrm>
            <a:off x="311700" y="863550"/>
            <a:ext cx="5327700" cy="170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Microfluidics used to pair cells and barcodes/reagents into separate oil droplets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Concentrations carefully controlled to get 1:1 cell/barcode matches in each oil droplet with high statistical confidence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inDrops</a:t>
            </a:r>
            <a:endParaRPr/>
          </a:p>
        </p:txBody>
      </p:sp>
      <p:pic>
        <p:nvPicPr>
          <p:cNvPr id="176" name="Google Shape;176;p27"/>
          <p:cNvPicPr preferRelativeResize="0"/>
          <p:nvPr/>
        </p:nvPicPr>
        <p:blipFill rotWithShape="1">
          <a:blip r:embed="rId3">
            <a:alphaModFix/>
          </a:blip>
          <a:srcRect b="0" l="0" r="0" t="9153"/>
          <a:stretch/>
        </p:blipFill>
        <p:spPr>
          <a:xfrm>
            <a:off x="1424158" y="3911601"/>
            <a:ext cx="6141519" cy="104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 title="nprot.2016.154-sv1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6550" y="868925"/>
            <a:ext cx="3831500" cy="287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7"/>
          <p:cNvSpPr txBox="1"/>
          <p:nvPr>
            <p:ph idx="1" type="body"/>
          </p:nvPr>
        </p:nvSpPr>
        <p:spPr>
          <a:xfrm>
            <a:off x="304625" y="868925"/>
            <a:ext cx="3999900" cy="215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Alternative technology to Drop-Seq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Essentially the same strategy, but uses hydrogel beads instead of microparticles</a:t>
            </a:r>
            <a:endParaRPr sz="2400"/>
          </a:p>
        </p:txBody>
      </p:sp>
      <p:sp>
        <p:nvSpPr>
          <p:cNvPr id="179" name="Google Shape;179;p2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decade of single cell RNA-seq</a:t>
            </a:r>
            <a:endParaRPr/>
          </a:p>
        </p:txBody>
      </p:sp>
      <p:sp>
        <p:nvSpPr>
          <p:cNvPr id="185" name="Google Shape;185;p28"/>
          <p:cNvSpPr txBox="1"/>
          <p:nvPr/>
        </p:nvSpPr>
        <p:spPr>
          <a:xfrm>
            <a:off x="1086600" y="4357750"/>
            <a:ext cx="69708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Svensson et al. 2018. DOI:10.1038/nprot.2017.149</a:t>
            </a:r>
            <a:endParaRPr u="sng">
              <a:solidFill>
                <a:schemeClr val="hlink"/>
              </a:solidFill>
            </a:endParaRPr>
          </a:p>
        </p:txBody>
      </p:sp>
      <p:pic>
        <p:nvPicPr>
          <p:cNvPr id="186" name="Google Shape;18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6656" y="941338"/>
            <a:ext cx="6970693" cy="34164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 txBox="1"/>
          <p:nvPr/>
        </p:nvSpPr>
        <p:spPr>
          <a:xfrm>
            <a:off x="2671800" y="4743825"/>
            <a:ext cx="38004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Slide by Lior Pachter and Matt Thomson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decade of single cell RNA-seq</a:t>
            </a:r>
            <a:endParaRPr/>
          </a:p>
        </p:txBody>
      </p:sp>
      <p:sp>
        <p:nvSpPr>
          <p:cNvPr id="193" name="Google Shape;193;p29"/>
          <p:cNvSpPr txBox="1"/>
          <p:nvPr/>
        </p:nvSpPr>
        <p:spPr>
          <a:xfrm>
            <a:off x="1568363" y="4590038"/>
            <a:ext cx="60072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</a:rPr>
              <a:t>Chen et al. 2018. DOI:10.1146/annurev-biodatasci-080917-013452</a:t>
            </a:r>
            <a:endParaRPr u="sng">
              <a:solidFill>
                <a:schemeClr val="hlink"/>
              </a:solidFill>
            </a:endParaRPr>
          </a:p>
        </p:txBody>
      </p:sp>
      <p:pic>
        <p:nvPicPr>
          <p:cNvPr id="194" name="Google Shape;19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8500" y="889987"/>
            <a:ext cx="6007126" cy="370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Nucleic Acid Extraction + Processing</a:t>
            </a:r>
            <a:endParaRPr/>
          </a:p>
        </p:txBody>
      </p:sp>
      <p:sp>
        <p:nvSpPr>
          <p:cNvPr id="200" name="Google Shape;200;p30"/>
          <p:cNvSpPr txBox="1"/>
          <p:nvPr>
            <p:ph idx="1" type="body"/>
          </p:nvPr>
        </p:nvSpPr>
        <p:spPr>
          <a:xfrm>
            <a:off x="311700" y="923868"/>
            <a:ext cx="8520600" cy="3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femto- to picograms of input material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Each </a:t>
            </a:r>
            <a:r>
              <a:rPr i="1" lang="en"/>
              <a:t>cell</a:t>
            </a:r>
            <a:r>
              <a:rPr lang="en"/>
              <a:t> is: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Assigned a unique DNA barcode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Optionally treated with UMIs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Amplified by one of:</a:t>
            </a:r>
            <a:endParaRPr/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/>
              <a:t>Reverse transcriptase (RNA)</a:t>
            </a:r>
            <a:endParaRPr/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/>
              <a:t>Multiple displacement amplification (DNA)</a:t>
            </a:r>
            <a:endParaRPr/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/>
              <a:t>In vitro transcription (RNA)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3329277"/>
            <a:ext cx="8520600" cy="161534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1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Unique Molecular Identifiers (UMIs)</a:t>
            </a:r>
            <a:endParaRPr/>
          </a:p>
        </p:txBody>
      </p:sp>
      <p:sp>
        <p:nvSpPr>
          <p:cNvPr id="207" name="Google Shape;207;p31"/>
          <p:cNvSpPr txBox="1"/>
          <p:nvPr>
            <p:ph idx="1" type="body"/>
          </p:nvPr>
        </p:nvSpPr>
        <p:spPr>
          <a:xfrm>
            <a:off x="235679" y="817748"/>
            <a:ext cx="8672700" cy="24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Low input material may cause amplification bias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UMIs are sequences that correspond to </a:t>
            </a:r>
            <a:r>
              <a:rPr i="1" lang="en" sz="2400"/>
              <a:t>one fragment</a:t>
            </a:r>
            <a:r>
              <a:rPr lang="en" sz="2400"/>
              <a:t> 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Sequenced reads with the same UMI are from the same fragment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Unique sequences collapsed/deduplicated for counting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Cells are Important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923875"/>
            <a:ext cx="5580300" cy="3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Fundamental unit of life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Autonomous and unique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Interactive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Dynamic - change over time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Evolution occurs on the cellular level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4000" y="676825"/>
            <a:ext cx="3174975" cy="42333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5521175" y="4752350"/>
            <a:ext cx="39555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Robert Hooke’s drawing of cork cells, 1665</a:t>
            </a:r>
            <a:endParaRPr b="0" i="0" sz="12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Unique Molecular Identifiers (UMIs)</a:t>
            </a:r>
            <a:endParaRPr/>
          </a:p>
        </p:txBody>
      </p:sp>
      <p:pic>
        <p:nvPicPr>
          <p:cNvPr id="213" name="Google Shape;21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3525" y="1189325"/>
            <a:ext cx="5476950" cy="339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 txBox="1"/>
          <p:nvPr/>
        </p:nvSpPr>
        <p:spPr>
          <a:xfrm>
            <a:off x="1610725" y="727925"/>
            <a:ext cx="58401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Strategies for counting individual molecules</a:t>
            </a:r>
            <a:endParaRPr b="0" i="0" sz="18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" name="Google Shape;215;p32"/>
          <p:cNvSpPr txBox="1"/>
          <p:nvPr/>
        </p:nvSpPr>
        <p:spPr>
          <a:xfrm>
            <a:off x="192275" y="4635350"/>
            <a:ext cx="86769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Kivioja et al. 2011. “Counting Absolute Numbers of Molecules Using Unique Molecular Identifiers.” </a:t>
            </a:r>
            <a:r>
              <a:rPr b="0" i="1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Nature Methods</a:t>
            </a:r>
            <a:r>
              <a:rPr b="0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9 (1): 72–74.</a:t>
            </a:r>
            <a:endParaRPr b="0" i="0" sz="12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Sequencing Library Prep and Sequencing</a:t>
            </a:r>
            <a:endParaRPr/>
          </a:p>
        </p:txBody>
      </p:sp>
      <p:sp>
        <p:nvSpPr>
          <p:cNvPr id="221" name="Google Shape;221;p33"/>
          <p:cNvSpPr txBox="1"/>
          <p:nvPr>
            <p:ph idx="1" type="body"/>
          </p:nvPr>
        </p:nvSpPr>
        <p:spPr>
          <a:xfrm>
            <a:off x="311700" y="640868"/>
            <a:ext cx="8520600" cy="3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Previous protocols</a:t>
            </a:r>
            <a:r>
              <a:rPr lang="en" sz="2400"/>
              <a:t> typically include sequencing primers</a:t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" sz="2400"/>
              <a:t>Sequencing depth = (# of cells) x (required depth):</a:t>
            </a:r>
            <a:endParaRPr sz="2400"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RNA - </a:t>
            </a:r>
            <a:r>
              <a:rPr i="1" lang="en" sz="1800"/>
              <a:t>50k paired end reads / cell</a:t>
            </a:r>
            <a:r>
              <a:rPr lang="en" sz="1800"/>
              <a:t> for cell type classification</a:t>
            </a:r>
            <a:endParaRPr sz="1800"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RNA - </a:t>
            </a:r>
            <a:r>
              <a:rPr i="1" lang="en" sz="1800"/>
              <a:t>.25M-1M paired reads / cell</a:t>
            </a:r>
            <a:r>
              <a:rPr lang="en" sz="1800"/>
              <a:t> for transcriptome coverage</a:t>
            </a:r>
            <a:endParaRPr baseline="30000" sz="1800"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DNA - 30-100x per cell</a:t>
            </a:r>
            <a:endParaRPr sz="1800"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</a:t>
            </a:r>
            <a:r>
              <a:rPr lang="en" sz="2400"/>
              <a:t>.g. 1000 cell scRNA-Seq = 250M-1B reads per sample!</a:t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Sequences in one PE fastq file are entirely barcodes</a:t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Read length &gt; 50bp for annotated genome</a:t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Single cell sequencing is still </a:t>
            </a:r>
            <a:r>
              <a:rPr i="1" lang="en" sz="2400"/>
              <a:t>very expensive</a:t>
            </a:r>
            <a:endParaRPr i="1" sz="2400"/>
          </a:p>
          <a:p>
            <a:pPr indent="0" lvl="0" marL="0" marR="0" rtl="0" algn="l">
              <a:lnSpc>
                <a:spcPct val="115000"/>
              </a:lnSpc>
              <a:spcBef>
                <a:spcPts val="2400"/>
              </a:spcBef>
              <a:spcAft>
                <a:spcPts val="2400"/>
              </a:spcAft>
              <a:buSzPts val="3000"/>
              <a:buNone/>
            </a:pPr>
            <a:r>
              <a:rPr lang="en" sz="1100"/>
              <a:t>Rizzetto, et al. 2017. “Impact of Sequencing Depth and Read Length on Single Cell RNA Sequencing Data of T Cells.” </a:t>
            </a:r>
            <a:r>
              <a:rPr i="1" lang="en" sz="1100"/>
              <a:t>Scientific Reports</a:t>
            </a:r>
            <a:r>
              <a:rPr lang="en" sz="1100"/>
              <a:t> 7 (1): 12781.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scDNA-Seq Workflow</a:t>
            </a:r>
            <a:endParaRPr/>
          </a:p>
        </p:txBody>
      </p:sp>
      <p:pic>
        <p:nvPicPr>
          <p:cNvPr id="227" name="Google Shape;22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0275" y="771525"/>
            <a:ext cx="5983462" cy="423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scRNA-Seq Workflow</a:t>
            </a:r>
            <a:endParaRPr/>
          </a:p>
        </p:txBody>
      </p:sp>
      <p:pic>
        <p:nvPicPr>
          <p:cNvPr id="233" name="Google Shape;23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0725" y="793050"/>
            <a:ext cx="5922550" cy="419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6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Different Types of Single Cell Sequencing</a:t>
            </a:r>
            <a:endParaRPr/>
          </a:p>
        </p:txBody>
      </p:sp>
      <p:pic>
        <p:nvPicPr>
          <p:cNvPr id="239" name="Google Shape;23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2550" y="735900"/>
            <a:ext cx="3898875" cy="387885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6"/>
          <p:cNvSpPr txBox="1"/>
          <p:nvPr/>
        </p:nvSpPr>
        <p:spPr>
          <a:xfrm>
            <a:off x="0" y="4580400"/>
            <a:ext cx="8996100" cy="56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Clark, Stephen J., Heather J. Lee, Sébastien A. Smallwood, Gavin Kelsey, and Wolf Reik. 2016. “Single-Cell Epigenomics: Powerful New Methods for Understanding Gene Regulation and Cell Identity.” </a:t>
            </a:r>
            <a:r>
              <a:rPr b="0" i="1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Genome Biology</a:t>
            </a:r>
            <a:r>
              <a:rPr b="0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17 (April): 72.</a:t>
            </a:r>
            <a:endParaRPr b="0" i="0" sz="12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Analysis Overview</a:t>
            </a:r>
            <a:endParaRPr/>
          </a:p>
        </p:txBody>
      </p:sp>
      <p:sp>
        <p:nvSpPr>
          <p:cNvPr id="246" name="Google Shape;246;p37"/>
          <p:cNvSpPr txBox="1"/>
          <p:nvPr>
            <p:ph idx="1" type="body"/>
          </p:nvPr>
        </p:nvSpPr>
        <p:spPr>
          <a:xfrm>
            <a:off x="311700" y="923868"/>
            <a:ext cx="8520600" cy="3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Sequence QC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AutoNum type="alphaLcPeriod"/>
            </a:pPr>
            <a:r>
              <a:rPr lang="en"/>
              <a:t>Demultiplex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AutoNum type="alphaLcPeriod"/>
            </a:pPr>
            <a:r>
              <a:rPr lang="en"/>
              <a:t>UMI Collapsing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Alignment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Quantification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Normalization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DE, Clustering, etc</a:t>
            </a:r>
            <a:endParaRPr/>
          </a:p>
        </p:txBody>
      </p:sp>
      <p:pic>
        <p:nvPicPr>
          <p:cNvPr id="247" name="Google Shape;24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0905" y="923875"/>
            <a:ext cx="2643738" cy="37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7"/>
          <p:cNvSpPr txBox="1"/>
          <p:nvPr/>
        </p:nvSpPr>
        <p:spPr>
          <a:xfrm>
            <a:off x="583600" y="4532300"/>
            <a:ext cx="83247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https://hemberg-lab.github.io/scRNA.seq.course/introduction-to-single-cell-rna-seq.html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8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"/>
              <a:t>scruff</a:t>
            </a:r>
            <a:r>
              <a:rPr lang="en"/>
              <a:t> R/Bioconductor package</a:t>
            </a:r>
            <a:endParaRPr/>
          </a:p>
        </p:txBody>
      </p:sp>
      <p:pic>
        <p:nvPicPr>
          <p:cNvPr id="254" name="Google Shape;254;p38"/>
          <p:cNvPicPr preferRelativeResize="0"/>
          <p:nvPr/>
        </p:nvPicPr>
        <p:blipFill rotWithShape="1">
          <a:blip r:embed="rId3">
            <a:alphaModFix/>
          </a:blip>
          <a:srcRect b="0" l="18337" r="19429" t="512"/>
          <a:stretch/>
        </p:blipFill>
        <p:spPr>
          <a:xfrm>
            <a:off x="2202619" y="696686"/>
            <a:ext cx="4945209" cy="4446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9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Sequence QC</a:t>
            </a:r>
            <a:endParaRPr/>
          </a:p>
        </p:txBody>
      </p:sp>
      <p:sp>
        <p:nvSpPr>
          <p:cNvPr id="260" name="Google Shape;260;p39"/>
          <p:cNvSpPr txBox="1"/>
          <p:nvPr>
            <p:ph idx="1" type="body"/>
          </p:nvPr>
        </p:nvSpPr>
        <p:spPr>
          <a:xfrm>
            <a:off x="311700" y="923868"/>
            <a:ext cx="8520600" cy="3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One sample is 100s or 1000s of cells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i.e. ~1,000 fastq files </a:t>
            </a:r>
            <a:r>
              <a:rPr i="1" lang="en"/>
              <a:t>per sample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May or may not be already demultiplexed by core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UMI-Tools - open source UMI software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Normal fastq processing and QC: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Adapter and quality trimming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fastqc, multiqc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Alignment</a:t>
            </a:r>
            <a:endParaRPr/>
          </a:p>
        </p:txBody>
      </p:sp>
      <p:sp>
        <p:nvSpPr>
          <p:cNvPr id="266" name="Google Shape;266;p40"/>
          <p:cNvSpPr txBox="1"/>
          <p:nvPr>
            <p:ph idx="1" type="body"/>
          </p:nvPr>
        </p:nvSpPr>
        <p:spPr>
          <a:xfrm>
            <a:off x="311700" y="923868"/>
            <a:ext cx="8520600" cy="3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Standard tools and QC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Alignment: STAR, bwa, bowtie, etc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QC: RSeQC, multiqc, etc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1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scDNA-Seq Analysis</a:t>
            </a:r>
            <a:endParaRPr/>
          </a:p>
        </p:txBody>
      </p:sp>
      <p:pic>
        <p:nvPicPr>
          <p:cNvPr id="272" name="Google Shape;27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188" y="762250"/>
            <a:ext cx="7513624" cy="38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1"/>
          <p:cNvSpPr txBox="1"/>
          <p:nvPr/>
        </p:nvSpPr>
        <p:spPr>
          <a:xfrm>
            <a:off x="93900" y="4477350"/>
            <a:ext cx="89562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2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Gawad, Charles, Winston Koh, and Stephen R. Quake. 2016. “Single-Cell Genome Sequencing: Current State of the Science.” </a:t>
            </a:r>
            <a:r>
              <a:rPr b="0" i="1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Nature Reviews. Genetics</a:t>
            </a:r>
            <a:r>
              <a:rPr b="0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17 (3): 175–88.</a:t>
            </a:r>
            <a:endParaRPr b="0" i="0" sz="12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Cells are Diverse</a:t>
            </a:r>
            <a:endParaRPr/>
          </a:p>
        </p:txBody>
      </p:sp>
      <p:graphicFrame>
        <p:nvGraphicFramePr>
          <p:cNvPr id="71" name="Google Shape;71;p15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{291FAAF9-2D11-4249-BCC4-FBAAC09F8358}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Type</a:t>
                      </a:r>
                      <a:endParaRPr b="1" sz="14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Prokaryotes</a:t>
                      </a:r>
                      <a:endParaRPr b="1" sz="14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Eukaryotes</a:t>
                      </a:r>
                      <a:endParaRPr b="1" sz="14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Typical size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~ 1-5 μm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~ 10-100 μm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DNA form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Circular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Linear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DNA location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Cytoplasm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Nucleus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DNA amount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~ .3-16 fg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~3-300,000 fg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RNA amount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~ 5-26,000 fg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~ 1,000-350,000 fg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72" name="Google Shape;72;p15"/>
          <p:cNvSpPr txBox="1"/>
          <p:nvPr/>
        </p:nvSpPr>
        <p:spPr>
          <a:xfrm>
            <a:off x="288425" y="4209550"/>
            <a:ext cx="84192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Landenmark HKE, Forgan DH, Cockell CS (2015). An Estimate of the Total DNA in the Biosphere. PLoS Biol 13(6): e1002168. https://doi.org/10.1371/journal.pbio.1002168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1387175" y="4463650"/>
            <a:ext cx="39555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2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scDNA-Seq Analysis</a:t>
            </a:r>
            <a:endParaRPr/>
          </a:p>
        </p:txBody>
      </p:sp>
      <p:sp>
        <p:nvSpPr>
          <p:cNvPr id="279" name="Google Shape;279;p42"/>
          <p:cNvSpPr txBox="1"/>
          <p:nvPr>
            <p:ph idx="1" type="body"/>
          </p:nvPr>
        </p:nvSpPr>
        <p:spPr>
          <a:xfrm>
            <a:off x="311700" y="923868"/>
            <a:ext cx="8520600" cy="3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Genome assembly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Bacteria genomes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Mosaic/chimeric genomes (e.g. tumors)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Cell lineage-specific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SNPs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Structural variants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Ploidy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3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Quantification</a:t>
            </a:r>
            <a:endParaRPr/>
          </a:p>
        </p:txBody>
      </p:sp>
      <p:sp>
        <p:nvSpPr>
          <p:cNvPr id="285" name="Google Shape;285;p43"/>
          <p:cNvSpPr txBox="1"/>
          <p:nvPr>
            <p:ph idx="1" type="body"/>
          </p:nvPr>
        </p:nvSpPr>
        <p:spPr>
          <a:xfrm>
            <a:off x="311700" y="923868"/>
            <a:ext cx="8520600" cy="3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STAR+htseq-count, kallisto, salmon, etc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Each sample has a different # of cells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Each cell has the same number of measurements (e.g. genes)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= (# of samples) x (# of cells) x (# of genes)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Sparse: most will be zero!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4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The Counts Matrix</a:t>
            </a:r>
            <a:endParaRPr/>
          </a:p>
        </p:txBody>
      </p:sp>
      <p:graphicFrame>
        <p:nvGraphicFramePr>
          <p:cNvPr id="291" name="Google Shape;291;p44"/>
          <p:cNvGraphicFramePr/>
          <p:nvPr/>
        </p:nvGraphicFramePr>
        <p:xfrm>
          <a:off x="4059875" y="1281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{291FAAF9-2D11-4249-BCC4-FBAAC09F8358}</a:tableStyleId>
              </a:tblPr>
              <a:tblGrid>
                <a:gridCol w="766250"/>
                <a:gridCol w="580825"/>
                <a:gridCol w="608300"/>
                <a:gridCol w="573975"/>
                <a:gridCol w="642625"/>
                <a:gridCol w="627750"/>
                <a:gridCol w="382850"/>
                <a:gridCol w="622025"/>
              </a:tblGrid>
              <a:tr h="396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cell1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cell2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cell3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cell4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cell5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...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cellM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gene1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93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25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52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3335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82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gene2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1252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gene3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gene4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98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21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5318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75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gene5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50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...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geneN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22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52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31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4313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63</a:t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92" name="Google Shape;292;p44"/>
          <p:cNvSpPr txBox="1"/>
          <p:nvPr>
            <p:ph idx="1" type="body"/>
          </p:nvPr>
        </p:nvSpPr>
        <p:spPr>
          <a:xfrm>
            <a:off x="311700" y="1152475"/>
            <a:ext cx="354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Matrix is cells x genes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Needs to be filtered: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gene3 - all zeros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gene5 - mostly zeros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cell3 - failed/rare cell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cell5 - failed/overamplified cell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5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Count Matrix Normalization</a:t>
            </a:r>
            <a:endParaRPr/>
          </a:p>
        </p:txBody>
      </p:sp>
      <p:sp>
        <p:nvSpPr>
          <p:cNvPr id="298" name="Google Shape;298;p45"/>
          <p:cNvSpPr txBox="1"/>
          <p:nvPr>
            <p:ph idx="1" type="body"/>
          </p:nvPr>
        </p:nvSpPr>
        <p:spPr>
          <a:xfrm>
            <a:off x="311700" y="923868"/>
            <a:ext cx="8520600" cy="3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Each cell is like an independent dataset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Normalization to compare between cells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No consensus yet, many methods (CPM, FPKM, upper quartile, downsampling etc…)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Just </a:t>
            </a:r>
            <a:r>
              <a:rPr i="1" lang="en"/>
              <a:t>within</a:t>
            </a:r>
            <a:r>
              <a:rPr lang="en"/>
              <a:t> sample normalization, between sample is even harder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Confounding factors are...confounding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2.bp.blogspot.com/-0UL3RblDglg/V0Ml3ZjbrzI/AAAAAAAABGI/nRi8sSxQ4o0jJOKWxGOTKU8uA_1Erlw_QCLcB/s1600/pca.png" id="303" name="Google Shape;303;p46"/>
          <p:cNvPicPr preferRelativeResize="0"/>
          <p:nvPr/>
        </p:nvPicPr>
        <p:blipFill rotWithShape="1">
          <a:blip r:embed="rId3">
            <a:alphaModFix/>
          </a:blip>
          <a:srcRect b="9648" l="3376" r="3132" t="12175"/>
          <a:stretch/>
        </p:blipFill>
        <p:spPr>
          <a:xfrm>
            <a:off x="4238173" y="551543"/>
            <a:ext cx="4332514" cy="210457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6"/>
          <p:cNvSpPr txBox="1"/>
          <p:nvPr>
            <p:ph type="title"/>
          </p:nvPr>
        </p:nvSpPr>
        <p:spPr>
          <a:xfrm>
            <a:off x="0" y="0"/>
            <a:ext cx="9144000" cy="32657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2400"/>
              <a:t>Analysis: Dimensionality Reduction</a:t>
            </a:r>
            <a:endParaRPr/>
          </a:p>
        </p:txBody>
      </p:sp>
      <p:pic>
        <p:nvPicPr>
          <p:cNvPr id="305" name="Google Shape;305;p46"/>
          <p:cNvPicPr preferRelativeResize="0"/>
          <p:nvPr/>
        </p:nvPicPr>
        <p:blipFill rotWithShape="1">
          <a:blip r:embed="rId4">
            <a:alphaModFix/>
          </a:blip>
          <a:srcRect b="52332" l="9149" r="69787" t="20718"/>
          <a:stretch/>
        </p:blipFill>
        <p:spPr>
          <a:xfrm>
            <a:off x="798285" y="2186678"/>
            <a:ext cx="2409372" cy="231188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6"/>
          <p:cNvSpPr/>
          <p:nvPr/>
        </p:nvSpPr>
        <p:spPr>
          <a:xfrm>
            <a:off x="783771" y="1051143"/>
            <a:ext cx="243840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10,000 hand written digits, 784 pixels per digit. Pixel-value is an integer between 0 and 255, inclusive.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4.bp.blogspot.com/-2cHO8T4lAgg/V0MkvZqFQBI/AAAAAAAABF8/Vk4w8aQsibYiFVHZ8SkvLbf_erHrPpbTQCLcB/s1600/tsne.png" id="307" name="Google Shape;307;p46"/>
          <p:cNvPicPr preferRelativeResize="0"/>
          <p:nvPr/>
        </p:nvPicPr>
        <p:blipFill rotWithShape="1">
          <a:blip r:embed="rId5">
            <a:alphaModFix/>
          </a:blip>
          <a:srcRect b="9813" l="3965" r="3724" t="12736"/>
          <a:stretch/>
        </p:blipFill>
        <p:spPr>
          <a:xfrm>
            <a:off x="4252687" y="2991432"/>
            <a:ext cx="4318000" cy="2104572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6"/>
          <p:cNvSpPr/>
          <p:nvPr/>
        </p:nvSpPr>
        <p:spPr>
          <a:xfrm>
            <a:off x="5254172" y="326571"/>
            <a:ext cx="24384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46"/>
          <p:cNvSpPr/>
          <p:nvPr/>
        </p:nvSpPr>
        <p:spPr>
          <a:xfrm>
            <a:off x="5254172" y="2727197"/>
            <a:ext cx="24384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46"/>
          <p:cNvSpPr/>
          <p:nvPr/>
        </p:nvSpPr>
        <p:spPr>
          <a:xfrm>
            <a:off x="890326" y="652652"/>
            <a:ext cx="222528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 Recognizer (Kaggle)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7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Analysis: </a:t>
            </a:r>
            <a:r>
              <a:rPr i="1" lang="en"/>
              <a:t>de novo</a:t>
            </a:r>
            <a:r>
              <a:rPr lang="en"/>
              <a:t> Clustering</a:t>
            </a:r>
            <a:endParaRPr/>
          </a:p>
        </p:txBody>
      </p:sp>
      <p:sp>
        <p:nvSpPr>
          <p:cNvPr id="316" name="Google Shape;316;p47"/>
          <p:cNvSpPr txBox="1"/>
          <p:nvPr>
            <p:ph idx="1" type="body"/>
          </p:nvPr>
        </p:nvSpPr>
        <p:spPr>
          <a:xfrm>
            <a:off x="311700" y="923868"/>
            <a:ext cx="8520600" cy="3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Wish to identify clusters of cells using similarity of transcript abundance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i="1" lang="en"/>
              <a:t>Unsupervized clustering</a:t>
            </a:r>
            <a:r>
              <a:rPr lang="en"/>
              <a:t> methods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i="1" lang="en"/>
              <a:t>A priori</a:t>
            </a:r>
            <a:r>
              <a:rPr lang="en"/>
              <a:t> no knowledge of number of clusters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Current methods: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PCA/Spectral analysis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Hierarchical or k-means clustering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Graph based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8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Analysis: </a:t>
            </a:r>
            <a:r>
              <a:rPr i="1" lang="en"/>
              <a:t>de novo</a:t>
            </a:r>
            <a:r>
              <a:rPr lang="en"/>
              <a:t> Clustering (SC3)</a:t>
            </a:r>
            <a:endParaRPr/>
          </a:p>
        </p:txBody>
      </p:sp>
      <p:pic>
        <p:nvPicPr>
          <p:cNvPr id="322" name="Google Shape;32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500" y="1188850"/>
            <a:ext cx="8381000" cy="276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8"/>
          <p:cNvSpPr txBox="1"/>
          <p:nvPr/>
        </p:nvSpPr>
        <p:spPr>
          <a:xfrm>
            <a:off x="93900" y="4278200"/>
            <a:ext cx="89562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2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Kiselev, Vladimir Yu, Kristina Kirschner, Michael T. Schaub, Tallulah Andrews, Andrew Yiu, Tamir Chandra, Kedar N. Natarajan, et al. 2017. “SC3: Consensus Clustering of Single-Cell RNA-Seq Data.” </a:t>
            </a:r>
            <a:r>
              <a:rPr b="0" i="1" lang="en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Nature Methods</a:t>
            </a:r>
            <a:r>
              <a:rPr b="0" i="0" lang="en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14 (5): 483–86.</a:t>
            </a:r>
            <a:endParaRPr b="0" i="0" sz="12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9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Analysis: Cross-cell-population clustering</a:t>
            </a:r>
            <a:endParaRPr/>
          </a:p>
        </p:txBody>
      </p:sp>
      <p:sp>
        <p:nvSpPr>
          <p:cNvPr id="329" name="Google Shape;329;p4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How to compare cell clusters across samples?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Each sample may have differences in:</a:t>
            </a:r>
            <a:endParaRPr sz="18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Number of clusters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Cell type composition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Cell type behavior</a:t>
            </a:r>
            <a:endParaRPr sz="14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Extremely open problem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This method (scVDMC) was published on Monday 4/9/2018</a:t>
            </a:r>
            <a:endParaRPr sz="1800"/>
          </a:p>
        </p:txBody>
      </p:sp>
      <p:pic>
        <p:nvPicPr>
          <p:cNvPr id="330" name="Google Shape;33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7350" y="1152478"/>
            <a:ext cx="3999903" cy="3103544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9"/>
          <p:cNvSpPr txBox="1"/>
          <p:nvPr/>
        </p:nvSpPr>
        <p:spPr>
          <a:xfrm>
            <a:off x="93900" y="4278200"/>
            <a:ext cx="89562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24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Zhang et al. 2018. “A Multitask Clustering Approach for Single-Cell RNA-Seq Analysis in Recessive Dystrophic Epidermolysis Bullosa.” </a:t>
            </a:r>
            <a:r>
              <a:rPr b="0" i="1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PLoS Computational Biology</a:t>
            </a: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14 (4): e1006053.</a:t>
            </a:r>
            <a:endParaRPr b="0" i="0" sz="12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0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Analysis: Differential Expression</a:t>
            </a:r>
            <a:endParaRPr/>
          </a:p>
        </p:txBody>
      </p:sp>
      <p:sp>
        <p:nvSpPr>
          <p:cNvPr id="337" name="Google Shape;337;p50"/>
          <p:cNvSpPr txBox="1"/>
          <p:nvPr>
            <p:ph idx="1" type="body"/>
          </p:nvPr>
        </p:nvSpPr>
        <p:spPr>
          <a:xfrm>
            <a:off x="311700" y="923868"/>
            <a:ext cx="8520600" cy="3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Goal: identify gene expression differences between cell types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Current methods are similar to those used in bulk RNA-Seq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i="1" lang="en"/>
              <a:t>Dropouts:</a:t>
            </a:r>
            <a:r>
              <a:rPr lang="en"/>
              <a:t> genes with zero abundance due to technical limitations (sequencing depth)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Extremely open problem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1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Other Analyses</a:t>
            </a:r>
            <a:endParaRPr/>
          </a:p>
        </p:txBody>
      </p:sp>
      <p:sp>
        <p:nvSpPr>
          <p:cNvPr id="343" name="Google Shape;343;p51"/>
          <p:cNvSpPr txBox="1"/>
          <p:nvPr>
            <p:ph idx="1" type="body"/>
          </p:nvPr>
        </p:nvSpPr>
        <p:spPr>
          <a:xfrm>
            <a:off x="311700" y="923868"/>
            <a:ext cx="8520600" cy="3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Feature Selection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Eliminating “noisy” genes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Pseudotime Analysis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Inferring cellular development/change over time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Imputation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Infer expression values for “dropout” genes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Cells are Diverse: Microbial Ecology</a:t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7550" y="870788"/>
            <a:ext cx="3687101" cy="37426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194250" y="4613425"/>
            <a:ext cx="87555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Mark Welch, et al. 2016. “Biogeography of a Human Oral Microbiome at the Micron Scale.” </a:t>
            </a:r>
            <a:r>
              <a:rPr b="0" i="1" lang="en" sz="1000" u="none" cap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Proceedings of the National Academy of Sciences of the United States of America</a:t>
            </a:r>
            <a:r>
              <a:rPr b="0" i="0" lang="en" sz="1000" u="none" cap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113 (6): E791–800.</a:t>
            </a:r>
            <a:endParaRPr b="0" i="0" sz="1000" u="none" cap="none" strike="noStrike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332925" y="90120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Nearly every environment on Earth supports microbial life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Coresident microbes usually work together in a balance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Imbalances (or invaders) can disrupt the function of overall ecology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Which specific microbes out of millions cause a particular effect?</a:t>
            </a:r>
            <a:endParaRPr sz="1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2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Current Software</a:t>
            </a:r>
            <a:endParaRPr/>
          </a:p>
        </p:txBody>
      </p:sp>
      <p:sp>
        <p:nvSpPr>
          <p:cNvPr id="349" name="Google Shape;349;p52"/>
          <p:cNvSpPr txBox="1"/>
          <p:nvPr>
            <p:ph idx="1" type="body"/>
          </p:nvPr>
        </p:nvSpPr>
        <p:spPr>
          <a:xfrm>
            <a:off x="311700" y="923868"/>
            <a:ext cx="8520600" cy="3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Seurat </a:t>
            </a:r>
            <a:r>
              <a:rPr lang="en" sz="2400"/>
              <a:t>-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http://satijalab.org/seurat/install.html</a:t>
            </a:r>
            <a:endParaRPr sz="24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SingleCellExperiment - bioconductor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scater - bioconductor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Many others now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Millions of others soon...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Cells are Diverse: Human Brain</a:t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3">
            <a:alphaModFix/>
          </a:blip>
          <a:srcRect b="0" l="24647" r="0" t="0"/>
          <a:stretch/>
        </p:blipFill>
        <p:spPr>
          <a:xfrm>
            <a:off x="4780898" y="879575"/>
            <a:ext cx="2898001" cy="382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627" y="879575"/>
            <a:ext cx="3872585" cy="378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Google Shape;89;p17"/>
          <p:cNvCxnSpPr/>
          <p:nvPr/>
        </p:nvCxnSpPr>
        <p:spPr>
          <a:xfrm flipH="1" rot="10800000">
            <a:off x="3009138" y="1407775"/>
            <a:ext cx="1758000" cy="18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0" name="Google Shape;90;p17"/>
          <p:cNvCxnSpPr/>
          <p:nvPr/>
        </p:nvCxnSpPr>
        <p:spPr>
          <a:xfrm>
            <a:off x="1869188" y="2087625"/>
            <a:ext cx="2898000" cy="23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1" name="Google Shape;91;p17"/>
          <p:cNvCxnSpPr/>
          <p:nvPr/>
        </p:nvCxnSpPr>
        <p:spPr>
          <a:xfrm>
            <a:off x="2706988" y="3014675"/>
            <a:ext cx="2073900" cy="30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2" name="Google Shape;92;p17"/>
          <p:cNvCxnSpPr/>
          <p:nvPr/>
        </p:nvCxnSpPr>
        <p:spPr>
          <a:xfrm>
            <a:off x="1855463" y="3831875"/>
            <a:ext cx="2925300" cy="41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93" name="Google Shape;93;p17"/>
          <p:cNvSpPr txBox="1"/>
          <p:nvPr/>
        </p:nvSpPr>
        <p:spPr>
          <a:xfrm>
            <a:off x="155500" y="4707375"/>
            <a:ext cx="85524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 vast majority of cells (10x-50x) in your brain are glia, not neurons 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7913625" y="2931125"/>
            <a:ext cx="6519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Glia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" name="Google Shape;95;p17"/>
          <p:cNvSpPr/>
          <p:nvPr/>
        </p:nvSpPr>
        <p:spPr>
          <a:xfrm>
            <a:off x="7814325" y="2050575"/>
            <a:ext cx="99300" cy="2387400"/>
          </a:xfrm>
          <a:prstGeom prst="rightBracket">
            <a:avLst>
              <a:gd fmla="val 8333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Cells are Diverse: Tumors</a:t>
            </a: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0975" y="1023925"/>
            <a:ext cx="3676650" cy="309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/>
        </p:nvSpPr>
        <p:spPr>
          <a:xfrm>
            <a:off x="288425" y="4209550"/>
            <a:ext cx="84192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Kadota, Kyuichi, et al. 2014. “Comprehensive Pathological Analyses in Lung Squamous Cell Carcinoma: Single Cell Invasion, Nuclear Diameter, and Tumor Budding Are Independent Prognostic Factors for Worse Outcomes.” </a:t>
            </a:r>
            <a:r>
              <a:rPr b="0" i="1" lang="en" sz="11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Journal of Thoracic Oncology: Official Publication of the International Association for the Study of Lung Cancer</a:t>
            </a:r>
            <a:r>
              <a:rPr b="0" i="0" lang="en" sz="11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9 (8): 1126–39.</a:t>
            </a:r>
            <a:endParaRPr b="0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103;p18"/>
          <p:cNvSpPr txBox="1"/>
          <p:nvPr>
            <p:ph idx="1" type="body"/>
          </p:nvPr>
        </p:nvSpPr>
        <p:spPr>
          <a:xfrm>
            <a:off x="288425" y="1023875"/>
            <a:ext cx="3999900" cy="30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Tumors are seeded by single mutated cells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Founder cells divide and further mutate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Large tumors undergo angiogenesis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Selectively kill the cancerous cells: cure the cancer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But which cells to target?</a:t>
            </a:r>
            <a:endParaRPr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The Forest: Tissue Homogenate</a:t>
            </a: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750" y="757775"/>
            <a:ext cx="5638508" cy="423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The Trees: Cells</a:t>
            </a:r>
            <a:endParaRPr/>
          </a:p>
        </p:txBody>
      </p:sp>
      <p:sp>
        <p:nvSpPr>
          <p:cNvPr id="115" name="Google Shape;115;p20"/>
          <p:cNvSpPr txBox="1"/>
          <p:nvPr>
            <p:ph idx="1" type="body"/>
          </p:nvPr>
        </p:nvSpPr>
        <p:spPr>
          <a:xfrm>
            <a:off x="311700" y="923868"/>
            <a:ext cx="8520600" cy="3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What cell types are in a sample?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What are their proportions?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How does their transcription differ?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Which/how do specific cells respond to stimulus?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How do cells develop over time?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What is the level of mosaicism in tissues?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0" y="0"/>
            <a:ext cx="9144000" cy="6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Single Cell Sequencing Workflow</a:t>
            </a:r>
            <a:endParaRPr/>
          </a:p>
        </p:txBody>
      </p:sp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311700" y="923868"/>
            <a:ext cx="8520600" cy="3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Dissociation of tissue, isolation of cells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FAC sorting (optional)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Nucleic acid extraction and processing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Sequencing library prep + sequencing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Analysis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2400"/>
              </a:spcBef>
              <a:spcAft>
                <a:spcPts val="2400"/>
              </a:spcAft>
              <a:buSzPts val="3000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