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embeddedFontLst>
    <p:embeddedFont>
      <p:font typeface="Roboto Medium"/>
      <p:regular r:id="rId36"/>
      <p:bold r:id="rId37"/>
      <p:italic r:id="rId38"/>
      <p:boldItalic r:id="rId39"/>
    </p:embeddedFont>
    <p:embeddedFont>
      <p:font typeface="Roboto"/>
      <p:regular r:id="rId40"/>
      <p:bold r:id="rId41"/>
      <p:italic r:id="rId42"/>
      <p:boldItalic r:id="rId43"/>
    </p:embeddedFont>
    <p:embeddedFont>
      <p:font typeface="Open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20" Type="http://schemas.openxmlformats.org/officeDocument/2006/relationships/slide" Target="slides/slide16.xml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22" Type="http://schemas.openxmlformats.org/officeDocument/2006/relationships/slide" Target="slides/slide18.xml"/><Relationship Id="rId44" Type="http://schemas.openxmlformats.org/officeDocument/2006/relationships/font" Target="fonts/OpenSans-regular.fntdata"/><Relationship Id="rId21" Type="http://schemas.openxmlformats.org/officeDocument/2006/relationships/slide" Target="slides/slide17.xml"/><Relationship Id="rId43" Type="http://schemas.openxmlformats.org/officeDocument/2006/relationships/font" Target="fonts/Roboto-boldItalic.fntdata"/><Relationship Id="rId24" Type="http://schemas.openxmlformats.org/officeDocument/2006/relationships/slide" Target="slides/slide20.xml"/><Relationship Id="rId46" Type="http://schemas.openxmlformats.org/officeDocument/2006/relationships/font" Target="fonts/OpenSans-italic.fntdata"/><Relationship Id="rId23" Type="http://schemas.openxmlformats.org/officeDocument/2006/relationships/slide" Target="slides/slide19.xml"/><Relationship Id="rId45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font" Target="fonts/OpenSans-bold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RobotoMedium-bold.fntdata"/><Relationship Id="rId14" Type="http://schemas.openxmlformats.org/officeDocument/2006/relationships/slide" Target="slides/slide10.xml"/><Relationship Id="rId36" Type="http://schemas.openxmlformats.org/officeDocument/2006/relationships/font" Target="fonts/RobotoMedium-regular.fntdata"/><Relationship Id="rId17" Type="http://schemas.openxmlformats.org/officeDocument/2006/relationships/slide" Target="slides/slide13.xml"/><Relationship Id="rId39" Type="http://schemas.openxmlformats.org/officeDocument/2006/relationships/font" Target="fonts/RobotoMedium-boldItalic.fntdata"/><Relationship Id="rId16" Type="http://schemas.openxmlformats.org/officeDocument/2006/relationships/slide" Target="slides/slide12.xml"/><Relationship Id="rId38" Type="http://schemas.openxmlformats.org/officeDocument/2006/relationships/font" Target="fonts/RobotoMedium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ef8c4b387_0_12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ef8c4b38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ef8c4b387_0_7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ef8c4b38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ef8c4b387_0_13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ef8c4b387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ef8c4b387_0_15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ef8c4b387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09a23dfe4_0_1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09a23dfe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ef8c4b387_0_17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ef8c4b387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ef8c4b387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ef8c4b387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ef8c4b387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ef8c4b387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ef8c4b387_0_25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ef8c4b387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ef8c4b387_0_26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ef8c4b387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ef8c4b387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ef8c4b3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09a23dfe4_0_8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09a23dfe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ef8c4b387_0_29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ef8c4b387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0995a62da_0_1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0995a62d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09a23dfe4_0_8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09a23dfe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09a23dfe4_0_9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09a23dfe4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09a23dfe4_0_12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09a23dfe4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09b590036_0_19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09b590036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09a23dfe4_0_15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09a23dfe4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09a23dfe4_0_14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09a23dfe4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ef8c4b387_0_31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ef8c4b387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ef8c4b387_0_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ef8c4b38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ef8c4b387_0_30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4ef8c4b387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4ef8c4b387_0_16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4ef8c4b387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ef8c4b387_0_1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ef8c4b38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ef8c4b387_0_2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ef8c4b38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ef8c4b387_0_8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ef8c4b38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ef8c4b387_0_5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ef8c4b38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ef8c4b387_0_10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ef8c4b38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ef8c4b387_0_6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ef8c4b38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  <a:defRPr b="1" sz="5200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5056744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ctr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ctr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42900" lvl="2" marL="1371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17500" lvl="3" marL="18288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790325" y="526388"/>
            <a:ext cx="7563300" cy="409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1572600" y="4300681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AFA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sz="3600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samtools.github.io/hts-specs/SAMv1.pdf" TargetMode="External"/><Relationship Id="rId4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BF528 - </a:t>
            </a:r>
            <a:r>
              <a:rPr lang="en" sz="4400"/>
              <a:t>Sequence Analysis Fundamentals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025" y="1514100"/>
            <a:ext cx="4219950" cy="316500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FastQC: GC Content Mismatch</a:t>
            </a:r>
            <a:endParaRPr/>
          </a:p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374850" y="2026925"/>
            <a:ext cx="1850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Empirical distribution deviates from expected normal distribution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4" name="Google Shape;144;p22"/>
          <p:cNvCxnSpPr>
            <a:stCxn id="143" idx="3"/>
          </p:cNvCxnSpPr>
          <p:nvPr/>
        </p:nvCxnSpPr>
        <p:spPr>
          <a:xfrm>
            <a:off x="2225550" y="2532575"/>
            <a:ext cx="1724700" cy="139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5" name="Google Shape;145;p22"/>
          <p:cNvCxnSpPr/>
          <p:nvPr/>
        </p:nvCxnSpPr>
        <p:spPr>
          <a:xfrm>
            <a:off x="4393700" y="1274083"/>
            <a:ext cx="0" cy="312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6" name="Google Shape;146;p22"/>
          <p:cNvSpPr txBox="1"/>
          <p:nvPr/>
        </p:nvSpPr>
        <p:spPr>
          <a:xfrm>
            <a:off x="2596950" y="742953"/>
            <a:ext cx="3950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Mean GC content may be different from expected target molecules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7" name="Google Shape;147;p22"/>
          <p:cNvCxnSpPr>
            <a:stCxn id="143" idx="3"/>
          </p:cNvCxnSpPr>
          <p:nvPr/>
        </p:nvCxnSpPr>
        <p:spPr>
          <a:xfrm flipH="1" rot="10800000">
            <a:off x="2225550" y="1906475"/>
            <a:ext cx="2101800" cy="62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7175" y="1338304"/>
            <a:ext cx="4219950" cy="316497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FastQC: Read Duplication Levels </a:t>
            </a:r>
            <a:endParaRPr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311700" y="923875"/>
            <a:ext cx="42558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PCR amplification may bias certain molecules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Reads from these events have identical sequence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For genome sequencing, observing two identical DNA fragments is unlikely (why?)</a:t>
            </a:r>
            <a:endParaRPr sz="2400"/>
          </a:p>
        </p:txBody>
      </p:sp>
      <p:sp>
        <p:nvSpPr>
          <p:cNvPr id="155" name="Google Shape;15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" name="Google Shape;156;p23"/>
          <p:cNvCxnSpPr>
            <a:stCxn id="157" idx="2"/>
          </p:cNvCxnSpPr>
          <p:nvPr/>
        </p:nvCxnSpPr>
        <p:spPr>
          <a:xfrm>
            <a:off x="6624825" y="1158958"/>
            <a:ext cx="816000" cy="26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" name="Google Shape;157;p23"/>
          <p:cNvSpPr txBox="1"/>
          <p:nvPr/>
        </p:nvSpPr>
        <p:spPr>
          <a:xfrm>
            <a:off x="4649775" y="765358"/>
            <a:ext cx="3950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94.81% of sequences are unique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4356800" y="4531925"/>
            <a:ext cx="4711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Read sequences that have exactly N copies in dataset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9" name="Google Shape;159;p23"/>
          <p:cNvCxnSpPr/>
          <p:nvPr/>
        </p:nvCxnSpPr>
        <p:spPr>
          <a:xfrm rot="10800000">
            <a:off x="4979000" y="4396100"/>
            <a:ext cx="274200" cy="22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23"/>
          <p:cNvCxnSpPr/>
          <p:nvPr/>
        </p:nvCxnSpPr>
        <p:spPr>
          <a:xfrm rot="10800000">
            <a:off x="5253200" y="4396100"/>
            <a:ext cx="274200" cy="22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1" name="Google Shape;161;p23"/>
          <p:cNvCxnSpPr/>
          <p:nvPr/>
        </p:nvCxnSpPr>
        <p:spPr>
          <a:xfrm rot="10800000">
            <a:off x="5527400" y="4396100"/>
            <a:ext cx="274200" cy="22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025" y="1514100"/>
            <a:ext cx="416561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FastQC: Read Duplication Problem</a:t>
            </a:r>
            <a:endParaRPr/>
          </a:p>
        </p:txBody>
      </p:sp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116575" y="2026925"/>
            <a:ext cx="19431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~30% of reads have one or more duplicates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0" name="Google Shape;170;p24"/>
          <p:cNvCxnSpPr>
            <a:stCxn id="169" idx="3"/>
          </p:cNvCxnSpPr>
          <p:nvPr/>
        </p:nvCxnSpPr>
        <p:spPr>
          <a:xfrm>
            <a:off x="2059675" y="2427875"/>
            <a:ext cx="270600" cy="26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" name="Google Shape;171;p24"/>
          <p:cNvCxnSpPr/>
          <p:nvPr/>
        </p:nvCxnSpPr>
        <p:spPr>
          <a:xfrm>
            <a:off x="4393700" y="1274083"/>
            <a:ext cx="784200" cy="31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2" name="Google Shape;172;p24"/>
          <p:cNvSpPr txBox="1"/>
          <p:nvPr/>
        </p:nvSpPr>
        <p:spPr>
          <a:xfrm>
            <a:off x="2059675" y="742950"/>
            <a:ext cx="50247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69.11% of read sequences are unique, indicating possible contamination or PCR amp bias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3" name="Google Shape;173;p24"/>
          <p:cNvCxnSpPr>
            <a:stCxn id="169" idx="3"/>
          </p:cNvCxnSpPr>
          <p:nvPr/>
        </p:nvCxnSpPr>
        <p:spPr>
          <a:xfrm flipH="1" rot="10800000">
            <a:off x="2059675" y="2045675"/>
            <a:ext cx="270600" cy="38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4" name="Google Shape;174;p24"/>
          <p:cNvSpPr/>
          <p:nvPr/>
        </p:nvSpPr>
        <p:spPr>
          <a:xfrm>
            <a:off x="2366000" y="1858525"/>
            <a:ext cx="301800" cy="801900"/>
          </a:xfrm>
          <a:prstGeom prst="leftBrace">
            <a:avLst>
              <a:gd fmla="val 8333" name="adj1"/>
              <a:gd fmla="val 52166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FastQC: Over-represented Sequences</a:t>
            </a:r>
            <a:endParaRPr/>
          </a:p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311700" y="923875"/>
            <a:ext cx="40020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Over-represented sequences may come from: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Contamination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Sequencing adapter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Low library complexity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PCR amp bias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Inefficient rRNA depletion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Some low-complexity libraries, e.g. miRNASeq, will naturally have over-represented sequences</a:t>
            </a:r>
            <a:endParaRPr sz="1800"/>
          </a:p>
        </p:txBody>
      </p: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3702" y="1677900"/>
            <a:ext cx="4711048" cy="212341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/>
          <p:nvPr/>
        </p:nvSpPr>
        <p:spPr>
          <a:xfrm>
            <a:off x="6213350" y="1817375"/>
            <a:ext cx="2811300" cy="185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6213350" y="3368825"/>
            <a:ext cx="2811300" cy="185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4560200" y="1014588"/>
            <a:ext cx="4218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Library prep adapter is sometimes sequenced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4560200" y="3911775"/>
            <a:ext cx="42180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Sequence unrecognized by FastQC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(it’s a barcoded Single End PCR Primer 1)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87" name="Google Shape;187;p25"/>
          <p:cNvCxnSpPr>
            <a:stCxn id="185" idx="2"/>
          </p:cNvCxnSpPr>
          <p:nvPr/>
        </p:nvCxnSpPr>
        <p:spPr>
          <a:xfrm>
            <a:off x="6669200" y="1408188"/>
            <a:ext cx="374100" cy="40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8" name="Google Shape;188;p25"/>
          <p:cNvCxnSpPr>
            <a:stCxn id="186" idx="0"/>
          </p:cNvCxnSpPr>
          <p:nvPr/>
        </p:nvCxnSpPr>
        <p:spPr>
          <a:xfrm rot="10800000">
            <a:off x="6669200" y="3586575"/>
            <a:ext cx="0" cy="32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FastQC on SCC</a:t>
            </a:r>
            <a:endParaRPr/>
          </a:p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311700" y="830193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2400"/>
              </a:spcBef>
              <a:spcAft>
                <a:spcPts val="2400"/>
              </a:spcAft>
              <a:buNone/>
            </a:pPr>
            <a:r>
              <a:rPr lang="en"/>
              <a:t>Run as batch job!</a:t>
            </a:r>
            <a:endParaRPr/>
          </a:p>
        </p:txBody>
      </p:sp>
      <p:sp>
        <p:nvSpPr>
          <p:cNvPr id="195" name="Google Shape;19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26"/>
          <p:cNvSpPr txBox="1"/>
          <p:nvPr/>
        </p:nvSpPr>
        <p:spPr>
          <a:xfrm>
            <a:off x="568350" y="1397923"/>
            <a:ext cx="8007300" cy="14850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" sz="2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module load fastqc</a:t>
            </a:r>
            <a:endParaRPr sz="24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" sz="2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fastqc --help</a:t>
            </a:r>
            <a:endParaRPr sz="24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$ fastqc SRR1919605_1.fastq.gz</a:t>
            </a:r>
            <a:endParaRPr sz="24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Trimming</a:t>
            </a:r>
            <a:endParaRPr/>
          </a:p>
        </p:txBody>
      </p:sp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Reads may have adapters and low quality 3’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Want to </a:t>
            </a:r>
            <a:r>
              <a:rPr b="1" lang="en"/>
              <a:t>trim</a:t>
            </a:r>
            <a:r>
              <a:rPr lang="en"/>
              <a:t> reads to remove these effects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Adapters/quality can be trimmed separately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Many programs available, most common: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t</a:t>
            </a:r>
            <a:r>
              <a:rPr lang="en"/>
              <a:t>rimmomatic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cutadapt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Trimmed reads are not same length</a:t>
            </a:r>
            <a:endParaRPr/>
          </a:p>
        </p:txBody>
      </p:sp>
      <p:sp>
        <p:nvSpPr>
          <p:cNvPr id="203" name="Google Shape;20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Trimming Example: Adapter</a:t>
            </a:r>
            <a:endParaRPr/>
          </a:p>
        </p:txBody>
      </p:sp>
      <p:sp>
        <p:nvSpPr>
          <p:cNvPr id="209" name="Google Shape;209;p28"/>
          <p:cNvSpPr/>
          <p:nvPr/>
        </p:nvSpPr>
        <p:spPr>
          <a:xfrm>
            <a:off x="519275" y="1791813"/>
            <a:ext cx="8235300" cy="7710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@SRR1997412.1 1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NTTGTAGCTGAGGAAACTGAGGCTCAGGAGGACAAGTGGCCTGCCAAA</a:t>
            </a:r>
            <a:r>
              <a:rPr b="1" lang="en" sz="1200">
                <a:solidFill>
                  <a:schemeClr val="dk1"/>
                </a:solidFill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AATGATACGGCGACCACCGAGATCTACACTCTTTCCCTAC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+SRR1997412.1 1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#&lt;&lt;BBFFFFFFFFFFFFFFFFFFFFFFFFFFFFFFFFFFFFFFFFFFFFFFFFFFFFFFFFFFFFFFFFFFFFFFFFFFFFFFFFFFF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0" name="Google Shape;21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8"/>
          <p:cNvSpPr/>
          <p:nvPr/>
        </p:nvSpPr>
        <p:spPr>
          <a:xfrm>
            <a:off x="519275" y="3215825"/>
            <a:ext cx="8235300" cy="7710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@SRR1997412.1 1 length=125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NTTGTAGCTGAGGAAACTGAGGCTCAGGAGGACAAGTGGCCTGCCAAA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+SRR1997412.1 1 length=125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#&lt;&lt;BBFFFFFFFFFFFFFFFFFFFFFFFFFFFFFFFFFFFFFFFFFFF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519275" y="1331025"/>
            <a:ext cx="39501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Untrimmed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519275" y="2755025"/>
            <a:ext cx="39501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rimmed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Trimming Example: Quality</a:t>
            </a:r>
            <a:endParaRPr/>
          </a:p>
        </p:txBody>
      </p:sp>
      <p:sp>
        <p:nvSpPr>
          <p:cNvPr id="219" name="Google Shape;219;p29"/>
          <p:cNvSpPr/>
          <p:nvPr/>
        </p:nvSpPr>
        <p:spPr>
          <a:xfrm>
            <a:off x="519275" y="2553813"/>
            <a:ext cx="8235300" cy="7710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@SRR1997412.1 1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NTTGTAGCTGAGGAAACTGAGGCTCAGGAGGACAAGTGGCCTGCCAAA</a:t>
            </a:r>
            <a:r>
              <a:rPr lang="en" sz="1200">
                <a:solidFill>
                  <a:schemeClr val="dk1"/>
                </a:solidFill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AATGATACGGCGACCANCGAGATCTANANTCTTTNNNTNN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+SRR1997412.1 1 length=125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#&lt;&lt;BBFFFFFFFFFFFFFFFFFFFFFFFFFFFFFFFFFFFFFFFFFFFEC@@B&lt;;9529.910,#(,-50.&amp;%0#2#*(‘&amp;%###$##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0" name="Google Shape;22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519275" y="3977825"/>
            <a:ext cx="8235300" cy="7710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@SRR1997412.1 1 length=125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NTTGTAGCTGAGGAAACTGAGGCTCAGGAGGACAAGTGGCCTGCCAAAAATG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+SRR1997412.1 1 length=125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#&lt;&lt;BBFFFFFFFFFFFFFFFFFFFFFFFFFFFFFFFFFFFFFFFFFFFEC@@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519275" y="2093025"/>
            <a:ext cx="39501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Untrimmed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519275" y="3517025"/>
            <a:ext cx="39501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Trimmed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1700250" y="850000"/>
            <a:ext cx="5743500" cy="11430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marR="1397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Phred ASCII encoding: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39700" marR="1397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Character: !"#$%&amp;'()*+,-./0123456789:;&lt;=&gt;?@ABCDEFGHI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39700" marR="1397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|                         |    |        |</a:t>
            </a:r>
            <a:br>
              <a:rPr lang="en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Score:     0                         28   31       40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FastQC: Length Distribution</a:t>
            </a:r>
            <a:endParaRPr/>
          </a:p>
        </p:txBody>
      </p:sp>
      <p:sp>
        <p:nvSpPr>
          <p:cNvPr id="230" name="Google Shape;23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1" name="Google Shape;23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511" y="1545065"/>
            <a:ext cx="3791938" cy="284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50" y="1545050"/>
            <a:ext cx="3791940" cy="284394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/>
          <p:nvPr/>
        </p:nvSpPr>
        <p:spPr>
          <a:xfrm>
            <a:off x="1483750" y="969850"/>
            <a:ext cx="19674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Untrimmed</a:t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5927375" y="969850"/>
            <a:ext cx="14982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rimmed</a:t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5" name="Google Shape;235;p30"/>
          <p:cNvCxnSpPr>
            <a:stCxn id="232" idx="3"/>
            <a:endCxn id="231" idx="1"/>
          </p:cNvCxnSpPr>
          <p:nvPr/>
        </p:nvCxnSpPr>
        <p:spPr>
          <a:xfrm>
            <a:off x="4363490" y="2967020"/>
            <a:ext cx="417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50" y="1545050"/>
            <a:ext cx="3791950" cy="284396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FastQC: Sequence Quality</a:t>
            </a:r>
            <a:endParaRPr/>
          </a:p>
        </p:txBody>
      </p:sp>
      <p:sp>
        <p:nvSpPr>
          <p:cNvPr id="242" name="Google Shape;24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3" name="Google Shape;24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511" y="1545065"/>
            <a:ext cx="3791938" cy="284393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/>
          <p:nvPr/>
        </p:nvSpPr>
        <p:spPr>
          <a:xfrm>
            <a:off x="1483750" y="969850"/>
            <a:ext cx="19674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Untrimmed</a:t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5927375" y="969850"/>
            <a:ext cx="14982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Trimmed</a:t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6" name="Google Shape;246;p31"/>
          <p:cNvCxnSpPr>
            <a:stCxn id="247" idx="3"/>
            <a:endCxn id="243" idx="1"/>
          </p:cNvCxnSpPr>
          <p:nvPr/>
        </p:nvCxnSpPr>
        <p:spPr>
          <a:xfrm>
            <a:off x="4363511" y="2967033"/>
            <a:ext cx="417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48" name="Google Shape;24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0500" y="1545050"/>
            <a:ext cx="3791950" cy="284396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 txBox="1"/>
          <p:nvPr/>
        </p:nvSpPr>
        <p:spPr>
          <a:xfrm>
            <a:off x="2341750" y="4514825"/>
            <a:ext cx="44604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Why do we now see poor 3’ quality?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0" name="Google Shape;250;p31"/>
          <p:cNvCxnSpPr>
            <a:stCxn id="249" idx="0"/>
          </p:cNvCxnSpPr>
          <p:nvPr/>
        </p:nvCxnSpPr>
        <p:spPr>
          <a:xfrm rot="10800000">
            <a:off x="3772150" y="2254025"/>
            <a:ext cx="799800" cy="22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1" name="Google Shape;251;p31"/>
          <p:cNvCxnSpPr>
            <a:stCxn id="249" idx="0"/>
          </p:cNvCxnSpPr>
          <p:nvPr/>
        </p:nvCxnSpPr>
        <p:spPr>
          <a:xfrm flipH="1" rot="10800000">
            <a:off x="4571950" y="2869325"/>
            <a:ext cx="2156700" cy="164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Read Sequencing Review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Original molecules are DNA fragments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Fragments ~300-400 bases long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Millions to billions of </a:t>
            </a:r>
            <a:r>
              <a:rPr b="1" lang="en"/>
              <a:t>short (&lt;150nt) reads</a:t>
            </a:r>
            <a:endParaRPr b="1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All reads in dataset are the </a:t>
            </a:r>
            <a:r>
              <a:rPr b="1" lang="en"/>
              <a:t>same length</a:t>
            </a:r>
            <a:endParaRPr b="1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Each read base has a </a:t>
            </a:r>
            <a:r>
              <a:rPr b="1" lang="en"/>
              <a:t>quality score</a:t>
            </a:r>
            <a:endParaRPr b="1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Reads may be </a:t>
            </a:r>
            <a:r>
              <a:rPr b="1" lang="en"/>
              <a:t>single</a:t>
            </a:r>
            <a:r>
              <a:rPr lang="en"/>
              <a:t> or </a:t>
            </a:r>
            <a:r>
              <a:rPr b="1" lang="en"/>
              <a:t>paired end</a:t>
            </a:r>
            <a:endParaRPr b="1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Probably in </a:t>
            </a:r>
            <a:r>
              <a:rPr b="1" lang="en"/>
              <a:t>fastq</a:t>
            </a:r>
            <a:r>
              <a:rPr lang="en"/>
              <a:t> formatted files</a:t>
            </a:r>
            <a:endParaRPr/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Alignment of short reads</a:t>
            </a:r>
            <a:endParaRPr/>
          </a:p>
        </p:txBody>
      </p:sp>
      <p:sp>
        <p:nvSpPr>
          <p:cNvPr id="257" name="Google Shape;257;p32"/>
          <p:cNvSpPr txBox="1"/>
          <p:nvPr>
            <p:ph idx="1" type="body"/>
          </p:nvPr>
        </p:nvSpPr>
        <p:spPr>
          <a:xfrm>
            <a:off x="311700" y="830193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Trimmed reads used for all downstream analysis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Alignment matches reads to some reference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Usually one of two approaches: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Align - high resolution, explicit alignment, slow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Quasi-align - ‘good enough’ resolution, heuristic alignment, fast</a:t>
            </a:r>
            <a:endParaRPr/>
          </a:p>
        </p:txBody>
      </p:sp>
      <p:sp>
        <p:nvSpPr>
          <p:cNvPr id="258" name="Google Shape;25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Alignment tools</a:t>
            </a:r>
            <a:endParaRPr/>
          </a:p>
        </p:txBody>
      </p:sp>
      <p:sp>
        <p:nvSpPr>
          <p:cNvPr id="264" name="Google Shape;264;p33"/>
          <p:cNvSpPr txBox="1"/>
          <p:nvPr>
            <p:ph idx="1" type="body"/>
          </p:nvPr>
        </p:nvSpPr>
        <p:spPr>
          <a:xfrm>
            <a:off x="311700" y="830200"/>
            <a:ext cx="8520600" cy="39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Many</a:t>
            </a:r>
            <a:r>
              <a:rPr lang="en"/>
              <a:t> tools to align reads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General aligners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bwa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bowtie and bowtie2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SNAP → forces reads to align close to each other</a:t>
            </a:r>
            <a:endParaRPr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</a:pPr>
            <a:r>
              <a:rPr lang="en"/>
              <a:t>Purpose specific (e.g. RNA-Seq)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STAR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t</a:t>
            </a:r>
            <a:r>
              <a:rPr lang="en"/>
              <a:t>ophat </a:t>
            </a:r>
            <a:endParaRPr/>
          </a:p>
        </p:txBody>
      </p:sp>
      <p:sp>
        <p:nvSpPr>
          <p:cNvPr id="265" name="Google Shape;26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Alignment reference</a:t>
            </a:r>
            <a:endParaRPr/>
          </a:p>
        </p:txBody>
      </p:sp>
      <p:sp>
        <p:nvSpPr>
          <p:cNvPr id="271" name="Google Shape;271;p3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reference is a haploid representation of the consensus of multiple individuals.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Human genome: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GRCh37	(aka hg19)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GRCh38	(hg38)</a:t>
            </a:r>
            <a:endParaRPr sz="18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Mouse: 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GRCm38 (mm10)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NCBI37 (mm9)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It is in fasta format (.fa or .fasta)</a:t>
            </a:r>
            <a:endParaRPr sz="2400"/>
          </a:p>
        </p:txBody>
      </p:sp>
      <p:sp>
        <p:nvSpPr>
          <p:cNvPr id="272" name="Google Shape;27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Alignment Example: bwa</a:t>
            </a:r>
            <a:endParaRPr/>
          </a:p>
        </p:txBody>
      </p:sp>
      <p:sp>
        <p:nvSpPr>
          <p:cNvPr id="278" name="Google Shape;278;p35"/>
          <p:cNvSpPr txBox="1"/>
          <p:nvPr>
            <p:ph idx="1" type="body"/>
          </p:nvPr>
        </p:nvSpPr>
        <p:spPr>
          <a:xfrm>
            <a:off x="311700" y="830193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Each aligner requires the reference to be prepared (indexed) in a certain way</a:t>
            </a:r>
            <a:endParaRPr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24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Once reference is indexed, align reads</a:t>
            </a:r>
            <a:endParaRPr/>
          </a:p>
          <a:p>
            <a:pPr indent="0" lvl="0" marL="0" rtl="0" algn="l"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79" name="Google Shape;27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35"/>
          <p:cNvSpPr txBox="1"/>
          <p:nvPr/>
        </p:nvSpPr>
        <p:spPr>
          <a:xfrm>
            <a:off x="608650" y="2321950"/>
            <a:ext cx="8007300" cy="7557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$ module load bwa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$ bwa index chr22.fa</a:t>
            </a:r>
            <a:r>
              <a:rPr lang="en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35"/>
          <p:cNvSpPr txBox="1"/>
          <p:nvPr/>
        </p:nvSpPr>
        <p:spPr>
          <a:xfrm>
            <a:off x="568350" y="3964850"/>
            <a:ext cx="8007300" cy="4830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$ bwa mem chr22.fa SRR1919605_1.fq.gz &gt; SRR1919605.sam 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 format</a:t>
            </a:r>
            <a:endParaRPr/>
          </a:p>
        </p:txBody>
      </p:sp>
      <p:sp>
        <p:nvSpPr>
          <p:cNvPr id="287" name="Google Shape;287;p36"/>
          <p:cNvSpPr txBox="1"/>
          <p:nvPr>
            <p:ph idx="1" type="body"/>
          </p:nvPr>
        </p:nvSpPr>
        <p:spPr>
          <a:xfrm>
            <a:off x="311700" y="734319"/>
            <a:ext cx="8520600" cy="6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240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https://samtools.github.io/hts-specs/SAMv1.pdf</a:t>
            </a:r>
            <a:r>
              <a:rPr lang="en" sz="2000"/>
              <a:t> </a:t>
            </a:r>
            <a:endParaRPr sz="2000"/>
          </a:p>
        </p:txBody>
      </p:sp>
      <p:sp>
        <p:nvSpPr>
          <p:cNvPr id="288" name="Google Shape;28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9" name="Google Shape;289;p36"/>
          <p:cNvPicPr preferRelativeResize="0"/>
          <p:nvPr/>
        </p:nvPicPr>
        <p:blipFill rotWithShape="1">
          <a:blip r:embed="rId4">
            <a:alphaModFix/>
          </a:blip>
          <a:srcRect b="4940" l="0" r="0" t="3063"/>
          <a:stretch/>
        </p:blipFill>
        <p:spPr>
          <a:xfrm>
            <a:off x="1042988" y="1404225"/>
            <a:ext cx="7058022" cy="3739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 </a:t>
            </a:r>
            <a:r>
              <a:rPr lang="en"/>
              <a:t>format</a:t>
            </a:r>
            <a:endParaRPr/>
          </a:p>
        </p:txBody>
      </p:sp>
      <p:sp>
        <p:nvSpPr>
          <p:cNvPr id="295" name="Google Shape;295;p37"/>
          <p:cNvSpPr txBox="1"/>
          <p:nvPr>
            <p:ph idx="1" type="body"/>
          </p:nvPr>
        </p:nvSpPr>
        <p:spPr>
          <a:xfrm>
            <a:off x="311700" y="830193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@ header line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Each line has at least 11 fields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1 line per each read</a:t>
            </a:r>
            <a:endParaRPr sz="2400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96" name="Google Shape;29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7" name="Google Shape;297;p37"/>
          <p:cNvPicPr preferRelativeResize="0"/>
          <p:nvPr/>
        </p:nvPicPr>
        <p:blipFill rotWithShape="1">
          <a:blip r:embed="rId3">
            <a:alphaModFix/>
          </a:blip>
          <a:srcRect b="46225" l="27142" r="26820" t="30459"/>
          <a:stretch/>
        </p:blipFill>
        <p:spPr>
          <a:xfrm>
            <a:off x="1452150" y="2536575"/>
            <a:ext cx="6239699" cy="188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/>
          <p:nvPr>
            <p:ph idx="1" type="body"/>
          </p:nvPr>
        </p:nvSpPr>
        <p:spPr>
          <a:xfrm>
            <a:off x="311700" y="830193"/>
            <a:ext cx="8520600" cy="15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header lines start with @</a:t>
            </a:r>
            <a:endParaRPr sz="2000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03" name="Google Shape;303;p3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 Format: Header</a:t>
            </a:r>
            <a:endParaRPr/>
          </a:p>
        </p:txBody>
      </p:sp>
      <p:sp>
        <p:nvSpPr>
          <p:cNvPr id="304" name="Google Shape;304;p38"/>
          <p:cNvSpPr txBox="1"/>
          <p:nvPr>
            <p:ph idx="1" type="body"/>
          </p:nvPr>
        </p:nvSpPr>
        <p:spPr>
          <a:xfrm>
            <a:off x="386675" y="1283869"/>
            <a:ext cx="8520600" cy="31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2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@HD     VN:1.5  GO:none SO:coordinate</a:t>
            </a:r>
            <a:br>
              <a:rPr lang="en" sz="1400"/>
            </a:br>
            <a:r>
              <a:rPr lang="en" sz="1400"/>
              <a:t>@SQ     SN:1    LN:248956422</a:t>
            </a:r>
            <a:br>
              <a:rPr lang="en" sz="1400"/>
            </a:br>
            <a:r>
              <a:rPr lang="en" sz="1400"/>
              <a:t>@SQ     SN:10   LN:133797422</a:t>
            </a:r>
            <a:br>
              <a:rPr lang="en" sz="1400"/>
            </a:br>
            <a:r>
              <a:rPr lang="en" sz="1400"/>
              <a:t>@SQ     SN:11   LN:135086622</a:t>
            </a:r>
            <a:br>
              <a:rPr lang="en" sz="1400"/>
            </a:br>
            <a:r>
              <a:rPr lang="en" sz="1400"/>
              <a:t>@SQ     SN:12   LN:133275309</a:t>
            </a:r>
            <a:br>
              <a:rPr lang="en" sz="1400"/>
            </a:br>
            <a:r>
              <a:rPr lang="en" sz="1400"/>
              <a:t>@SQ     SN:13   LN:114364328</a:t>
            </a:r>
            <a:br>
              <a:rPr lang="en" sz="1400"/>
            </a:br>
            <a:r>
              <a:rPr lang="en" sz="1400"/>
              <a:t>@SQ     SN:14   LN:107043718</a:t>
            </a:r>
            <a:br>
              <a:rPr lang="en" sz="1400"/>
            </a:br>
            <a:r>
              <a:rPr lang="en" sz="1400"/>
              <a:t>…</a:t>
            </a:r>
            <a:br>
              <a:rPr lang="en" sz="1400"/>
            </a:br>
            <a:r>
              <a:rPr lang="en" sz="1400"/>
              <a:t>@RG     ID:50   LB:SRR1514950   SM:CHM1</a:t>
            </a:r>
            <a:br>
              <a:rPr lang="en" sz="1400"/>
            </a:br>
            <a:r>
              <a:rPr lang="en" sz="1400"/>
              <a:t>...</a:t>
            </a:r>
            <a:br>
              <a:rPr lang="en" sz="1400"/>
            </a:br>
            <a:r>
              <a:rPr lang="en" sz="1400"/>
              <a:t>@PG     ID:MarkDuplicates       VN:2.8.0-SNAPSHOT       CL:picard.sam.markduplicates.MarkDuplicates</a:t>
            </a:r>
            <a:br>
              <a:rPr lang="en" sz="1400"/>
            </a:br>
            <a:r>
              <a:rPr lang="en" sz="1400"/>
              <a:t>@PG     ID:bwa  PN:bwa  VN:0.7.12-r1039 CL:bwa.real mem -t 16 GRCh38.fa SRR1919605_1.tar.gz</a:t>
            </a:r>
            <a:endParaRPr sz="1400"/>
          </a:p>
        </p:txBody>
      </p:sp>
      <p:sp>
        <p:nvSpPr>
          <p:cNvPr id="305" name="Google Shape;305;p38"/>
          <p:cNvSpPr txBox="1"/>
          <p:nvPr>
            <p:ph idx="12" type="sldNum"/>
          </p:nvPr>
        </p:nvSpPr>
        <p:spPr>
          <a:xfrm>
            <a:off x="8472458" y="43203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6" name="Google Shape;306;p38"/>
          <p:cNvSpPr/>
          <p:nvPr/>
        </p:nvSpPr>
        <p:spPr>
          <a:xfrm>
            <a:off x="4704275" y="1892425"/>
            <a:ext cx="474600" cy="1021800"/>
          </a:xfrm>
          <a:prstGeom prst="rightBrace">
            <a:avLst>
              <a:gd fmla="val 8333" name="adj1"/>
              <a:gd fmla="val 37099" name="adj2"/>
            </a:avLst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8"/>
          <p:cNvSpPr txBox="1"/>
          <p:nvPr/>
        </p:nvSpPr>
        <p:spPr>
          <a:xfrm>
            <a:off x="5255075" y="2016588"/>
            <a:ext cx="36522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8761D"/>
                </a:solidFill>
              </a:rPr>
              <a:t>The reference names (i.e. chromosomes) and their lengths</a:t>
            </a:r>
            <a:endParaRPr sz="2000">
              <a:solidFill>
                <a:srgbClr val="38761D"/>
              </a:solidFill>
            </a:endParaRPr>
          </a:p>
        </p:txBody>
      </p:sp>
      <p:cxnSp>
        <p:nvCxnSpPr>
          <p:cNvPr id="308" name="Google Shape;308;p38"/>
          <p:cNvCxnSpPr/>
          <p:nvPr/>
        </p:nvCxnSpPr>
        <p:spPr>
          <a:xfrm flipH="1" rot="10800000">
            <a:off x="4723150" y="1654893"/>
            <a:ext cx="1345200" cy="6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9" name="Google Shape;309;p38"/>
          <p:cNvSpPr txBox="1"/>
          <p:nvPr/>
        </p:nvSpPr>
        <p:spPr>
          <a:xfrm>
            <a:off x="6132000" y="1423819"/>
            <a:ext cx="22212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</a:rPr>
              <a:t>version</a:t>
            </a:r>
            <a:endParaRPr sz="2000">
              <a:solidFill>
                <a:srgbClr val="FF0000"/>
              </a:solidFill>
            </a:endParaRPr>
          </a:p>
        </p:txBody>
      </p:sp>
      <p:cxnSp>
        <p:nvCxnSpPr>
          <p:cNvPr id="310" name="Google Shape;310;p38"/>
          <p:cNvCxnSpPr/>
          <p:nvPr/>
        </p:nvCxnSpPr>
        <p:spPr>
          <a:xfrm flipH="1" rot="10800000">
            <a:off x="4723150" y="3274143"/>
            <a:ext cx="1345200" cy="6300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1" name="Google Shape;311;p38"/>
          <p:cNvSpPr txBox="1"/>
          <p:nvPr/>
        </p:nvSpPr>
        <p:spPr>
          <a:xfrm>
            <a:off x="6132000" y="3043069"/>
            <a:ext cx="22212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00FF"/>
                </a:solidFill>
              </a:rPr>
              <a:t>read groups</a:t>
            </a:r>
            <a:endParaRPr sz="2000">
              <a:solidFill>
                <a:srgbClr val="9900FF"/>
              </a:solidFill>
            </a:endParaRPr>
          </a:p>
        </p:txBody>
      </p:sp>
      <p:sp>
        <p:nvSpPr>
          <p:cNvPr id="312" name="Google Shape;312;p38"/>
          <p:cNvSpPr txBox="1"/>
          <p:nvPr/>
        </p:nvSpPr>
        <p:spPr>
          <a:xfrm>
            <a:off x="6477725" y="4447669"/>
            <a:ext cx="22212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F9000"/>
                </a:solidFill>
              </a:rPr>
              <a:t>Programs you ran</a:t>
            </a:r>
            <a:endParaRPr sz="2000">
              <a:solidFill>
                <a:srgbClr val="BF9000"/>
              </a:solidFill>
            </a:endParaRPr>
          </a:p>
        </p:txBody>
      </p:sp>
      <p:cxnSp>
        <p:nvCxnSpPr>
          <p:cNvPr id="313" name="Google Shape;313;p38"/>
          <p:cNvCxnSpPr>
            <a:endCxn id="312" idx="1"/>
          </p:cNvCxnSpPr>
          <p:nvPr/>
        </p:nvCxnSpPr>
        <p:spPr>
          <a:xfrm>
            <a:off x="4723025" y="4159369"/>
            <a:ext cx="1754700" cy="522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"/>
          <p:cNvSpPr txBox="1"/>
          <p:nvPr>
            <p:ph idx="1" type="body"/>
          </p:nvPr>
        </p:nvSpPr>
        <p:spPr>
          <a:xfrm>
            <a:off x="311700" y="830193"/>
            <a:ext cx="8520600" cy="15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Each line has at least 11 fields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1 line per each alignment</a:t>
            </a:r>
            <a:endParaRPr sz="2400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19" name="Google Shape;319;p3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 Format: Aligned Read</a:t>
            </a:r>
            <a:endParaRPr/>
          </a:p>
        </p:txBody>
      </p:sp>
      <p:sp>
        <p:nvSpPr>
          <p:cNvPr id="320" name="Google Shape;320;p39"/>
          <p:cNvSpPr txBox="1"/>
          <p:nvPr>
            <p:ph idx="1" type="body"/>
          </p:nvPr>
        </p:nvSpPr>
        <p:spPr>
          <a:xfrm>
            <a:off x="311700" y="1811398"/>
            <a:ext cx="8520600" cy="15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SRR1514952.11241320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147 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20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10000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27 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" sz="1200">
                <a:solidFill>
                  <a:srgbClr val="7F6000"/>
                </a:solidFill>
                <a:latin typeface="Courier New"/>
                <a:ea typeface="Courier New"/>
                <a:cs typeface="Courier New"/>
                <a:sym typeface="Courier New"/>
              </a:rPr>
              <a:t>41S60M 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20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10034 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200">
                <a:solidFill>
                  <a:srgbClr val="741B47"/>
                </a:solidFill>
                <a:latin typeface="Courier New"/>
                <a:ea typeface="Courier New"/>
                <a:cs typeface="Courier New"/>
                <a:sym typeface="Courier New"/>
              </a:rPr>
              <a:t>-26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" sz="12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GAACCCTAGCCCTACCCCAACCCCGAACCCTACCCCGAACCATAACCCTAACCCTAACCCTAACCCTATCCCTAACCCTAGCCCTA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" sz="12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#############################################################################A2A+;H;F  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XA:Z:X,+156030660,76M25S,5;Y,+57217180,76M25S,5;22,+50808410,60M41S,2;6,-147845,18S23M1D38M1D22M,7; MC:Z:75M1I25M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MD:Z:27A11A20   NM:i:2  MQ:i:27 AS:i:50 XS:i:51 </a:t>
            </a:r>
            <a:r>
              <a:rPr b="1" lang="en" sz="120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RG:Z:52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PG:Z:MarkDuplicates-24B543D9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1" name="Google Shape;32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2" name="Google Shape;322;p39"/>
          <p:cNvPicPr preferRelativeResize="0"/>
          <p:nvPr/>
        </p:nvPicPr>
        <p:blipFill rotWithShape="1">
          <a:blip r:embed="rId3">
            <a:alphaModFix/>
          </a:blip>
          <a:srcRect b="46225" l="27142" r="26820" t="30459"/>
          <a:stretch/>
        </p:blipFill>
        <p:spPr>
          <a:xfrm>
            <a:off x="1978025" y="3332100"/>
            <a:ext cx="5187949" cy="170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samtools</a:t>
            </a:r>
            <a:endParaRPr/>
          </a:p>
        </p:txBody>
      </p:sp>
      <p:sp>
        <p:nvSpPr>
          <p:cNvPr id="328" name="Google Shape;328;p40"/>
          <p:cNvSpPr txBox="1"/>
          <p:nvPr>
            <p:ph idx="1" type="body"/>
          </p:nvPr>
        </p:nvSpPr>
        <p:spPr>
          <a:xfrm>
            <a:off x="311700" y="764700"/>
            <a:ext cx="82638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BAM </a:t>
            </a:r>
            <a:r>
              <a:rPr lang="en" sz="2400"/>
              <a:t>is a compressed sam.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CRAM </a:t>
            </a:r>
            <a:r>
              <a:rPr lang="en" sz="2400"/>
              <a:t>is a better compressed SAM.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can read all with </a:t>
            </a:r>
            <a:r>
              <a:rPr b="1" lang="en" sz="2400"/>
              <a:t>samtools</a:t>
            </a:r>
            <a:endParaRPr b="1" sz="2400"/>
          </a:p>
        </p:txBody>
      </p:sp>
      <p:sp>
        <p:nvSpPr>
          <p:cNvPr id="329" name="Google Shape;329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0" name="Google Shape;330;p40"/>
          <p:cNvSpPr txBox="1"/>
          <p:nvPr/>
        </p:nvSpPr>
        <p:spPr>
          <a:xfrm>
            <a:off x="465150" y="2350225"/>
            <a:ext cx="8007300" cy="26547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module load samtools</a:t>
            </a:r>
            <a:endParaRPr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samtools view</a:t>
            </a:r>
            <a:r>
              <a:rPr lang="en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 SRR1919605.sam</a:t>
            </a:r>
            <a:endParaRPr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# unmapped reads</a:t>
            </a:r>
            <a:endParaRPr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samtools view</a:t>
            </a:r>
            <a:r>
              <a:rPr lang="en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 -f 4 </a:t>
            </a:r>
            <a:r>
              <a:rPr lang="en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SRR1919605.sam</a:t>
            </a:r>
            <a:endParaRPr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# pair unmapped</a:t>
            </a:r>
            <a:endParaRPr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samtools view</a:t>
            </a:r>
            <a:r>
              <a:rPr lang="en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 -f 8 SRR1919605.sam</a:t>
            </a:r>
            <a:endParaRPr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# only mapped ones</a:t>
            </a:r>
            <a:endParaRPr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samtools view </a:t>
            </a:r>
            <a:r>
              <a:rPr lang="en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-F 4 SRR1919605.sam</a:t>
            </a:r>
            <a:endParaRPr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# quality at least 30</a:t>
            </a:r>
            <a:endParaRPr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samtools view</a:t>
            </a:r>
            <a:r>
              <a:rPr lang="en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 -q 30 SRR1919605.sam</a:t>
            </a:r>
            <a:endParaRPr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Alignment Properties</a:t>
            </a:r>
            <a:endParaRPr/>
          </a:p>
        </p:txBody>
      </p:sp>
      <p:sp>
        <p:nvSpPr>
          <p:cNvPr id="336" name="Google Shape;336;p4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Mapping quality</a:t>
            </a:r>
            <a:r>
              <a:rPr lang="en"/>
              <a:t> - how good alignment is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Alignment rate</a:t>
            </a:r>
            <a:r>
              <a:rPr lang="en"/>
              <a:t> - % of reads that align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Multimapped reads</a:t>
            </a:r>
            <a:r>
              <a:rPr lang="en"/>
              <a:t> - align to multiple loci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Mate distance</a:t>
            </a:r>
            <a:r>
              <a:rPr lang="en"/>
              <a:t> - distance between paired read alignments (paired end only)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Coverage</a:t>
            </a:r>
            <a:r>
              <a:rPr lang="en"/>
              <a:t>, </a:t>
            </a:r>
            <a:r>
              <a:rPr b="1" lang="en"/>
              <a:t>depth</a:t>
            </a:r>
            <a:endParaRPr/>
          </a:p>
        </p:txBody>
      </p:sp>
      <p:sp>
        <p:nvSpPr>
          <p:cNvPr id="337" name="Google Shape;337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Analysis Workflow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Assess sequence quality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Trim adapters and low-quality sequence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Assess trimmed sequence quality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Align or quantify reads against a reference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Assess alignment quality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Analyze alignments</a:t>
            </a:r>
            <a:endParaRPr/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Quasi-a</a:t>
            </a:r>
            <a:r>
              <a:rPr lang="en"/>
              <a:t>lignment tools</a:t>
            </a:r>
            <a:endParaRPr/>
          </a:p>
        </p:txBody>
      </p:sp>
      <p:sp>
        <p:nvSpPr>
          <p:cNvPr id="343" name="Google Shape;343;p42"/>
          <p:cNvSpPr txBox="1"/>
          <p:nvPr>
            <p:ph idx="1" type="body"/>
          </p:nvPr>
        </p:nvSpPr>
        <p:spPr>
          <a:xfrm>
            <a:off x="311700" y="830200"/>
            <a:ext cx="8520600" cy="39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Heuristic approach to alignment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</a:t>
            </a:r>
            <a:r>
              <a:rPr lang="en"/>
              <a:t>.e. fast, but not as sensitive as full alignment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Typically against a reference of relatively short sequences (e.g. transcriptome)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Include GC content, multimap adjustment</a:t>
            </a:r>
            <a:endParaRPr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</a:pPr>
            <a:r>
              <a:rPr lang="en"/>
              <a:t>Used for </a:t>
            </a:r>
            <a:r>
              <a:rPr b="1" lang="en"/>
              <a:t>quantification estimation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i.e.what is the estimated expression of a gene?</a:t>
            </a:r>
            <a:endParaRPr/>
          </a:p>
        </p:txBody>
      </p:sp>
      <p:sp>
        <p:nvSpPr>
          <p:cNvPr id="344" name="Google Shape;34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Outlier Samples</a:t>
            </a:r>
            <a:endParaRPr/>
          </a:p>
        </p:txBody>
      </p:sp>
      <p:sp>
        <p:nvSpPr>
          <p:cNvPr id="350" name="Google Shape;350;p4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Flag sample if: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Deviate from expected (e.g. GC content)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Deviate from most other samples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Contain suspect sequences (e.g. contamination)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Aligns poorly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MultiQC - tool for combining output from many tools run on many samples</a:t>
            </a:r>
            <a:endParaRPr/>
          </a:p>
        </p:txBody>
      </p:sp>
      <p:sp>
        <p:nvSpPr>
          <p:cNvPr id="351" name="Google Shape;351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Quality check with FastQC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830193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FastQC: A quality control tool for high throughput sequence data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Command line and graphical interfaces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Produces HTML report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Several metrics calculated on single set of sequences (e.g. fastq file)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Useful to identify bad or outlier samples</a:t>
            </a:r>
            <a:endParaRPr/>
          </a:p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FastQC: Read Quality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830200"/>
            <a:ext cx="42489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Untrimmed reads all have same length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Each position in each read has a Phred score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Quantify the distribution of Phred scores in each position</a:t>
            </a:r>
            <a:endParaRPr sz="2400"/>
          </a:p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8775" y="1248735"/>
            <a:ext cx="3869476" cy="29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5028463" y="788675"/>
            <a:ext cx="3950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Beginning of most reads is of high quality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7" name="Google Shape;87;p17"/>
          <p:cNvCxnSpPr/>
          <p:nvPr/>
        </p:nvCxnSpPr>
        <p:spPr>
          <a:xfrm flipH="1">
            <a:off x="5315050" y="1083575"/>
            <a:ext cx="34200" cy="32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" name="Google Shape;88;p17"/>
          <p:cNvSpPr txBox="1"/>
          <p:nvPr/>
        </p:nvSpPr>
        <p:spPr>
          <a:xfrm>
            <a:off x="5028463" y="4268000"/>
            <a:ext cx="3950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Quality can degrade towards the end of read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9" name="Google Shape;89;p17"/>
          <p:cNvCxnSpPr/>
          <p:nvPr/>
        </p:nvCxnSpPr>
        <p:spPr>
          <a:xfrm flipH="1" rot="10800000">
            <a:off x="8668500" y="1920325"/>
            <a:ext cx="130500" cy="243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7250" y="1036119"/>
            <a:ext cx="3869474" cy="290210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FastQC: Poor Read Quality Example</a:t>
            </a:r>
            <a:endParaRPr/>
          </a:p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2596938" y="4055375"/>
            <a:ext cx="3950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Many reads have very poor quality at end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8" name="Google Shape;98;p18"/>
          <p:cNvCxnSpPr>
            <a:stCxn id="97" idx="0"/>
          </p:cNvCxnSpPr>
          <p:nvPr/>
        </p:nvCxnSpPr>
        <p:spPr>
          <a:xfrm flipH="1" rot="10800000">
            <a:off x="4571988" y="3648275"/>
            <a:ext cx="1031100" cy="4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" name="Google Shape;99;p18"/>
          <p:cNvSpPr/>
          <p:nvPr/>
        </p:nvSpPr>
        <p:spPr>
          <a:xfrm>
            <a:off x="6453375" y="1529325"/>
            <a:ext cx="336000" cy="20712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6714000" y="2315725"/>
            <a:ext cx="2358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Inner quartile range of quality score distribution is very large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6714000" y="1289113"/>
            <a:ext cx="2358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Median score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6714000" y="1802425"/>
            <a:ext cx="2358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Mean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score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3" name="Google Shape;103;p18"/>
          <p:cNvCxnSpPr/>
          <p:nvPr/>
        </p:nvCxnSpPr>
        <p:spPr>
          <a:xfrm flipH="1">
            <a:off x="6425975" y="1508750"/>
            <a:ext cx="877800" cy="29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" name="Google Shape;104;p18"/>
          <p:cNvCxnSpPr/>
          <p:nvPr/>
        </p:nvCxnSpPr>
        <p:spPr>
          <a:xfrm flipH="1">
            <a:off x="6378000" y="1976625"/>
            <a:ext cx="879300" cy="31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FastQC: Nucleotide distribution 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923875"/>
            <a:ext cx="42558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Each read position may be an A, C, G, or T (or N)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Each position has a distribution across reads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Distribution should match originating molecule distribution</a:t>
            </a:r>
            <a:endParaRPr sz="2400"/>
          </a:p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0325" y="1455625"/>
            <a:ext cx="4219950" cy="316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5028475" y="788675"/>
            <a:ext cx="39501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Ligation biases cause first 8-10 bases to have non-uniform distribution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4" name="Google Shape;114;p19"/>
          <p:cNvCxnSpPr/>
          <p:nvPr/>
        </p:nvCxnSpPr>
        <p:spPr>
          <a:xfrm flipH="1">
            <a:off x="4965100" y="1131575"/>
            <a:ext cx="308700" cy="239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7286" y="1015558"/>
            <a:ext cx="3869440" cy="29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FastQC: Non-uniform nucleotide dist.</a:t>
            </a:r>
            <a:endParaRPr/>
          </a:p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20"/>
          <p:cNvSpPr txBox="1"/>
          <p:nvPr/>
        </p:nvSpPr>
        <p:spPr>
          <a:xfrm>
            <a:off x="2596938" y="4055375"/>
            <a:ext cx="3950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Nucleotide distribution non-uniform across read positions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3" name="Google Shape;123;p20"/>
          <p:cNvCxnSpPr>
            <a:stCxn id="122" idx="0"/>
          </p:cNvCxnSpPr>
          <p:nvPr/>
        </p:nvCxnSpPr>
        <p:spPr>
          <a:xfrm flipH="1" rot="10800000">
            <a:off x="4571988" y="3230075"/>
            <a:ext cx="2400" cy="82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4" name="Google Shape;124;p20"/>
          <p:cNvSpPr txBox="1"/>
          <p:nvPr/>
        </p:nvSpPr>
        <p:spPr>
          <a:xfrm>
            <a:off x="6547050" y="1745750"/>
            <a:ext cx="1850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Higher than expected %T on end of reads for unknown reason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5" name="Google Shape;125;p20"/>
          <p:cNvCxnSpPr>
            <a:stCxn id="124" idx="1"/>
          </p:cNvCxnSpPr>
          <p:nvPr/>
        </p:nvCxnSpPr>
        <p:spPr>
          <a:xfrm flipH="1">
            <a:off x="5870550" y="2251400"/>
            <a:ext cx="676500" cy="67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7175" y="1338312"/>
            <a:ext cx="4219950" cy="316496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FastQC: GC Content Distribution </a:t>
            </a:r>
            <a:endParaRPr/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311700" y="923875"/>
            <a:ext cx="42558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GC content is the fraction of C and G nucleotides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Each read has a GC content (% GC)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Most reads should have %GC equal to original molecules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Should follow normal distribution</a:t>
            </a:r>
            <a:endParaRPr sz="2400"/>
          </a:p>
        </p:txBody>
      </p:sp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4" name="Google Shape;134;p21"/>
          <p:cNvCxnSpPr>
            <a:stCxn id="135" idx="2"/>
          </p:cNvCxnSpPr>
          <p:nvPr/>
        </p:nvCxnSpPr>
        <p:spPr>
          <a:xfrm>
            <a:off x="6624825" y="1158958"/>
            <a:ext cx="0" cy="312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5" name="Google Shape;135;p21"/>
          <p:cNvSpPr txBox="1"/>
          <p:nvPr/>
        </p:nvSpPr>
        <p:spPr>
          <a:xfrm>
            <a:off x="4649775" y="765358"/>
            <a:ext cx="3950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Mean GC content is not always 50%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