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Medium"/>
      <p:regular r:id="rId48"/>
      <p:bold r:id="rId49"/>
      <p:italic r:id="rId50"/>
      <p:boldItalic r:id="rId51"/>
    </p:embeddedFont>
    <p:embeddedFont>
      <p:font typeface="Roboto"/>
      <p:regular r:id="rId52"/>
      <p:bold r:id="rId53"/>
      <p:italic r:id="rId54"/>
      <p:boldItalic r:id="rId55"/>
    </p:embeddedFont>
    <p:embeddedFont>
      <p:font typeface="Open Sans SemiBold"/>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C3E7834-27EE-47C1-A331-C2D34C1398A2}">
  <a:tblStyle styleId="{0C3E7834-27EE-47C1-A331-C2D34C1398A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Medium-regular.fntdata"/><Relationship Id="rId47" Type="http://schemas.openxmlformats.org/officeDocument/2006/relationships/slide" Target="slides/slide42.xml"/><Relationship Id="rId49" Type="http://schemas.openxmlformats.org/officeDocument/2006/relationships/font" Target="fonts/Roboto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Medium-boldItalic.fntdata"/><Relationship Id="rId50" Type="http://schemas.openxmlformats.org/officeDocument/2006/relationships/font" Target="fonts/RobotoMedium-italic.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OpenSansSemiBold-bold.fntdata"/><Relationship Id="rId12" Type="http://schemas.openxmlformats.org/officeDocument/2006/relationships/slide" Target="slides/slide7.xml"/><Relationship Id="rId56" Type="http://schemas.openxmlformats.org/officeDocument/2006/relationships/font" Target="fonts/OpenSansSemiBold-regular.fntdata"/><Relationship Id="rId15" Type="http://schemas.openxmlformats.org/officeDocument/2006/relationships/slide" Target="slides/slide10.xml"/><Relationship Id="rId59" Type="http://schemas.openxmlformats.org/officeDocument/2006/relationships/font" Target="fonts/OpenSansSemiBold-boldItalic.fntdata"/><Relationship Id="rId14" Type="http://schemas.openxmlformats.org/officeDocument/2006/relationships/slide" Target="slides/slide9.xml"/><Relationship Id="rId58" Type="http://schemas.openxmlformats.org/officeDocument/2006/relationships/font" Target="fonts/OpenSansSemi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63894ee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63894ee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theory, given a data set in any of the above formats, you can jump in where appropriate</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BED is pretty much a summary of information associated with a genomic locus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63894ee3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3894ee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 and B can be any collection of objects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 = the set of bands that I like</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 = the set of bands that Adam likes</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Some of these are 2-way. Example: the intersection of A and B is also the intersection of B and A. Same with union</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When computing union using larger sets with 1000s or millions of items, make sure to not double-count the intersection (more on this later). Another way to represent the union is A + B – (A ∩ B)</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Complement can also be called set difference. THIS OPERATION IS ONE WAY. The complement of A is not the complement of B for example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This is the exact same slide as before but now our arbitrary A corresponds to the genome-wide binding sites of transcription factor A (found in some ChIP-seq experiment) and B corresponds to the genome-wide binding sites of transcription factor B</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Intersection of A and B – binding sites shared by both A and B</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Union of A and B – binding sites that were found in either experiment (or both)</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Complement of A in B – binding sites for transcription factor B</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These are all lineage-determining TFs in monocytes meaning they all contribute to the identity of the cells through gene regulation. A monocyte can’t really exist without them</a:t>
            </a:r>
            <a:endParaRPr/>
          </a:p>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Apologies for the shameless self-promotion</a:t>
            </a:r>
            <a:endParaRPr/>
          </a:p>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PU.1 sites that intersect with IRF8 show a completely different binding site specificity compared to PU.1 itself. So you can start to ask, is IRF8 changing the specificity of PU.1 at genomic loci that they can both bind to? Is there an interaction between these TFs?</a:t>
            </a:r>
            <a:endParaRPr/>
          </a:p>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These analyses (aside from the motif analyses which were performed downstream) started off with just simple set operations on BED files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first intersection (in green) requires both A and B to overlap. The second (with the –wa flag) is an option that reports every feature in A that also appears in B</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command here is “bedtools merge”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Let’s de-construct the previous example I put up. How would I obtain the numbers necessary to plot the diagram and how would I isolate the genomic loci of particular groups to do the downstream motif analysis?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a:t>Actually done using the “closest -wao” flag (with respect to file A, report the distance)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a:t>Those aren’t real coordinates. Don’t actually go looking for the binding sites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From Jiang et al. (2018)</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Each one of those data types represents a BED file that can be used in a similar manner to previously</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can use combinations of overlapping features to segment/annotate a genome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problem you choose to look into will depend on your project and goals. For example, if you just want to compare SRF to other TFs, it might be enough to just look into enumerating the binding at different locations and comparing it with other factors.</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SRF is one of those ubiquitous factors involved in stimulating both cell proliferation and differentiation</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Genome associations being “do these overlap more/less than expected?” type of questions</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For this toy example, the segments of interest are SRF ChIP-seq peaks, annotation segments are genomic annotations (that can be obtained from Ensembl among other places), and our workspace is the whole genome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P-value in this case corresponds to what proportion of samples was a higher enrichment or lower depletion found than the one that was observed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They provide very different answers to a similar question.</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Measuring overlap of an SRF binding site with the annotation track using something like BEDtools might lead us to think that SRF likes to bind intronic and intergenic regions for example</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Looking into the association between SRF sites and genomic annotations, we see that UTR5 is actually the most preferred. Intergenic binding actually occurs significantly less than we expect. So even though a large number of SRF binding sites are intergenic, once we account for the fact that most of the genome is actually intergenic (the space between genes), we see that it binds there less than we would think</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this case, association is arguably more biologically meaningful. SRF is known as this promoter-binding ubiquitous factor. Most of the overrepresented annotation categories are proximal to the transcription start site (TSS)</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 can even apply this to the previous problem. IRF8 binding for example almost always occurred proximal to PU.1. The binding of IRF8 would be extremely associated with PU.1 sites (if we were to use PU.1 sites as our annotation track). You might choose to express the previous figure as a log2 (fold change) type association as well.</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P-value in this case corresponds to what proportion of samples was a higher enrichment or lower depletion found than the one that was observed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You’ll be thinking in terms of bedtools operations in no time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first intersection (in green) requires both A and B to overlap. The second (with the –wa flag) is an option that reports every feature in A that also appears in B</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 parable that originated on the Indian subcontinent about a group of blind men who have never come across an elephant before who are trying to conceptualize what an elephant is by touching it.</a:t>
            </a:r>
            <a:endParaRPr/>
          </a:p>
          <a:p>
            <a:pPr indent="0" lvl="0" marL="1587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point being that we as humans tend to project our partial experience as the whole truth, ignoring other information</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cell isn’t so different</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63894ee3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63894ee3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Similar in practice to one of the schools of thought in Systems Biology which is why we put the lectures close together:</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If you’re layering ChIP-seq, RNA-seq, ATAC-seq, etc. together, you’re trying to put together the different components of a system to learn about it</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Also allows you to integrate your findings with other people’s findings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What are these genomic loci? Could be anything you’re interested in (genes, SNPs, whatever)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5200"/>
              <a:buFont typeface="Roboto"/>
              <a:buNone/>
              <a:defRPr b="1" i="0" sz="5200" u="none" cap="none" strike="noStrike">
                <a:solidFill>
                  <a:srgbClr val="680018"/>
                </a:solidFill>
                <a:latin typeface="Roboto"/>
                <a:ea typeface="Roboto"/>
                <a:cs typeface="Roboto"/>
                <a:sym typeface="Roboto"/>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100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1pPr>
            <a:lvl2pPr lvl="1"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2pPr>
            <a:lvl3pPr lvl="2"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3pPr>
            <a:lvl4pPr lvl="3"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4pPr>
            <a:lvl5pPr lvl="4"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5pPr>
            <a:lvl6pPr lvl="5"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6pPr>
            <a:lvl7pPr lvl="6"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7pPr>
            <a:lvl8pPr lvl="7"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8pPr>
            <a:lvl9pPr lvl="8"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0" y="5056744"/>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17" name="Google Shape;17;p3"/>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24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24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2400"/>
              </a:spcBef>
              <a:spcAft>
                <a:spcPts val="24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19" name="Shape 19"/>
        <p:cNvGrpSpPr/>
        <p:nvPr/>
      </p:nvGrpSpPr>
      <p:grpSpPr>
        <a:xfrm>
          <a:off x="0" y="0"/>
          <a:ext cx="0" cy="0"/>
          <a:chOff x="0" y="0"/>
          <a:chExt cx="0" cy="0"/>
        </a:xfrm>
      </p:grpSpPr>
      <p:sp>
        <p:nvSpPr>
          <p:cNvPr id="20" name="Google Shape;20;p4"/>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4800"/>
              <a:buFont typeface="Roboto Medium"/>
              <a:buNone/>
              <a:defRPr b="0" i="0" sz="48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4800"/>
              <a:buFont typeface="Arial"/>
              <a:buNone/>
              <a:defRPr sz="4800">
                <a:solidFill>
                  <a:schemeClr val="dk1"/>
                </a:solidFill>
              </a:defRPr>
            </a:lvl2pPr>
            <a:lvl3pPr lvl="2" algn="ctr">
              <a:spcBef>
                <a:spcPts val="0"/>
              </a:spcBef>
              <a:spcAft>
                <a:spcPts val="0"/>
              </a:spcAft>
              <a:buClr>
                <a:schemeClr val="dk1"/>
              </a:buClr>
              <a:buSzPts val="4800"/>
              <a:buFont typeface="Arial"/>
              <a:buNone/>
              <a:defRPr sz="4800">
                <a:solidFill>
                  <a:schemeClr val="dk1"/>
                </a:solidFill>
              </a:defRPr>
            </a:lvl3pPr>
            <a:lvl4pPr lvl="3" algn="ctr">
              <a:spcBef>
                <a:spcPts val="0"/>
              </a:spcBef>
              <a:spcAft>
                <a:spcPts val="0"/>
              </a:spcAft>
              <a:buClr>
                <a:schemeClr val="dk1"/>
              </a:buClr>
              <a:buSzPts val="4800"/>
              <a:buFont typeface="Arial"/>
              <a:buNone/>
              <a:defRPr sz="4800">
                <a:solidFill>
                  <a:schemeClr val="dk1"/>
                </a:solidFill>
              </a:defRPr>
            </a:lvl4pPr>
            <a:lvl5pPr lvl="4" algn="ctr">
              <a:spcBef>
                <a:spcPts val="0"/>
              </a:spcBef>
              <a:spcAft>
                <a:spcPts val="0"/>
              </a:spcAft>
              <a:buClr>
                <a:schemeClr val="dk1"/>
              </a:buClr>
              <a:buSzPts val="4800"/>
              <a:buFont typeface="Arial"/>
              <a:buNone/>
              <a:defRPr sz="4800">
                <a:solidFill>
                  <a:schemeClr val="dk1"/>
                </a:solidFill>
              </a:defRPr>
            </a:lvl5pPr>
            <a:lvl6pPr lvl="5" algn="ctr">
              <a:spcBef>
                <a:spcPts val="0"/>
              </a:spcBef>
              <a:spcAft>
                <a:spcPts val="0"/>
              </a:spcAft>
              <a:buClr>
                <a:schemeClr val="dk1"/>
              </a:buClr>
              <a:buSzPts val="4800"/>
              <a:buFont typeface="Arial"/>
              <a:buNone/>
              <a:defRPr sz="4800">
                <a:solidFill>
                  <a:schemeClr val="dk1"/>
                </a:solidFill>
              </a:defRPr>
            </a:lvl6pPr>
            <a:lvl7pPr lvl="6" algn="ctr">
              <a:spcBef>
                <a:spcPts val="0"/>
              </a:spcBef>
              <a:spcAft>
                <a:spcPts val="0"/>
              </a:spcAft>
              <a:buClr>
                <a:schemeClr val="dk1"/>
              </a:buClr>
              <a:buSzPts val="4800"/>
              <a:buFont typeface="Arial"/>
              <a:buNone/>
              <a:defRPr sz="4800">
                <a:solidFill>
                  <a:schemeClr val="dk1"/>
                </a:solidFill>
              </a:defRPr>
            </a:lvl7pPr>
            <a:lvl8pPr lvl="7" algn="ctr">
              <a:spcBef>
                <a:spcPts val="0"/>
              </a:spcBef>
              <a:spcAft>
                <a:spcPts val="0"/>
              </a:spcAft>
              <a:buClr>
                <a:schemeClr val="dk1"/>
              </a:buClr>
              <a:buSzPts val="4800"/>
              <a:buFont typeface="Arial"/>
              <a:buNone/>
              <a:defRPr sz="4800">
                <a:solidFill>
                  <a:schemeClr val="dk1"/>
                </a:solidFill>
              </a:defRPr>
            </a:lvl8pPr>
            <a:lvl9pPr lvl="8" algn="ctr">
              <a:spcBef>
                <a:spcPts val="0"/>
              </a:spcBef>
              <a:spcAft>
                <a:spcPts val="0"/>
              </a:spcAft>
              <a:buClr>
                <a:schemeClr val="dk1"/>
              </a:buClr>
              <a:buSzPts val="4800"/>
              <a:buFont typeface="Arial"/>
              <a:buNone/>
              <a:defRPr sz="4800">
                <a:solidFill>
                  <a:schemeClr val="dk1"/>
                </a:solidFil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l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3600"/>
              <a:buFont typeface="Arial"/>
              <a:buNone/>
              <a:defRPr sz="3600">
                <a:solidFill>
                  <a:schemeClr val="dk1"/>
                </a:solidFill>
              </a:defRPr>
            </a:lvl2pPr>
            <a:lvl3pPr lvl="2" algn="ctr">
              <a:spcBef>
                <a:spcPts val="0"/>
              </a:spcBef>
              <a:spcAft>
                <a:spcPts val="0"/>
              </a:spcAft>
              <a:buClr>
                <a:schemeClr val="dk1"/>
              </a:buClr>
              <a:buSzPts val="3600"/>
              <a:buFont typeface="Arial"/>
              <a:buNone/>
              <a:defRPr sz="3600">
                <a:solidFill>
                  <a:schemeClr val="dk1"/>
                </a:solidFill>
              </a:defRPr>
            </a:lvl3pPr>
            <a:lvl4pPr lvl="3" algn="ctr">
              <a:spcBef>
                <a:spcPts val="0"/>
              </a:spcBef>
              <a:spcAft>
                <a:spcPts val="0"/>
              </a:spcAft>
              <a:buClr>
                <a:schemeClr val="dk1"/>
              </a:buClr>
              <a:buSzPts val="3600"/>
              <a:buFont typeface="Arial"/>
              <a:buNone/>
              <a:defRPr sz="3600">
                <a:solidFill>
                  <a:schemeClr val="dk1"/>
                </a:solidFill>
              </a:defRPr>
            </a:lvl4pPr>
            <a:lvl5pPr lvl="4" algn="ctr">
              <a:spcBef>
                <a:spcPts val="0"/>
              </a:spcBef>
              <a:spcAft>
                <a:spcPts val="0"/>
              </a:spcAft>
              <a:buClr>
                <a:schemeClr val="dk1"/>
              </a:buClr>
              <a:buSzPts val="3600"/>
              <a:buFont typeface="Arial"/>
              <a:buNone/>
              <a:defRPr sz="3600">
                <a:solidFill>
                  <a:schemeClr val="dk1"/>
                </a:solidFill>
              </a:defRPr>
            </a:lvl5pPr>
            <a:lvl6pPr lvl="5" algn="ctr">
              <a:spcBef>
                <a:spcPts val="0"/>
              </a:spcBef>
              <a:spcAft>
                <a:spcPts val="0"/>
              </a:spcAft>
              <a:buClr>
                <a:schemeClr val="dk1"/>
              </a:buClr>
              <a:buSzPts val="3600"/>
              <a:buFont typeface="Arial"/>
              <a:buNone/>
              <a:defRPr sz="3600">
                <a:solidFill>
                  <a:schemeClr val="dk1"/>
                </a:solidFill>
              </a:defRPr>
            </a:lvl6pPr>
            <a:lvl7pPr lvl="6" algn="ctr">
              <a:spcBef>
                <a:spcPts val="0"/>
              </a:spcBef>
              <a:spcAft>
                <a:spcPts val="0"/>
              </a:spcAft>
              <a:buClr>
                <a:schemeClr val="dk1"/>
              </a:buClr>
              <a:buSzPts val="3600"/>
              <a:buFont typeface="Arial"/>
              <a:buNone/>
              <a:defRPr sz="3600">
                <a:solidFill>
                  <a:schemeClr val="dk1"/>
                </a:solidFill>
              </a:defRPr>
            </a:lvl7pPr>
            <a:lvl8pPr lvl="7" algn="ctr">
              <a:spcBef>
                <a:spcPts val="0"/>
              </a:spcBef>
              <a:spcAft>
                <a:spcPts val="0"/>
              </a:spcAft>
              <a:buClr>
                <a:schemeClr val="dk1"/>
              </a:buClr>
              <a:buSzPts val="3600"/>
              <a:buFont typeface="Arial"/>
              <a:buNone/>
              <a:defRPr sz="3600">
                <a:solidFill>
                  <a:schemeClr val="dk1"/>
                </a:solidFill>
              </a:defRPr>
            </a:lvl8pPr>
            <a:lvl9pPr lvl="8" algn="ctr">
              <a:spcBef>
                <a:spcPts val="0"/>
              </a:spcBef>
              <a:spcAft>
                <a:spcPts val="0"/>
              </a:spcAft>
              <a:buClr>
                <a:schemeClr val="dk1"/>
              </a:buClr>
              <a:buSzPts val="3600"/>
              <a:buFont typeface="Arial"/>
              <a:buNone/>
              <a:defRPr sz="3600">
                <a:solidFill>
                  <a:schemeClr val="dk1"/>
                </a:solidFill>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27" name="Google Shape;27;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8" name="Google Shape;28;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2400"/>
              <a:buFont typeface="Roboto Medium"/>
              <a:buNone/>
              <a:defRPr b="0" i="0" sz="24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400"/>
              <a:buFont typeface="Arial"/>
              <a:buNone/>
              <a:defRPr sz="2400">
                <a:solidFill>
                  <a:schemeClr val="dk1"/>
                </a:solidFill>
              </a:defRPr>
            </a:lvl2pPr>
            <a:lvl3pPr lvl="2" algn="ctr">
              <a:spcBef>
                <a:spcPts val="0"/>
              </a:spcBef>
              <a:spcAft>
                <a:spcPts val="0"/>
              </a:spcAft>
              <a:buClr>
                <a:schemeClr val="dk1"/>
              </a:buClr>
              <a:buSzPts val="2400"/>
              <a:buFont typeface="Arial"/>
              <a:buNone/>
              <a:defRPr sz="2400">
                <a:solidFill>
                  <a:schemeClr val="dk1"/>
                </a:solidFill>
              </a:defRPr>
            </a:lvl3pPr>
            <a:lvl4pPr lvl="3" algn="ctr">
              <a:spcBef>
                <a:spcPts val="0"/>
              </a:spcBef>
              <a:spcAft>
                <a:spcPts val="0"/>
              </a:spcAft>
              <a:buClr>
                <a:schemeClr val="dk1"/>
              </a:buClr>
              <a:buSzPts val="2400"/>
              <a:buFont typeface="Arial"/>
              <a:buNone/>
              <a:defRPr sz="2400">
                <a:solidFill>
                  <a:schemeClr val="dk1"/>
                </a:solidFill>
              </a:defRPr>
            </a:lvl4pPr>
            <a:lvl5pPr lvl="4" algn="ctr">
              <a:spcBef>
                <a:spcPts val="0"/>
              </a:spcBef>
              <a:spcAft>
                <a:spcPts val="0"/>
              </a:spcAft>
              <a:buClr>
                <a:schemeClr val="dk1"/>
              </a:buClr>
              <a:buSzPts val="2400"/>
              <a:buFont typeface="Arial"/>
              <a:buNone/>
              <a:defRPr sz="2400">
                <a:solidFill>
                  <a:schemeClr val="dk1"/>
                </a:solidFill>
              </a:defRPr>
            </a:lvl5pPr>
            <a:lvl6pPr lvl="5" algn="ctr">
              <a:spcBef>
                <a:spcPts val="0"/>
              </a:spcBef>
              <a:spcAft>
                <a:spcPts val="0"/>
              </a:spcAft>
              <a:buClr>
                <a:schemeClr val="dk1"/>
              </a:buClr>
              <a:buSzPts val="2400"/>
              <a:buFont typeface="Arial"/>
              <a:buNone/>
              <a:defRPr sz="2400">
                <a:solidFill>
                  <a:schemeClr val="dk1"/>
                </a:solidFill>
              </a:defRPr>
            </a:lvl6pPr>
            <a:lvl7pPr lvl="6" algn="ctr">
              <a:spcBef>
                <a:spcPts val="0"/>
              </a:spcBef>
              <a:spcAft>
                <a:spcPts val="0"/>
              </a:spcAft>
              <a:buClr>
                <a:schemeClr val="dk1"/>
              </a:buClr>
              <a:buSzPts val="2400"/>
              <a:buFont typeface="Arial"/>
              <a:buNone/>
              <a:defRPr sz="2400">
                <a:solidFill>
                  <a:schemeClr val="dk1"/>
                </a:solidFill>
              </a:defRPr>
            </a:lvl7pPr>
            <a:lvl8pPr lvl="7" algn="ctr">
              <a:spcBef>
                <a:spcPts val="0"/>
              </a:spcBef>
              <a:spcAft>
                <a:spcPts val="0"/>
              </a:spcAft>
              <a:buClr>
                <a:schemeClr val="dk1"/>
              </a:buClr>
              <a:buSzPts val="2400"/>
              <a:buFont typeface="Arial"/>
              <a:buNone/>
              <a:defRPr sz="2400">
                <a:solidFill>
                  <a:schemeClr val="dk1"/>
                </a:solidFill>
              </a:defRPr>
            </a:lvl8pPr>
            <a:lvl9pPr lvl="8" algn="ctr">
              <a:spcBef>
                <a:spcPts val="0"/>
              </a:spcBef>
              <a:spcAft>
                <a:spcPts val="0"/>
              </a:spcAft>
              <a:buClr>
                <a:schemeClr val="dk1"/>
              </a:buClr>
              <a:buSzPts val="2400"/>
              <a:buFont typeface="Arial"/>
              <a:buNone/>
              <a:defRPr sz="2400">
                <a:solidFill>
                  <a:schemeClr val="dk1"/>
                </a:solidFill>
              </a:defRPr>
            </a:lvl9pPr>
          </a:lstStyle>
          <a:p/>
        </p:txBody>
      </p:sp>
      <p:sp>
        <p:nvSpPr>
          <p:cNvPr id="32" name="Google Shape;32;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10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4" name="Shape 34"/>
        <p:cNvGrpSpPr/>
        <p:nvPr/>
      </p:nvGrpSpPr>
      <p:grpSpPr>
        <a:xfrm>
          <a:off x="0" y="0"/>
          <a:ext cx="0" cy="0"/>
          <a:chOff x="0" y="0"/>
          <a:chExt cx="0" cy="0"/>
        </a:xfrm>
      </p:grpSpPr>
      <p:sp>
        <p:nvSpPr>
          <p:cNvPr id="35" name="Google Shape;3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
          <p:cNvSpPr txBox="1"/>
          <p:nvPr>
            <p:ph type="title"/>
          </p:nvPr>
        </p:nvSpPr>
        <p:spPr>
          <a:xfrm>
            <a:off x="265500" y="1233175"/>
            <a:ext cx="4045200" cy="14823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4200"/>
              <a:buFont typeface="Roboto Medium"/>
              <a:buNone/>
              <a:defRPr b="0" i="0" sz="42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4200"/>
              <a:buFont typeface="Arial"/>
              <a:buNone/>
              <a:defRPr sz="4200">
                <a:solidFill>
                  <a:schemeClr val="dk1"/>
                </a:solidFill>
              </a:defRPr>
            </a:lvl2pPr>
            <a:lvl3pPr lvl="2" algn="ctr">
              <a:spcBef>
                <a:spcPts val="0"/>
              </a:spcBef>
              <a:spcAft>
                <a:spcPts val="0"/>
              </a:spcAft>
              <a:buClr>
                <a:schemeClr val="dk1"/>
              </a:buClr>
              <a:buSzPts val="4200"/>
              <a:buFont typeface="Arial"/>
              <a:buNone/>
              <a:defRPr sz="4200">
                <a:solidFill>
                  <a:schemeClr val="dk1"/>
                </a:solidFill>
              </a:defRPr>
            </a:lvl3pPr>
            <a:lvl4pPr lvl="3" algn="ctr">
              <a:spcBef>
                <a:spcPts val="0"/>
              </a:spcBef>
              <a:spcAft>
                <a:spcPts val="0"/>
              </a:spcAft>
              <a:buClr>
                <a:schemeClr val="dk1"/>
              </a:buClr>
              <a:buSzPts val="4200"/>
              <a:buFont typeface="Arial"/>
              <a:buNone/>
              <a:defRPr sz="4200">
                <a:solidFill>
                  <a:schemeClr val="dk1"/>
                </a:solidFill>
              </a:defRPr>
            </a:lvl4pPr>
            <a:lvl5pPr lvl="4" algn="ctr">
              <a:spcBef>
                <a:spcPts val="0"/>
              </a:spcBef>
              <a:spcAft>
                <a:spcPts val="0"/>
              </a:spcAft>
              <a:buClr>
                <a:schemeClr val="dk1"/>
              </a:buClr>
              <a:buSzPts val="4200"/>
              <a:buFont typeface="Arial"/>
              <a:buNone/>
              <a:defRPr sz="4200">
                <a:solidFill>
                  <a:schemeClr val="dk1"/>
                </a:solidFill>
              </a:defRPr>
            </a:lvl5pPr>
            <a:lvl6pPr lvl="5" algn="ctr">
              <a:spcBef>
                <a:spcPts val="0"/>
              </a:spcBef>
              <a:spcAft>
                <a:spcPts val="0"/>
              </a:spcAft>
              <a:buClr>
                <a:schemeClr val="dk1"/>
              </a:buClr>
              <a:buSzPts val="4200"/>
              <a:buFont typeface="Arial"/>
              <a:buNone/>
              <a:defRPr sz="4200">
                <a:solidFill>
                  <a:schemeClr val="dk1"/>
                </a:solidFill>
              </a:defRPr>
            </a:lvl6pPr>
            <a:lvl7pPr lvl="6" algn="ctr">
              <a:spcBef>
                <a:spcPts val="0"/>
              </a:spcBef>
              <a:spcAft>
                <a:spcPts val="0"/>
              </a:spcAft>
              <a:buClr>
                <a:schemeClr val="dk1"/>
              </a:buClr>
              <a:buSzPts val="4200"/>
              <a:buFont typeface="Arial"/>
              <a:buNone/>
              <a:defRPr sz="4200">
                <a:solidFill>
                  <a:schemeClr val="dk1"/>
                </a:solidFill>
              </a:defRPr>
            </a:lvl7pPr>
            <a:lvl8pPr lvl="7" algn="ctr">
              <a:spcBef>
                <a:spcPts val="0"/>
              </a:spcBef>
              <a:spcAft>
                <a:spcPts val="0"/>
              </a:spcAft>
              <a:buClr>
                <a:schemeClr val="dk1"/>
              </a:buClr>
              <a:buSzPts val="4200"/>
              <a:buFont typeface="Arial"/>
              <a:buNone/>
              <a:defRPr sz="4200">
                <a:solidFill>
                  <a:schemeClr val="dk1"/>
                </a:solidFill>
              </a:defRPr>
            </a:lvl8pPr>
            <a:lvl9pPr lvl="8" algn="ctr">
              <a:spcBef>
                <a:spcPts val="0"/>
              </a:spcBef>
              <a:spcAft>
                <a:spcPts val="0"/>
              </a:spcAft>
              <a:buClr>
                <a:schemeClr val="dk1"/>
              </a:buClr>
              <a:buSzPts val="4200"/>
              <a:buFont typeface="Arial"/>
              <a:buNone/>
              <a:defRPr sz="4200">
                <a:solidFill>
                  <a:schemeClr val="dk1"/>
                </a:solidFill>
              </a:defRPr>
            </a:lvl9pPr>
          </a:lstStyle>
          <a:p/>
        </p:txBody>
      </p:sp>
      <p:sp>
        <p:nvSpPr>
          <p:cNvPr id="37" name="Google Shape;37;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100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1pPr>
            <a:lvl2pPr lvl="1"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2pPr>
            <a:lvl3pPr lvl="2"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3pPr>
            <a:lvl4pPr lvl="3"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4pPr>
            <a:lvl5pPr lvl="4"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5pPr>
            <a:lvl6pPr lvl="5"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6pPr>
            <a:lvl7pPr lvl="6"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7pPr>
            <a:lvl8pPr lvl="7"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8pPr>
            <a:lvl9pPr lvl="8"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9pPr>
          </a:lstStyle>
          <a:p/>
        </p:txBody>
      </p:sp>
      <p:sp>
        <p:nvSpPr>
          <p:cNvPr id="38" name="Google Shape;38;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0" name="Shape 40"/>
        <p:cNvGrpSpPr/>
        <p:nvPr/>
      </p:nvGrpSpPr>
      <p:grpSpPr>
        <a:xfrm>
          <a:off x="0" y="0"/>
          <a:ext cx="0" cy="0"/>
          <a:chOff x="0" y="0"/>
          <a:chExt cx="0" cy="0"/>
        </a:xfrm>
      </p:grpSpPr>
      <p:sp>
        <p:nvSpPr>
          <p:cNvPr id="41" name="Google Shape;41;p9"/>
          <p:cNvSpPr txBox="1"/>
          <p:nvPr>
            <p:ph idx="1" type="body"/>
          </p:nvPr>
        </p:nvSpPr>
        <p:spPr>
          <a:xfrm>
            <a:off x="1572600" y="4300681"/>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1000"/>
              </a:spcBef>
              <a:spcAft>
                <a:spcPts val="0"/>
              </a:spcAft>
              <a:buClr>
                <a:schemeClr val="dk2"/>
              </a:buClr>
              <a:buSzPts val="3000"/>
              <a:buFont typeface="Open Sans"/>
              <a:buNone/>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3" name="Shape 43"/>
        <p:cNvGrpSpPr/>
        <p:nvPr/>
      </p:nvGrpSpPr>
      <p:grpSpPr>
        <a:xfrm>
          <a:off x="0" y="0"/>
          <a:ext cx="0" cy="0"/>
          <a:chOff x="0" y="0"/>
          <a:chExt cx="0" cy="0"/>
        </a:xfrm>
      </p:grpSpPr>
      <p:sp>
        <p:nvSpPr>
          <p:cNvPr id="44" name="Google Shape;44;p10"/>
          <p:cNvSpPr txBox="1"/>
          <p:nvPr>
            <p:ph type="title"/>
          </p:nvPr>
        </p:nvSpPr>
        <p:spPr>
          <a:xfrm>
            <a:off x="311700" y="1106125"/>
            <a:ext cx="8520600" cy="19635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12000"/>
              <a:buFont typeface="Roboto Medium"/>
              <a:buNone/>
              <a:defRPr b="0" i="0" sz="120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12000"/>
              <a:buFont typeface="Arial"/>
              <a:buNone/>
              <a:defRPr sz="12000">
                <a:solidFill>
                  <a:schemeClr val="dk1"/>
                </a:solidFill>
              </a:defRPr>
            </a:lvl2pPr>
            <a:lvl3pPr lvl="2" algn="ctr">
              <a:spcBef>
                <a:spcPts val="0"/>
              </a:spcBef>
              <a:spcAft>
                <a:spcPts val="0"/>
              </a:spcAft>
              <a:buClr>
                <a:schemeClr val="dk1"/>
              </a:buClr>
              <a:buSzPts val="12000"/>
              <a:buFont typeface="Arial"/>
              <a:buNone/>
              <a:defRPr sz="12000">
                <a:solidFill>
                  <a:schemeClr val="dk1"/>
                </a:solidFill>
              </a:defRPr>
            </a:lvl3pPr>
            <a:lvl4pPr lvl="3" algn="ctr">
              <a:spcBef>
                <a:spcPts val="0"/>
              </a:spcBef>
              <a:spcAft>
                <a:spcPts val="0"/>
              </a:spcAft>
              <a:buClr>
                <a:schemeClr val="dk1"/>
              </a:buClr>
              <a:buSzPts val="12000"/>
              <a:buFont typeface="Arial"/>
              <a:buNone/>
              <a:defRPr sz="12000">
                <a:solidFill>
                  <a:schemeClr val="dk1"/>
                </a:solidFill>
              </a:defRPr>
            </a:lvl4pPr>
            <a:lvl5pPr lvl="4" algn="ctr">
              <a:spcBef>
                <a:spcPts val="0"/>
              </a:spcBef>
              <a:spcAft>
                <a:spcPts val="0"/>
              </a:spcAft>
              <a:buClr>
                <a:schemeClr val="dk1"/>
              </a:buClr>
              <a:buSzPts val="12000"/>
              <a:buFont typeface="Arial"/>
              <a:buNone/>
              <a:defRPr sz="12000">
                <a:solidFill>
                  <a:schemeClr val="dk1"/>
                </a:solidFill>
              </a:defRPr>
            </a:lvl5pPr>
            <a:lvl6pPr lvl="5" algn="ctr">
              <a:spcBef>
                <a:spcPts val="0"/>
              </a:spcBef>
              <a:spcAft>
                <a:spcPts val="0"/>
              </a:spcAft>
              <a:buClr>
                <a:schemeClr val="dk1"/>
              </a:buClr>
              <a:buSzPts val="12000"/>
              <a:buFont typeface="Arial"/>
              <a:buNone/>
              <a:defRPr sz="12000">
                <a:solidFill>
                  <a:schemeClr val="dk1"/>
                </a:solidFill>
              </a:defRPr>
            </a:lvl6pPr>
            <a:lvl7pPr lvl="6" algn="ctr">
              <a:spcBef>
                <a:spcPts val="0"/>
              </a:spcBef>
              <a:spcAft>
                <a:spcPts val="0"/>
              </a:spcAft>
              <a:buClr>
                <a:schemeClr val="dk1"/>
              </a:buClr>
              <a:buSzPts val="12000"/>
              <a:buFont typeface="Arial"/>
              <a:buNone/>
              <a:defRPr sz="12000">
                <a:solidFill>
                  <a:schemeClr val="dk1"/>
                </a:solidFill>
              </a:defRPr>
            </a:lvl7pPr>
            <a:lvl8pPr lvl="7" algn="ctr">
              <a:spcBef>
                <a:spcPts val="0"/>
              </a:spcBef>
              <a:spcAft>
                <a:spcPts val="0"/>
              </a:spcAft>
              <a:buClr>
                <a:schemeClr val="dk1"/>
              </a:buClr>
              <a:buSzPts val="12000"/>
              <a:buFont typeface="Arial"/>
              <a:buNone/>
              <a:defRPr sz="12000">
                <a:solidFill>
                  <a:schemeClr val="dk1"/>
                </a:solidFill>
              </a:defRPr>
            </a:lvl8pPr>
            <a:lvl9pPr lvl="8" algn="ctr">
              <a:spcBef>
                <a:spcPts val="0"/>
              </a:spcBef>
              <a:spcAft>
                <a:spcPts val="0"/>
              </a:spcAft>
              <a:buClr>
                <a:schemeClr val="dk1"/>
              </a:buClr>
              <a:buSzPts val="12000"/>
              <a:buFont typeface="Arial"/>
              <a:buNone/>
              <a:defRPr sz="12000">
                <a:solidFill>
                  <a:schemeClr val="dk1"/>
                </a:solidFill>
              </a:defRPr>
            </a:lvl9pPr>
          </a:lstStyle>
          <a:p/>
        </p:txBody>
      </p:sp>
      <p:sp>
        <p:nvSpPr>
          <p:cNvPr id="45" name="Google Shape;45;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419100" lvl="0" marL="457200" marR="0" rtl="0" algn="ctr">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ctr">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ctr">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ctr">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7" name="Google Shape;7;p1"/>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quinlanlab.org/tutorials/bedtools/bedtool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bedtools.readthedocs.io/en/lates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graphics.stanford.edu/~niloy/research/shadowArt/shadowArt_sigA_09.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5200"/>
              <a:buFont typeface="Roboto"/>
              <a:buNone/>
            </a:pPr>
            <a:r>
              <a:rPr b="1" i="0" lang="en" sz="5200" u="none" cap="none" strike="noStrike">
                <a:solidFill>
                  <a:srgbClr val="680018"/>
                </a:solidFill>
                <a:latin typeface="Roboto"/>
                <a:ea typeface="Roboto"/>
                <a:cs typeface="Roboto"/>
                <a:sym typeface="Roboto"/>
              </a:rPr>
              <a:t>Integrative Genomics</a:t>
            </a:r>
            <a:endParaRPr b="1" i="0" sz="5200" u="none" cap="none" strike="noStrike">
              <a:solidFill>
                <a:srgbClr val="680018"/>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Today – Integrative Genomics</a:t>
            </a:r>
            <a:endParaRPr b="0" i="0" sz="3600" u="none" cap="none" strike="noStrike">
              <a:solidFill>
                <a:srgbClr val="680018"/>
              </a:solidFill>
              <a:latin typeface="Roboto Medium"/>
              <a:ea typeface="Roboto Medium"/>
              <a:cs typeface="Roboto Medium"/>
              <a:sym typeface="Roboto Medium"/>
            </a:endParaRPr>
          </a:p>
        </p:txBody>
      </p:sp>
      <p:sp>
        <p:nvSpPr>
          <p:cNvPr id="121" name="Google Shape;121;p21"/>
          <p:cNvSpPr txBox="1"/>
          <p:nvPr>
            <p:ph idx="1" type="body"/>
          </p:nvPr>
        </p:nvSpPr>
        <p:spPr>
          <a:xfrm>
            <a:off x="679938" y="842842"/>
            <a:ext cx="6805200" cy="3739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BED format redux</a:t>
            </a:r>
            <a:endParaRPr b="0" i="0" sz="3000" u="none" cap="none" strike="noStrike">
              <a:solidFill>
                <a:schemeClr val="dk2"/>
              </a:solidFill>
              <a:latin typeface="Open Sans"/>
              <a:ea typeface="Open Sans"/>
              <a:cs typeface="Open Sans"/>
              <a:sym typeface="Open Sans"/>
            </a:endParaRPr>
          </a:p>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Set Theory &amp; Genome arithmetic</a:t>
            </a:r>
            <a:endParaRPr b="0" i="0" sz="3000" u="none" cap="none" strike="noStrike">
              <a:solidFill>
                <a:schemeClr val="dk2"/>
              </a:solidFill>
              <a:latin typeface="Open Sans"/>
              <a:ea typeface="Open Sans"/>
              <a:cs typeface="Open Sans"/>
              <a:sym typeface="Open Sans"/>
            </a:endParaRPr>
          </a:p>
          <a:p>
            <a:pPr indent="-419100" lvl="1" marL="914400" marR="0" rtl="0" algn="l">
              <a:lnSpc>
                <a:spcPct val="115000"/>
              </a:lnSpc>
              <a:spcBef>
                <a:spcPts val="1000"/>
              </a:spcBef>
              <a:spcAft>
                <a:spcPts val="0"/>
              </a:spcAft>
              <a:buClr>
                <a:schemeClr val="dk2"/>
              </a:buClr>
              <a:buSzPts val="3000"/>
              <a:buFont typeface="Courier New"/>
              <a:buChar char="o"/>
            </a:pPr>
            <a:r>
              <a:rPr b="0" i="0" lang="en" sz="2400" u="none" cap="none" strike="noStrike">
                <a:solidFill>
                  <a:schemeClr val="dk2"/>
                </a:solidFill>
                <a:latin typeface="Open Sans"/>
                <a:ea typeface="Open Sans"/>
                <a:cs typeface="Open Sans"/>
                <a:sym typeface="Open Sans"/>
              </a:rPr>
              <a:t>Useful tools (BEDtools, bedops, GAT)</a:t>
            </a:r>
            <a:endParaRPr/>
          </a:p>
          <a:p>
            <a:pPr indent="-419100" lvl="1" marL="914400" marR="0" rtl="0" algn="l">
              <a:lnSpc>
                <a:spcPct val="115000"/>
              </a:lnSpc>
              <a:spcBef>
                <a:spcPts val="1000"/>
              </a:spcBef>
              <a:spcAft>
                <a:spcPts val="0"/>
              </a:spcAft>
              <a:buClr>
                <a:schemeClr val="dk2"/>
              </a:buClr>
              <a:buSzPts val="3000"/>
              <a:buFont typeface="Courier New"/>
              <a:buChar char="o"/>
            </a:pPr>
            <a:r>
              <a:rPr b="0" i="0" lang="en" sz="2400" u="none" cap="none" strike="noStrike">
                <a:solidFill>
                  <a:schemeClr val="dk2"/>
                </a:solidFill>
                <a:latin typeface="Open Sans"/>
                <a:ea typeface="Open Sans"/>
                <a:cs typeface="Open Sans"/>
                <a:sym typeface="Open Sans"/>
              </a:rPr>
              <a:t>Basic operations</a:t>
            </a:r>
            <a:endParaRPr b="0" i="0" sz="2400" u="none" cap="none" strike="noStrike">
              <a:solidFill>
                <a:schemeClr val="dk2"/>
              </a:solidFill>
              <a:latin typeface="Open Sans"/>
              <a:ea typeface="Open Sans"/>
              <a:cs typeface="Open Sans"/>
              <a:sym typeface="Open Sans"/>
            </a:endParaRPr>
          </a:p>
          <a:p>
            <a:pPr indent="-419100" lvl="1" marL="914400" marR="0" rtl="0" algn="l">
              <a:lnSpc>
                <a:spcPct val="115000"/>
              </a:lnSpc>
              <a:spcBef>
                <a:spcPts val="1000"/>
              </a:spcBef>
              <a:spcAft>
                <a:spcPts val="0"/>
              </a:spcAft>
              <a:buClr>
                <a:schemeClr val="dk2"/>
              </a:buClr>
              <a:buSzPts val="3000"/>
              <a:buFont typeface="Courier New"/>
              <a:buChar char="o"/>
            </a:pPr>
            <a:r>
              <a:rPr lang="en"/>
              <a:t>Enumeration vs. association</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Practical 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Review: ChIP-Seq Peaks</a:t>
            </a:r>
            <a:endParaRPr/>
          </a:p>
        </p:txBody>
      </p:sp>
      <p:pic>
        <p:nvPicPr>
          <p:cNvPr id="127" name="Google Shape;127;p22"/>
          <p:cNvPicPr preferRelativeResize="0"/>
          <p:nvPr/>
        </p:nvPicPr>
        <p:blipFill>
          <a:blip r:embed="rId3">
            <a:alphaModFix/>
          </a:blip>
          <a:stretch>
            <a:fillRect/>
          </a:stretch>
        </p:blipFill>
        <p:spPr>
          <a:xfrm>
            <a:off x="311700" y="1381717"/>
            <a:ext cx="8520600" cy="2380065"/>
          </a:xfrm>
          <a:prstGeom prst="rect">
            <a:avLst/>
          </a:prstGeom>
          <a:noFill/>
          <a:ln>
            <a:noFill/>
          </a:ln>
        </p:spPr>
      </p:pic>
      <p:sp>
        <p:nvSpPr>
          <p:cNvPr id="128" name="Google Shape;128;p22"/>
          <p:cNvSpPr/>
          <p:nvPr/>
        </p:nvSpPr>
        <p:spPr>
          <a:xfrm>
            <a:off x="3538125" y="2820175"/>
            <a:ext cx="436500" cy="231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3216475" y="2820175"/>
            <a:ext cx="215700" cy="231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2392450" y="2820175"/>
            <a:ext cx="215700" cy="231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2"/>
          <p:cNvCxnSpPr/>
          <p:nvPr/>
        </p:nvCxnSpPr>
        <p:spPr>
          <a:xfrm>
            <a:off x="1832250" y="2831650"/>
            <a:ext cx="3792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p:nvPr/>
        </p:nvSpPr>
        <p:spPr>
          <a:xfrm>
            <a:off x="7378810" y="2210463"/>
            <a:ext cx="1679478" cy="2608027"/>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2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Review: </a:t>
            </a:r>
            <a:r>
              <a:rPr b="0" i="0" lang="en" sz="3600" u="none" cap="none" strike="noStrike">
                <a:solidFill>
                  <a:srgbClr val="680018"/>
                </a:solidFill>
                <a:latin typeface="Roboto Medium"/>
                <a:ea typeface="Roboto Medium"/>
                <a:cs typeface="Roboto Medium"/>
                <a:sym typeface="Roboto Medium"/>
              </a:rPr>
              <a:t>ChIP-seq analysis workflow</a:t>
            </a:r>
            <a:endParaRPr b="0" i="0" sz="3600" u="none" cap="none" strike="noStrike">
              <a:solidFill>
                <a:srgbClr val="680018"/>
              </a:solidFill>
              <a:latin typeface="Roboto Medium"/>
              <a:ea typeface="Roboto Medium"/>
              <a:cs typeface="Roboto Medium"/>
              <a:sym typeface="Roboto Medium"/>
            </a:endParaRPr>
          </a:p>
        </p:txBody>
      </p:sp>
      <p:sp>
        <p:nvSpPr>
          <p:cNvPr id="138" name="Google Shape;138;p23"/>
          <p:cNvSpPr txBox="1"/>
          <p:nvPr/>
        </p:nvSpPr>
        <p:spPr>
          <a:xfrm>
            <a:off x="1292560" y="2099135"/>
            <a:ext cx="1983377"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Short reads</a:t>
            </a:r>
            <a:endParaRPr/>
          </a:p>
        </p:txBody>
      </p:sp>
      <p:sp>
        <p:nvSpPr>
          <p:cNvPr id="139" name="Google Shape;139;p23"/>
          <p:cNvSpPr txBox="1"/>
          <p:nvPr/>
        </p:nvSpPr>
        <p:spPr>
          <a:xfrm>
            <a:off x="1292560" y="3139655"/>
            <a:ext cx="1983377"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Short reads</a:t>
            </a:r>
            <a:endParaRPr/>
          </a:p>
        </p:txBody>
      </p:sp>
      <p:sp>
        <p:nvSpPr>
          <p:cNvPr id="140" name="Google Shape;140;p23"/>
          <p:cNvSpPr txBox="1"/>
          <p:nvPr/>
        </p:nvSpPr>
        <p:spPr>
          <a:xfrm>
            <a:off x="4388031" y="2099135"/>
            <a:ext cx="233986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Mapped reads</a:t>
            </a:r>
            <a:endParaRPr/>
          </a:p>
        </p:txBody>
      </p:sp>
      <p:sp>
        <p:nvSpPr>
          <p:cNvPr id="141" name="Google Shape;141;p23"/>
          <p:cNvSpPr txBox="1"/>
          <p:nvPr/>
        </p:nvSpPr>
        <p:spPr>
          <a:xfrm>
            <a:off x="4388031" y="3139655"/>
            <a:ext cx="233986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Mapped reads</a:t>
            </a:r>
            <a:endParaRPr/>
          </a:p>
        </p:txBody>
      </p:sp>
      <p:sp>
        <p:nvSpPr>
          <p:cNvPr id="142" name="Google Shape;142;p23"/>
          <p:cNvSpPr txBox="1"/>
          <p:nvPr/>
        </p:nvSpPr>
        <p:spPr>
          <a:xfrm>
            <a:off x="7839986" y="2657051"/>
            <a:ext cx="113041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Peaks</a:t>
            </a:r>
            <a:endParaRPr/>
          </a:p>
        </p:txBody>
      </p:sp>
      <p:cxnSp>
        <p:nvCxnSpPr>
          <p:cNvPr id="143" name="Google Shape;143;p23"/>
          <p:cNvCxnSpPr/>
          <p:nvPr/>
        </p:nvCxnSpPr>
        <p:spPr>
          <a:xfrm>
            <a:off x="3363398" y="2488749"/>
            <a:ext cx="946206" cy="0"/>
          </a:xfrm>
          <a:prstGeom prst="straightConnector1">
            <a:avLst/>
          </a:prstGeom>
          <a:noFill/>
          <a:ln cap="flat" cmpd="sng" w="57150">
            <a:solidFill>
              <a:srgbClr val="FDA739"/>
            </a:solidFill>
            <a:prstDash val="solid"/>
            <a:round/>
            <a:headEnd len="sm" w="sm" type="none"/>
            <a:tailEnd len="med" w="med" type="triangle"/>
          </a:ln>
        </p:spPr>
      </p:cxnSp>
      <p:cxnSp>
        <p:nvCxnSpPr>
          <p:cNvPr id="144" name="Google Shape;144;p23"/>
          <p:cNvCxnSpPr/>
          <p:nvPr/>
        </p:nvCxnSpPr>
        <p:spPr>
          <a:xfrm>
            <a:off x="3363398" y="3563501"/>
            <a:ext cx="946206" cy="0"/>
          </a:xfrm>
          <a:prstGeom prst="straightConnector1">
            <a:avLst/>
          </a:prstGeom>
          <a:noFill/>
          <a:ln cap="flat" cmpd="sng" w="57150">
            <a:solidFill>
              <a:srgbClr val="FDA739"/>
            </a:solidFill>
            <a:prstDash val="solid"/>
            <a:round/>
            <a:headEnd len="sm" w="sm" type="none"/>
            <a:tailEnd len="med" w="med" type="triangle"/>
          </a:ln>
        </p:spPr>
      </p:cxnSp>
      <p:cxnSp>
        <p:nvCxnSpPr>
          <p:cNvPr id="145" name="Google Shape;145;p23"/>
          <p:cNvCxnSpPr/>
          <p:nvPr/>
        </p:nvCxnSpPr>
        <p:spPr>
          <a:xfrm>
            <a:off x="6823541" y="3008235"/>
            <a:ext cx="946206" cy="0"/>
          </a:xfrm>
          <a:prstGeom prst="straightConnector1">
            <a:avLst/>
          </a:prstGeom>
          <a:noFill/>
          <a:ln cap="flat" cmpd="sng" w="57150">
            <a:solidFill>
              <a:srgbClr val="FDA739"/>
            </a:solidFill>
            <a:prstDash val="solid"/>
            <a:round/>
            <a:headEnd len="sm" w="sm" type="none"/>
            <a:tailEnd len="med" w="med" type="triangle"/>
          </a:ln>
        </p:spPr>
      </p:cxnSp>
      <p:sp>
        <p:nvSpPr>
          <p:cNvPr id="146" name="Google Shape;146;p23"/>
          <p:cNvSpPr txBox="1"/>
          <p:nvPr/>
        </p:nvSpPr>
        <p:spPr>
          <a:xfrm>
            <a:off x="109136" y="2099135"/>
            <a:ext cx="972237" cy="77922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ChIP</a:t>
            </a:r>
            <a:endParaRPr b="0" i="0" sz="2000" u="none" cap="none" strike="noStrike">
              <a:solidFill>
                <a:schemeClr val="dk2"/>
              </a:solidFill>
              <a:latin typeface="Open Sans"/>
              <a:ea typeface="Open Sans"/>
              <a:cs typeface="Open Sans"/>
              <a:sym typeface="Open Sans"/>
            </a:endParaRPr>
          </a:p>
        </p:txBody>
      </p:sp>
      <p:sp>
        <p:nvSpPr>
          <p:cNvPr id="147" name="Google Shape;147;p23"/>
          <p:cNvSpPr txBox="1"/>
          <p:nvPr/>
        </p:nvSpPr>
        <p:spPr>
          <a:xfrm>
            <a:off x="109136" y="3173887"/>
            <a:ext cx="972237" cy="77922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Input</a:t>
            </a:r>
            <a:endParaRPr/>
          </a:p>
        </p:txBody>
      </p:sp>
      <p:sp>
        <p:nvSpPr>
          <p:cNvPr id="148" name="Google Shape;148;p23"/>
          <p:cNvSpPr txBox="1"/>
          <p:nvPr/>
        </p:nvSpPr>
        <p:spPr>
          <a:xfrm>
            <a:off x="3183403" y="542118"/>
            <a:ext cx="1306195" cy="102759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Bowtie2</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BWA</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STAR</a:t>
            </a:r>
            <a:endParaRPr/>
          </a:p>
        </p:txBody>
      </p:sp>
      <p:sp>
        <p:nvSpPr>
          <p:cNvPr id="149" name="Google Shape;149;p23"/>
          <p:cNvSpPr txBox="1"/>
          <p:nvPr/>
        </p:nvSpPr>
        <p:spPr>
          <a:xfrm>
            <a:off x="1631150" y="3913357"/>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FASTQ</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FASTA</a:t>
            </a:r>
            <a:endParaRPr/>
          </a:p>
        </p:txBody>
      </p:sp>
      <p:sp>
        <p:nvSpPr>
          <p:cNvPr id="150" name="Google Shape;150;p23"/>
          <p:cNvSpPr txBox="1"/>
          <p:nvPr/>
        </p:nvSpPr>
        <p:spPr>
          <a:xfrm>
            <a:off x="4904863" y="3896460"/>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SAM</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BAM</a:t>
            </a:r>
            <a:endParaRPr/>
          </a:p>
        </p:txBody>
      </p:sp>
      <p:sp>
        <p:nvSpPr>
          <p:cNvPr id="151" name="Google Shape;151;p23"/>
          <p:cNvSpPr txBox="1"/>
          <p:nvPr/>
        </p:nvSpPr>
        <p:spPr>
          <a:xfrm>
            <a:off x="6643546" y="552373"/>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MACS2</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HOMER</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GEM</a:t>
            </a:r>
            <a:endParaRPr/>
          </a:p>
        </p:txBody>
      </p:sp>
      <p:sp>
        <p:nvSpPr>
          <p:cNvPr id="152" name="Google Shape;152;p23"/>
          <p:cNvSpPr txBox="1"/>
          <p:nvPr/>
        </p:nvSpPr>
        <p:spPr>
          <a:xfrm>
            <a:off x="7752093" y="3913357"/>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The BED format</a:t>
            </a:r>
            <a:endParaRPr b="0" i="0" sz="3600" u="none" cap="none" strike="noStrike">
              <a:solidFill>
                <a:srgbClr val="680018"/>
              </a:solidFill>
              <a:latin typeface="Roboto Medium"/>
              <a:ea typeface="Roboto Medium"/>
              <a:cs typeface="Roboto Medium"/>
              <a:sym typeface="Roboto Medium"/>
            </a:endParaRPr>
          </a:p>
        </p:txBody>
      </p:sp>
      <p:sp>
        <p:nvSpPr>
          <p:cNvPr id="158" name="Google Shape;158;p24"/>
          <p:cNvSpPr txBox="1"/>
          <p:nvPr>
            <p:ph idx="1" type="body"/>
          </p:nvPr>
        </p:nvSpPr>
        <p:spPr>
          <a:xfrm>
            <a:off x="606226" y="6054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A loose </a:t>
            </a:r>
            <a:r>
              <a:rPr b="1" i="0" lang="en" sz="2800" u="none" cap="none" strike="noStrike">
                <a:solidFill>
                  <a:schemeClr val="dk2"/>
                </a:solidFill>
                <a:latin typeface="Open Sans"/>
                <a:ea typeface="Open Sans"/>
                <a:cs typeface="Open Sans"/>
                <a:sym typeface="Open Sans"/>
              </a:rPr>
              <a:t>tab-delimited text format </a:t>
            </a:r>
            <a:r>
              <a:rPr b="0" i="0" lang="en" sz="2800" u="none" cap="none" strike="noStrike">
                <a:solidFill>
                  <a:schemeClr val="dk2"/>
                </a:solidFill>
                <a:latin typeface="Open Sans"/>
                <a:ea typeface="Open Sans"/>
                <a:cs typeface="Open Sans"/>
                <a:sym typeface="Open Sans"/>
              </a:rPr>
              <a:t>that defines </a:t>
            </a:r>
            <a:r>
              <a:rPr b="1" i="0" lang="en" sz="2800" u="none" cap="none" strike="noStrike">
                <a:solidFill>
                  <a:schemeClr val="dk2"/>
                </a:solidFill>
                <a:latin typeface="Open Sans"/>
                <a:ea typeface="Open Sans"/>
                <a:cs typeface="Open Sans"/>
                <a:sym typeface="Open Sans"/>
              </a:rPr>
              <a:t>locations and information </a:t>
            </a:r>
            <a:r>
              <a:rPr b="0" i="0" lang="en" sz="2800" u="none" cap="none" strike="noStrike">
                <a:solidFill>
                  <a:schemeClr val="dk2"/>
                </a:solidFill>
                <a:latin typeface="Open Sans"/>
                <a:ea typeface="Open Sans"/>
                <a:cs typeface="Open Sans"/>
                <a:sym typeface="Open Sans"/>
              </a:rPr>
              <a:t>related to a </a:t>
            </a:r>
            <a:r>
              <a:rPr b="1" i="0" lang="en" sz="2800" u="none" cap="none" strike="noStrike">
                <a:solidFill>
                  <a:schemeClr val="dk2"/>
                </a:solidFill>
                <a:latin typeface="Open Sans"/>
                <a:ea typeface="Open Sans"/>
                <a:cs typeface="Open Sans"/>
                <a:sym typeface="Open Sans"/>
              </a:rPr>
              <a:t>genomic feature </a:t>
            </a:r>
            <a:r>
              <a:rPr b="0" i="0" lang="en" sz="2800" u="none" cap="none" strike="noStrike">
                <a:solidFill>
                  <a:schemeClr val="dk2"/>
                </a:solidFill>
                <a:latin typeface="Open Sans"/>
                <a:ea typeface="Open Sans"/>
                <a:cs typeface="Open Sans"/>
                <a:sym typeface="Open Sans"/>
              </a:rPr>
              <a:t>of interest</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Columns </a:t>
            </a:r>
            <a:r>
              <a:rPr b="1" i="0" lang="en" sz="2800" u="none" cap="none" strike="noStrike">
                <a:solidFill>
                  <a:schemeClr val="dk2"/>
                </a:solidFill>
                <a:latin typeface="Open Sans"/>
                <a:ea typeface="Open Sans"/>
                <a:cs typeface="Open Sans"/>
                <a:sym typeface="Open Sans"/>
              </a:rPr>
              <a:t>can be variable </a:t>
            </a:r>
            <a:r>
              <a:rPr b="0" i="0" lang="en" sz="2800" u="none" cap="none" strike="noStrike">
                <a:solidFill>
                  <a:schemeClr val="dk2"/>
                </a:solidFill>
                <a:latin typeface="Open Sans"/>
                <a:ea typeface="Open Sans"/>
                <a:cs typeface="Open Sans"/>
                <a:sym typeface="Open Sans"/>
              </a:rPr>
              <a:t>but always start with these 3 (or 4):</a:t>
            </a:r>
            <a:endParaRPr/>
          </a:p>
          <a:p>
            <a:pPr indent="-419100" lvl="1" marL="914400" marR="0" rtl="0" algn="l">
              <a:lnSpc>
                <a:spcPct val="115000"/>
              </a:lnSpc>
              <a:spcBef>
                <a:spcPts val="1000"/>
              </a:spcBef>
              <a:spcAft>
                <a:spcPts val="0"/>
              </a:spcAft>
              <a:buClr>
                <a:schemeClr val="dk2"/>
              </a:buClr>
              <a:buSzPts val="3000"/>
              <a:buFont typeface="Courier New"/>
              <a:buChar char="o"/>
            </a:pPr>
            <a:r>
              <a:rPr i="0" lang="en" sz="2000" u="none" cap="none" strike="noStrike">
                <a:solidFill>
                  <a:schemeClr val="dk2"/>
                </a:solidFill>
              </a:rPr>
              <a:t>C</a:t>
            </a:r>
            <a:r>
              <a:rPr i="0" lang="en" u="none" cap="none" strike="noStrike">
                <a:solidFill>
                  <a:schemeClr val="dk2"/>
                </a:solidFill>
              </a:rPr>
              <a:t>hromosome</a:t>
            </a:r>
            <a:r>
              <a:rPr lang="en"/>
              <a:t>, start, end, (and name)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BED format example</a:t>
            </a:r>
            <a:endParaRPr b="0" i="0" sz="3600" u="none" cap="none" strike="noStrike">
              <a:solidFill>
                <a:srgbClr val="680018"/>
              </a:solidFill>
              <a:latin typeface="Roboto Medium"/>
              <a:ea typeface="Roboto Medium"/>
              <a:cs typeface="Roboto Medium"/>
              <a:sym typeface="Roboto Medium"/>
            </a:endParaRPr>
          </a:p>
        </p:txBody>
      </p:sp>
      <p:pic>
        <p:nvPicPr>
          <p:cNvPr id="164" name="Google Shape;164;p25"/>
          <p:cNvPicPr preferRelativeResize="0"/>
          <p:nvPr/>
        </p:nvPicPr>
        <p:blipFill rotWithShape="1">
          <a:blip r:embed="rId3">
            <a:alphaModFix/>
          </a:blip>
          <a:srcRect b="0" l="0" r="0" t="0"/>
          <a:stretch/>
        </p:blipFill>
        <p:spPr>
          <a:xfrm>
            <a:off x="338039" y="1952854"/>
            <a:ext cx="8380826" cy="2224792"/>
          </a:xfrm>
          <a:prstGeom prst="rect">
            <a:avLst/>
          </a:prstGeom>
          <a:noFill/>
          <a:ln>
            <a:noFill/>
          </a:ln>
        </p:spPr>
      </p:pic>
      <p:sp>
        <p:nvSpPr>
          <p:cNvPr id="165" name="Google Shape;165;p25"/>
          <p:cNvSpPr/>
          <p:nvPr/>
        </p:nvSpPr>
        <p:spPr>
          <a:xfrm rot="-5400000">
            <a:off x="1371597" y="928906"/>
            <a:ext cx="275774" cy="1465945"/>
          </a:xfrm>
          <a:prstGeom prst="rightBrace">
            <a:avLst>
              <a:gd fmla="val 8333" name="adj1"/>
              <a:gd fmla="val 50000" name="adj2"/>
            </a:avLst>
          </a:prstGeom>
          <a:noFill/>
          <a:ln cap="flat" cmpd="sng" w="38100">
            <a:solidFill>
              <a:srgbClr val="4343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 name="Google Shape;166;p25"/>
          <p:cNvSpPr/>
          <p:nvPr/>
        </p:nvSpPr>
        <p:spPr>
          <a:xfrm rot="-5400000">
            <a:off x="3661226" y="511621"/>
            <a:ext cx="275773" cy="2300513"/>
          </a:xfrm>
          <a:prstGeom prst="rightBrace">
            <a:avLst>
              <a:gd fmla="val 8333" name="adj1"/>
              <a:gd fmla="val 48423" name="adj2"/>
            </a:avLst>
          </a:prstGeom>
          <a:noFill/>
          <a:ln cap="flat" cmpd="sng" w="38100">
            <a:solidFill>
              <a:srgbClr val="4343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 name="Google Shape;167;p25"/>
          <p:cNvSpPr txBox="1"/>
          <p:nvPr/>
        </p:nvSpPr>
        <p:spPr>
          <a:xfrm>
            <a:off x="812801" y="804324"/>
            <a:ext cx="216566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Chromosome, start, end</a:t>
            </a:r>
            <a:endParaRPr b="0" i="0" sz="1800" u="none" cap="none" strike="noStrike">
              <a:solidFill>
                <a:srgbClr val="000000"/>
              </a:solidFill>
              <a:latin typeface="Arial"/>
              <a:ea typeface="Arial"/>
              <a:cs typeface="Arial"/>
              <a:sym typeface="Arial"/>
            </a:endParaRPr>
          </a:p>
        </p:txBody>
      </p:sp>
      <p:sp>
        <p:nvSpPr>
          <p:cNvPr id="168" name="Google Shape;168;p25"/>
          <p:cNvSpPr txBox="1"/>
          <p:nvPr/>
        </p:nvSpPr>
        <p:spPr>
          <a:xfrm>
            <a:off x="3323772" y="804324"/>
            <a:ext cx="216566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Name of the feature</a:t>
            </a:r>
            <a:endParaRPr b="0" i="0" sz="1800" u="none" cap="none" strike="noStrike">
              <a:solidFill>
                <a:srgbClr val="000000"/>
              </a:solidFill>
              <a:latin typeface="Arial"/>
              <a:ea typeface="Arial"/>
              <a:cs typeface="Arial"/>
              <a:sym typeface="Arial"/>
            </a:endParaRPr>
          </a:p>
        </p:txBody>
      </p:sp>
      <p:sp>
        <p:nvSpPr>
          <p:cNvPr id="169" name="Google Shape;169;p25"/>
          <p:cNvSpPr/>
          <p:nvPr/>
        </p:nvSpPr>
        <p:spPr>
          <a:xfrm rot="-5400000">
            <a:off x="6730795" y="124158"/>
            <a:ext cx="280398" cy="3080061"/>
          </a:xfrm>
          <a:prstGeom prst="rightBrace">
            <a:avLst>
              <a:gd fmla="val 8333" name="adj1"/>
              <a:gd fmla="val 48423" name="adj2"/>
            </a:avLst>
          </a:prstGeom>
          <a:noFill/>
          <a:ln cap="flat" cmpd="sng" w="38100">
            <a:solidFill>
              <a:srgbClr val="4343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 name="Google Shape;170;p25"/>
          <p:cNvSpPr txBox="1"/>
          <p:nvPr/>
        </p:nvSpPr>
        <p:spPr>
          <a:xfrm>
            <a:off x="6174311" y="816616"/>
            <a:ext cx="216566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Associated statistics</a:t>
            </a:r>
            <a:endParaRPr b="0" i="0" sz="1800" u="none" cap="none" strike="noStrike">
              <a:solidFill>
                <a:srgbClr val="000000"/>
              </a:solidFill>
              <a:latin typeface="Arial"/>
              <a:ea typeface="Arial"/>
              <a:cs typeface="Arial"/>
              <a:sym typeface="Arial"/>
            </a:endParaRPr>
          </a:p>
        </p:txBody>
      </p:sp>
      <p:sp>
        <p:nvSpPr>
          <p:cNvPr id="171" name="Google Shape;171;p25"/>
          <p:cNvSpPr txBox="1"/>
          <p:nvPr>
            <p:ph idx="1" type="body"/>
          </p:nvPr>
        </p:nvSpPr>
        <p:spPr>
          <a:xfrm>
            <a:off x="923599" y="4287959"/>
            <a:ext cx="6776230" cy="783771"/>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000" u="none" cap="none" strike="noStrike">
                <a:solidFill>
                  <a:schemeClr val="dk2"/>
                </a:solidFill>
                <a:latin typeface="Open Sans"/>
                <a:ea typeface="Open Sans"/>
                <a:cs typeface="Open Sans"/>
                <a:sym typeface="Open Sans"/>
              </a:rPr>
              <a:t>ENCODE formats: tagAlign, narrowPeak, broadPeak </a:t>
            </a:r>
            <a:endParaRPr b="1" i="0" sz="1600" u="none" cap="none" strike="noStrike">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Integrating Multiple Genomic Datasets</a:t>
            </a:r>
            <a:endParaRPr/>
          </a:p>
        </p:txBody>
      </p:sp>
      <p:pic>
        <p:nvPicPr>
          <p:cNvPr id="177" name="Google Shape;177;p26"/>
          <p:cNvPicPr preferRelativeResize="0"/>
          <p:nvPr/>
        </p:nvPicPr>
        <p:blipFill>
          <a:blip r:embed="rId3">
            <a:alphaModFix/>
          </a:blip>
          <a:stretch>
            <a:fillRect/>
          </a:stretch>
        </p:blipFill>
        <p:spPr>
          <a:xfrm>
            <a:off x="1477038" y="987075"/>
            <a:ext cx="6189925" cy="361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Integrative Genomics on BED files</a:t>
            </a:r>
            <a:endParaRPr b="0" i="0" sz="3600" u="none" cap="none" strike="noStrike">
              <a:solidFill>
                <a:srgbClr val="680018"/>
              </a:solidFill>
              <a:latin typeface="Roboto Medium"/>
              <a:ea typeface="Roboto Medium"/>
              <a:cs typeface="Roboto Medium"/>
              <a:sym typeface="Roboto Medium"/>
            </a:endParaRPr>
          </a:p>
        </p:txBody>
      </p:sp>
      <p:sp>
        <p:nvSpPr>
          <p:cNvPr id="183" name="Google Shape;183;p27"/>
          <p:cNvSpPr txBox="1"/>
          <p:nvPr>
            <p:ph idx="1" type="body"/>
          </p:nvPr>
        </p:nvSpPr>
        <p:spPr>
          <a:xfrm>
            <a:off x="388512" y="6054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How do we learn information about 2 or more BED files?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There exists a core set of operations that can be applied to multiple BED files – </a:t>
            </a:r>
            <a:r>
              <a:rPr b="1" i="0" lang="en" sz="2800" u="none" cap="none" strike="noStrike">
                <a:solidFill>
                  <a:schemeClr val="dk2"/>
                </a:solidFill>
                <a:latin typeface="Open Sans"/>
                <a:ea typeface="Open Sans"/>
                <a:cs typeface="Open Sans"/>
                <a:sym typeface="Open Sans"/>
              </a:rPr>
              <a:t>genome arithmetic</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These generally correspond to </a:t>
            </a:r>
            <a:r>
              <a:rPr b="1" i="0" lang="en" sz="2800" u="none" cap="none" strike="noStrike">
                <a:solidFill>
                  <a:schemeClr val="dk2"/>
                </a:solidFill>
                <a:latin typeface="Open Sans"/>
                <a:ea typeface="Open Sans"/>
                <a:cs typeface="Open Sans"/>
                <a:sym typeface="Open Sans"/>
              </a:rPr>
              <a:t>set theory</a:t>
            </a:r>
            <a:r>
              <a:rPr b="0" i="0" lang="en" sz="2800" u="none" cap="none" strike="noStrike">
                <a:solidFill>
                  <a:schemeClr val="dk2"/>
                </a:solidFill>
                <a:latin typeface="Open Sans"/>
                <a:ea typeface="Open Sans"/>
                <a:cs typeface="Open Sans"/>
                <a:sym typeface="Open Sans"/>
              </a:rPr>
              <a:t> </a:t>
            </a:r>
            <a:r>
              <a:rPr b="1" i="0" lang="en" sz="2800" u="none" cap="none" strike="noStrike">
                <a:solidFill>
                  <a:schemeClr val="dk2"/>
                </a:solidFill>
                <a:latin typeface="Open Sans"/>
                <a:ea typeface="Open Sans"/>
                <a:cs typeface="Open Sans"/>
                <a:sym typeface="Open Sans"/>
              </a:rPr>
              <a:t>operations</a:t>
            </a:r>
            <a:r>
              <a:rPr b="0" i="0" lang="en" sz="2800" u="none" cap="none" strike="noStrike">
                <a:solidFill>
                  <a:schemeClr val="dk2"/>
                </a:solidFill>
                <a:latin typeface="Open Sans"/>
                <a:ea typeface="Open Sans"/>
                <a:cs typeface="Open Sans"/>
                <a:sym typeface="Open Sans"/>
              </a:rPr>
              <a:t> but at the </a:t>
            </a:r>
            <a:r>
              <a:rPr b="1" i="0" lang="en" sz="2800" u="none" cap="none" strike="noStrike">
                <a:solidFill>
                  <a:schemeClr val="dk2"/>
                </a:solidFill>
                <a:latin typeface="Open Sans"/>
                <a:ea typeface="Open Sans"/>
                <a:cs typeface="Open Sans"/>
                <a:sym typeface="Open Sans"/>
              </a:rPr>
              <a:t>genome-scale</a:t>
            </a:r>
            <a:endParaRPr b="1"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Set Theory</a:t>
            </a:r>
            <a:endParaRPr b="0" i="0" sz="3600" u="none" cap="none" strike="noStrike">
              <a:solidFill>
                <a:srgbClr val="680018"/>
              </a:solidFill>
              <a:latin typeface="Roboto Medium"/>
              <a:ea typeface="Roboto Medium"/>
              <a:cs typeface="Roboto Medium"/>
              <a:sym typeface="Roboto Medium"/>
            </a:endParaRPr>
          </a:p>
        </p:txBody>
      </p:sp>
      <p:sp>
        <p:nvSpPr>
          <p:cNvPr id="189" name="Google Shape;189;p28"/>
          <p:cNvSpPr txBox="1"/>
          <p:nvPr>
            <p:ph idx="1" type="body"/>
          </p:nvPr>
        </p:nvSpPr>
        <p:spPr>
          <a:xfrm>
            <a:off x="606226" y="509985"/>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Branch of math/logic that studies </a:t>
            </a:r>
            <a:r>
              <a:rPr b="1" i="0" lang="en" sz="2800" u="none" cap="none" strike="noStrike">
                <a:solidFill>
                  <a:schemeClr val="dk2"/>
                </a:solidFill>
                <a:latin typeface="Open Sans"/>
                <a:ea typeface="Open Sans"/>
                <a:cs typeface="Open Sans"/>
                <a:sym typeface="Open Sans"/>
              </a:rPr>
              <a:t>sets</a:t>
            </a:r>
            <a:r>
              <a:rPr b="0" i="0" lang="en" sz="2800" u="none" cap="none" strike="noStrike">
                <a:solidFill>
                  <a:schemeClr val="dk2"/>
                </a:solidFill>
                <a:latin typeface="Open Sans"/>
                <a:ea typeface="Open Sans"/>
                <a:cs typeface="Open Sans"/>
                <a:sym typeface="Open Sans"/>
              </a:rPr>
              <a:t> which can be </a:t>
            </a:r>
            <a:r>
              <a:rPr b="1" i="0" lang="en" sz="2800" u="none" cap="none" strike="noStrike">
                <a:solidFill>
                  <a:schemeClr val="dk2"/>
                </a:solidFill>
                <a:latin typeface="Open Sans"/>
                <a:ea typeface="Open Sans"/>
                <a:cs typeface="Open Sans"/>
                <a:sym typeface="Open Sans"/>
              </a:rPr>
              <a:t>collections of any objects</a:t>
            </a:r>
            <a:endParaRPr/>
          </a:p>
          <a:p>
            <a:pPr indent="-419100" lvl="0" marL="457200" marR="0" rtl="0" algn="l">
              <a:lnSpc>
                <a:spcPct val="115000"/>
              </a:lnSpc>
              <a:spcBef>
                <a:spcPts val="1000"/>
              </a:spcBef>
              <a:spcAft>
                <a:spcPts val="0"/>
              </a:spcAft>
              <a:buClr>
                <a:schemeClr val="dk2"/>
              </a:buClr>
              <a:buSzPts val="3000"/>
              <a:buFont typeface="Open Sans"/>
              <a:buChar char="●"/>
            </a:pPr>
            <a:r>
              <a:rPr b="1" i="0" lang="en" sz="2800" u="none" cap="none" strike="noStrike">
                <a:solidFill>
                  <a:schemeClr val="dk2"/>
                </a:solidFill>
                <a:latin typeface="Open Sans"/>
                <a:ea typeface="Open Sans"/>
                <a:cs typeface="Open Sans"/>
                <a:sym typeface="Open Sans"/>
              </a:rPr>
              <a:t>Traditional arithmetic</a:t>
            </a:r>
            <a:r>
              <a:rPr b="0" i="0" lang="en" sz="2800" u="none" cap="none" strike="noStrike">
                <a:solidFill>
                  <a:schemeClr val="dk2"/>
                </a:solidFill>
                <a:latin typeface="Open Sans"/>
                <a:ea typeface="Open Sans"/>
                <a:cs typeface="Open Sans"/>
                <a:sym typeface="Open Sans"/>
              </a:rPr>
              <a:t> (+, -, x, /) is binary operations on </a:t>
            </a:r>
            <a:r>
              <a:rPr b="1" i="0" lang="en" sz="2800" u="none" cap="none" strike="noStrike">
                <a:solidFill>
                  <a:schemeClr val="dk2"/>
                </a:solidFill>
                <a:latin typeface="Open Sans"/>
                <a:ea typeface="Open Sans"/>
                <a:cs typeface="Open Sans"/>
                <a:sym typeface="Open Sans"/>
              </a:rPr>
              <a:t>numbers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Set theory encompasses binary operations performed on sets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Core operations can be visualized with </a:t>
            </a:r>
            <a:r>
              <a:rPr b="1" i="0" lang="en" sz="2800" u="none" cap="none" strike="noStrike">
                <a:solidFill>
                  <a:schemeClr val="dk2"/>
                </a:solidFill>
                <a:latin typeface="Open Sans"/>
                <a:ea typeface="Open Sans"/>
                <a:cs typeface="Open Sans"/>
                <a:sym typeface="Open Sans"/>
              </a:rPr>
              <a:t>Venn diagrams</a:t>
            </a:r>
            <a:endParaRPr b="1"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Set Operations</a:t>
            </a:r>
            <a:endParaRPr b="0" i="0" sz="3600" u="none" cap="none" strike="noStrike">
              <a:solidFill>
                <a:srgbClr val="680018"/>
              </a:solidFill>
              <a:latin typeface="Roboto Medium"/>
              <a:ea typeface="Roboto Medium"/>
              <a:cs typeface="Roboto Medium"/>
              <a:sym typeface="Roboto Medium"/>
            </a:endParaRPr>
          </a:p>
        </p:txBody>
      </p:sp>
      <p:sp>
        <p:nvSpPr>
          <p:cNvPr id="195" name="Google Shape;195;p29"/>
          <p:cNvSpPr/>
          <p:nvPr/>
        </p:nvSpPr>
        <p:spPr>
          <a:xfrm>
            <a:off x="666164" y="1613877"/>
            <a:ext cx="2997642" cy="2814761"/>
          </a:xfrm>
          <a:prstGeom prst="ellipse">
            <a:avLst/>
          </a:prstGeom>
          <a:solidFill>
            <a:schemeClr val="accent1">
              <a:alpha val="40000"/>
            </a:schemeClr>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 name="Google Shape;196;p29"/>
          <p:cNvSpPr/>
          <p:nvPr/>
        </p:nvSpPr>
        <p:spPr>
          <a:xfrm>
            <a:off x="2249798" y="1613877"/>
            <a:ext cx="2997642" cy="2814761"/>
          </a:xfrm>
          <a:prstGeom prst="ellipse">
            <a:avLst/>
          </a:prstGeom>
          <a:solidFill>
            <a:srgbClr val="BFBFBF">
              <a:alpha val="40000"/>
            </a:srgbClr>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p29"/>
          <p:cNvSpPr txBox="1"/>
          <p:nvPr/>
        </p:nvSpPr>
        <p:spPr>
          <a:xfrm>
            <a:off x="1868153" y="967546"/>
            <a:ext cx="440067"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A</a:t>
            </a:r>
            <a:endParaRPr b="1" i="0" sz="3600" u="none" cap="none" strike="noStrike">
              <a:solidFill>
                <a:srgbClr val="000000"/>
              </a:solidFill>
              <a:latin typeface="Arial"/>
              <a:ea typeface="Arial"/>
              <a:cs typeface="Arial"/>
              <a:sym typeface="Arial"/>
            </a:endParaRPr>
          </a:p>
        </p:txBody>
      </p:sp>
      <p:sp>
        <p:nvSpPr>
          <p:cNvPr id="198" name="Google Shape;198;p29"/>
          <p:cNvSpPr txBox="1"/>
          <p:nvPr/>
        </p:nvSpPr>
        <p:spPr>
          <a:xfrm>
            <a:off x="3663730" y="967546"/>
            <a:ext cx="440067"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B</a:t>
            </a:r>
            <a:endParaRPr b="1" i="0" sz="3600" u="none" cap="none" strike="noStrike">
              <a:solidFill>
                <a:srgbClr val="000000"/>
              </a:solidFill>
              <a:latin typeface="Arial"/>
              <a:ea typeface="Arial"/>
              <a:cs typeface="Arial"/>
              <a:sym typeface="Arial"/>
            </a:endParaRPr>
          </a:p>
        </p:txBody>
      </p:sp>
      <p:sp>
        <p:nvSpPr>
          <p:cNvPr id="199" name="Google Shape;199;p29"/>
          <p:cNvSpPr txBox="1"/>
          <p:nvPr>
            <p:ph idx="1" type="body"/>
          </p:nvPr>
        </p:nvSpPr>
        <p:spPr>
          <a:xfrm>
            <a:off x="5823050" y="831273"/>
            <a:ext cx="2927160" cy="3925454"/>
          </a:xfrm>
          <a:prstGeom prst="rect">
            <a:avLst/>
          </a:prstGeom>
          <a:noFill/>
          <a:ln>
            <a:noFill/>
          </a:ln>
        </p:spPr>
        <p:txBody>
          <a:bodyPr anchorCtr="0" anchor="t" bIns="91425" lIns="91425" spcFirstLastPara="1" rIns="91425" wrap="square" tIns="91425">
            <a:noAutofit/>
          </a:bodyPr>
          <a:lstStyle/>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Intersection:</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a:t>
            </a:r>
            <a:endParaRPr/>
          </a:p>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Union:</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a:t>
            </a:r>
            <a:endParaRPr/>
          </a:p>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Complement:</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 </a:t>
            </a:r>
            <a:endParaRPr/>
          </a:p>
        </p:txBody>
      </p:sp>
      <p:cxnSp>
        <p:nvCxnSpPr>
          <p:cNvPr id="200" name="Google Shape;200;p29"/>
          <p:cNvCxnSpPr/>
          <p:nvPr/>
        </p:nvCxnSpPr>
        <p:spPr>
          <a:xfrm flipH="1">
            <a:off x="2992582" y="1283855"/>
            <a:ext cx="2830468" cy="1579418"/>
          </a:xfrm>
          <a:prstGeom prst="straightConnector1">
            <a:avLst/>
          </a:prstGeom>
          <a:noFill/>
          <a:ln cap="flat" cmpd="sng" w="38100">
            <a:solidFill>
              <a:srgbClr val="00B050"/>
            </a:solidFill>
            <a:prstDash val="solid"/>
            <a:round/>
            <a:headEnd len="sm" w="sm" type="none"/>
            <a:tailEnd len="med" w="med" type="triangle"/>
          </a:ln>
        </p:spPr>
      </p:cxnSp>
      <p:cxnSp>
        <p:nvCxnSpPr>
          <p:cNvPr id="201" name="Google Shape;201;p29"/>
          <p:cNvCxnSpPr/>
          <p:nvPr/>
        </p:nvCxnSpPr>
        <p:spPr>
          <a:xfrm rot="10800000">
            <a:off x="1320800" y="3010955"/>
            <a:ext cx="4502250" cy="1274718"/>
          </a:xfrm>
          <a:prstGeom prst="straightConnector1">
            <a:avLst/>
          </a:prstGeom>
          <a:noFill/>
          <a:ln cap="flat" cmpd="sng" w="38100">
            <a:solidFill>
              <a:srgbClr val="00B050"/>
            </a:solidFill>
            <a:prstDash val="solid"/>
            <a:round/>
            <a:headEnd len="sm" w="sm" type="none"/>
            <a:tailEnd len="med" w="med" type="triangle"/>
          </a:ln>
        </p:spPr>
      </p:cxnSp>
      <p:sp>
        <p:nvSpPr>
          <p:cNvPr id="202" name="Google Shape;202;p29"/>
          <p:cNvSpPr txBox="1"/>
          <p:nvPr/>
        </p:nvSpPr>
        <p:spPr>
          <a:xfrm>
            <a:off x="6966693" y="4066306"/>
            <a:ext cx="1533714" cy="623454"/>
          </a:xfrm>
          <a:prstGeom prst="rect">
            <a:avLst/>
          </a:prstGeom>
          <a:noFill/>
          <a:ln>
            <a:noFill/>
          </a:ln>
        </p:spPr>
        <p:txBody>
          <a:bodyPr anchorCtr="0" anchor="t" bIns="91425" lIns="91425" spcFirstLastPara="1" rIns="91425" wrap="square" tIns="91425">
            <a:noAutofit/>
          </a:bodyPr>
          <a:lstStyle/>
          <a:p>
            <a:pPr indent="0" lvl="0" marL="38100" marR="0" rtl="0" algn="l">
              <a:lnSpc>
                <a:spcPct val="115000"/>
              </a:lnSpc>
              <a:spcBef>
                <a:spcPts val="1000"/>
              </a:spcBef>
              <a:spcAft>
                <a:spcPts val="0"/>
              </a:spcAft>
              <a:buClr>
                <a:schemeClr val="dk2"/>
              </a:buClr>
              <a:buSzPts val="3000"/>
              <a:buFont typeface="Open Sans"/>
              <a:buNone/>
            </a:pPr>
            <a:r>
              <a:rPr b="1" i="0" lang="en" sz="2000" u="none" cap="none" strike="noStrike">
                <a:solidFill>
                  <a:schemeClr val="dk2"/>
                </a:solidFill>
                <a:latin typeface="Open Sans"/>
                <a:ea typeface="Open Sans"/>
                <a:cs typeface="Open Sans"/>
                <a:sym typeface="Open Sans"/>
              </a:rPr>
              <a:t>One way!</a:t>
            </a:r>
            <a:endParaRPr b="0"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a:t>
            </a:r>
            <a:endParaRPr b="0" i="0" sz="3600" u="none" cap="none" strike="noStrike">
              <a:solidFill>
                <a:srgbClr val="680018"/>
              </a:solidFill>
              <a:latin typeface="Roboto Medium"/>
              <a:ea typeface="Roboto Medium"/>
              <a:cs typeface="Roboto Medium"/>
              <a:sym typeface="Roboto Medium"/>
            </a:endParaRPr>
          </a:p>
        </p:txBody>
      </p:sp>
      <p:sp>
        <p:nvSpPr>
          <p:cNvPr id="208" name="Google Shape;208;p30"/>
          <p:cNvSpPr txBox="1"/>
          <p:nvPr>
            <p:ph idx="1" type="body"/>
          </p:nvPr>
        </p:nvSpPr>
        <p:spPr>
          <a:xfrm>
            <a:off x="606226" y="6012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Most basic operations in </a:t>
            </a:r>
            <a:r>
              <a:rPr b="1" i="0" lang="en" sz="2800" u="none" cap="none" strike="noStrike">
                <a:solidFill>
                  <a:schemeClr val="dk2"/>
                </a:solidFill>
                <a:latin typeface="Open Sans"/>
                <a:ea typeface="Open Sans"/>
                <a:cs typeface="Open Sans"/>
                <a:sym typeface="Open Sans"/>
              </a:rPr>
              <a:t>genome arithmetic </a:t>
            </a:r>
            <a:r>
              <a:rPr b="0" i="0" lang="en" sz="2800" u="none" cap="none" strike="noStrike">
                <a:solidFill>
                  <a:schemeClr val="dk2"/>
                </a:solidFill>
                <a:latin typeface="Open Sans"/>
                <a:ea typeface="Open Sans"/>
                <a:cs typeface="Open Sans"/>
                <a:sym typeface="Open Sans"/>
              </a:rPr>
              <a:t>are </a:t>
            </a:r>
            <a:r>
              <a:rPr b="1" i="0" lang="en" sz="2800" u="none" cap="none" strike="noStrike">
                <a:solidFill>
                  <a:schemeClr val="dk2"/>
                </a:solidFill>
                <a:latin typeface="Open Sans"/>
                <a:ea typeface="Open Sans"/>
                <a:cs typeface="Open Sans"/>
                <a:sym typeface="Open Sans"/>
              </a:rPr>
              <a:t>set theory operations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In this case, the sets we’re interested in are </a:t>
            </a:r>
            <a:r>
              <a:rPr b="1" i="0" lang="en" sz="2800" u="none" cap="none" strike="noStrike">
                <a:solidFill>
                  <a:schemeClr val="dk2"/>
                </a:solidFill>
                <a:latin typeface="Open Sans"/>
                <a:ea typeface="Open Sans"/>
                <a:cs typeface="Open Sans"/>
                <a:sym typeface="Open Sans"/>
              </a:rPr>
              <a:t>genomic features/loci</a:t>
            </a:r>
            <a:r>
              <a:rPr b="0" i="0" lang="en" sz="2800" u="none" cap="none" strike="noStrike">
                <a:solidFill>
                  <a:schemeClr val="dk2"/>
                </a:solidFill>
                <a:latin typeface="Open Sans"/>
                <a:ea typeface="Open Sans"/>
                <a:cs typeface="Open Sans"/>
                <a:sym typeface="Open Sans"/>
              </a:rPr>
              <a:t> from </a:t>
            </a:r>
            <a:r>
              <a:rPr b="1" i="0" lang="en" sz="2800" u="none" cap="none" strike="noStrike">
                <a:solidFill>
                  <a:schemeClr val="dk2"/>
                </a:solidFill>
                <a:latin typeface="Open Sans"/>
                <a:ea typeface="Open Sans"/>
                <a:cs typeface="Open Sans"/>
                <a:sym typeface="Open Sans"/>
              </a:rPr>
              <a:t>different BED files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A surprising amount of </a:t>
            </a:r>
            <a:r>
              <a:rPr b="1" i="0" lang="en" sz="2800" u="none" cap="none" strike="noStrike">
                <a:solidFill>
                  <a:schemeClr val="dk2"/>
                </a:solidFill>
                <a:latin typeface="Open Sans"/>
                <a:ea typeface="Open Sans"/>
                <a:cs typeface="Open Sans"/>
                <a:sym typeface="Open Sans"/>
              </a:rPr>
              <a:t>integrative genomics</a:t>
            </a:r>
            <a:r>
              <a:rPr b="0" i="0" lang="en" sz="2800" u="none" cap="none" strike="noStrike">
                <a:solidFill>
                  <a:schemeClr val="dk2"/>
                </a:solidFill>
                <a:latin typeface="Open Sans"/>
                <a:ea typeface="Open Sans"/>
                <a:cs typeface="Open Sans"/>
                <a:sym typeface="Open Sans"/>
              </a:rPr>
              <a:t> can be accomplished using these basic </a:t>
            </a:r>
            <a:r>
              <a:rPr b="1" i="0" lang="en" sz="2800" u="none" cap="none" strike="noStrike">
                <a:solidFill>
                  <a:schemeClr val="dk2"/>
                </a:solidFill>
                <a:latin typeface="Open Sans"/>
                <a:ea typeface="Open Sans"/>
                <a:cs typeface="Open Sans"/>
                <a:sym typeface="Open Sans"/>
              </a:rPr>
              <a:t>set theory operations</a:t>
            </a:r>
            <a:endParaRPr b="1"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Introduction</a:t>
            </a:r>
            <a:endParaRPr b="0" i="0" sz="3600" u="none" cap="none" strike="noStrike">
              <a:solidFill>
                <a:srgbClr val="680018"/>
              </a:solidFill>
              <a:latin typeface="Roboto Medium"/>
              <a:ea typeface="Roboto Medium"/>
              <a:cs typeface="Roboto Medium"/>
              <a:sym typeface="Roboto Medium"/>
            </a:endParaRPr>
          </a:p>
        </p:txBody>
      </p:sp>
      <p:sp>
        <p:nvSpPr>
          <p:cNvPr id="59" name="Google Shape;59;p13"/>
          <p:cNvSpPr txBox="1"/>
          <p:nvPr>
            <p:ph idx="1" type="body"/>
          </p:nvPr>
        </p:nvSpPr>
        <p:spPr>
          <a:xfrm>
            <a:off x="606226" y="6054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A </a:t>
            </a:r>
            <a:r>
              <a:rPr b="1" i="0" lang="en" sz="3000" u="none" cap="none" strike="noStrike">
                <a:solidFill>
                  <a:schemeClr val="dk2"/>
                </a:solidFill>
                <a:latin typeface="Open Sans"/>
                <a:ea typeface="Open Sans"/>
                <a:cs typeface="Open Sans"/>
                <a:sym typeface="Open Sans"/>
              </a:rPr>
              <a:t>single –omics experiment</a:t>
            </a:r>
            <a:r>
              <a:rPr b="0" i="0" lang="en" sz="3000" u="none" cap="none" strike="noStrike">
                <a:solidFill>
                  <a:schemeClr val="dk2"/>
                </a:solidFill>
                <a:latin typeface="Open Sans"/>
                <a:ea typeface="Open Sans"/>
                <a:cs typeface="Open Sans"/>
                <a:sym typeface="Open Sans"/>
              </a:rPr>
              <a:t> may only provide a </a:t>
            </a:r>
            <a:r>
              <a:rPr b="1" i="0" lang="en" sz="3000" u="none" cap="none" strike="noStrike">
                <a:solidFill>
                  <a:schemeClr val="dk2"/>
                </a:solidFill>
                <a:latin typeface="Open Sans"/>
                <a:ea typeface="Open Sans"/>
                <a:cs typeface="Open Sans"/>
                <a:sym typeface="Open Sans"/>
              </a:rPr>
              <a:t>limited view</a:t>
            </a:r>
            <a:r>
              <a:rPr b="0" i="0" lang="en" sz="3000" u="none" cap="none" strike="noStrike">
                <a:solidFill>
                  <a:schemeClr val="dk2"/>
                </a:solidFill>
                <a:latin typeface="Open Sans"/>
                <a:ea typeface="Open Sans"/>
                <a:cs typeface="Open Sans"/>
                <a:sym typeface="Open Sans"/>
              </a:rPr>
              <a:t> without further context</a:t>
            </a:r>
            <a:endParaRPr/>
          </a:p>
          <a:p>
            <a:pPr indent="-419100" lvl="1" marL="9144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Example: </a:t>
            </a:r>
            <a:r>
              <a:rPr b="1" i="0" lang="en" sz="2400" u="none" cap="none" strike="noStrike">
                <a:solidFill>
                  <a:schemeClr val="dk2"/>
                </a:solidFill>
                <a:latin typeface="Open Sans"/>
                <a:ea typeface="Open Sans"/>
                <a:cs typeface="Open Sans"/>
                <a:sym typeface="Open Sans"/>
              </a:rPr>
              <a:t>ChIP-seq</a:t>
            </a:r>
            <a:r>
              <a:rPr b="0" i="0" lang="en" sz="2400" u="none" cap="none" strike="noStrike">
                <a:solidFill>
                  <a:schemeClr val="dk2"/>
                </a:solidFill>
                <a:latin typeface="Open Sans"/>
                <a:ea typeface="Open Sans"/>
                <a:cs typeface="Open Sans"/>
                <a:sym typeface="Open Sans"/>
              </a:rPr>
              <a:t>. What’s so special about where a protein binds?</a:t>
            </a:r>
            <a:endParaRPr/>
          </a:p>
          <a:p>
            <a:pPr indent="-419100" lvl="1" marL="9144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Example: </a:t>
            </a:r>
            <a:r>
              <a:rPr b="1" i="0" lang="en" sz="2400" u="none" cap="none" strike="noStrike">
                <a:solidFill>
                  <a:schemeClr val="dk2"/>
                </a:solidFill>
                <a:latin typeface="Open Sans"/>
                <a:ea typeface="Open Sans"/>
                <a:cs typeface="Open Sans"/>
                <a:sym typeface="Open Sans"/>
              </a:rPr>
              <a:t>A single RNA-seq experiment</a:t>
            </a:r>
            <a:r>
              <a:rPr b="0" i="0" lang="en" sz="2400" u="none" cap="none" strike="noStrike">
                <a:solidFill>
                  <a:schemeClr val="dk2"/>
                </a:solidFill>
                <a:latin typeface="Open Sans"/>
                <a:ea typeface="Open Sans"/>
                <a:cs typeface="Open Sans"/>
                <a:sym typeface="Open Sans"/>
              </a:rPr>
              <a:t>. What can you learn using relative transcript abundance alone?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a:t>
            </a:r>
            <a:endParaRPr b="0" i="0" sz="3600" u="none" cap="none" strike="noStrike">
              <a:solidFill>
                <a:srgbClr val="680018"/>
              </a:solidFill>
              <a:latin typeface="Roboto Medium"/>
              <a:ea typeface="Roboto Medium"/>
              <a:cs typeface="Roboto Medium"/>
              <a:sym typeface="Roboto Medium"/>
            </a:endParaRPr>
          </a:p>
        </p:txBody>
      </p:sp>
      <p:sp>
        <p:nvSpPr>
          <p:cNvPr id="214" name="Google Shape;214;p31"/>
          <p:cNvSpPr/>
          <p:nvPr/>
        </p:nvSpPr>
        <p:spPr>
          <a:xfrm>
            <a:off x="565623" y="2052798"/>
            <a:ext cx="2997642" cy="2814761"/>
          </a:xfrm>
          <a:prstGeom prst="ellipse">
            <a:avLst/>
          </a:prstGeom>
          <a:solidFill>
            <a:schemeClr val="accent1">
              <a:alpha val="40000"/>
            </a:schemeClr>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 name="Google Shape;215;p31"/>
          <p:cNvSpPr/>
          <p:nvPr/>
        </p:nvSpPr>
        <p:spPr>
          <a:xfrm>
            <a:off x="2149257" y="2052798"/>
            <a:ext cx="2997642" cy="2814761"/>
          </a:xfrm>
          <a:prstGeom prst="ellipse">
            <a:avLst/>
          </a:prstGeom>
          <a:solidFill>
            <a:srgbClr val="BFBFBF">
              <a:alpha val="40000"/>
            </a:srgbClr>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31"/>
          <p:cNvSpPr txBox="1"/>
          <p:nvPr>
            <p:ph idx="1" type="body"/>
          </p:nvPr>
        </p:nvSpPr>
        <p:spPr>
          <a:xfrm>
            <a:off x="5823050" y="831273"/>
            <a:ext cx="2927160" cy="3925454"/>
          </a:xfrm>
          <a:prstGeom prst="rect">
            <a:avLst/>
          </a:prstGeom>
          <a:noFill/>
          <a:ln>
            <a:noFill/>
          </a:ln>
        </p:spPr>
        <p:txBody>
          <a:bodyPr anchorCtr="0" anchor="t" bIns="91425" lIns="91425" spcFirstLastPara="1" rIns="91425" wrap="square" tIns="91425">
            <a:noAutofit/>
          </a:bodyPr>
          <a:lstStyle/>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Intersection:</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a:t>
            </a:r>
            <a:endParaRPr/>
          </a:p>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Union:</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a:t>
            </a:r>
            <a:endParaRPr/>
          </a:p>
          <a:p>
            <a:pPr indent="0" lvl="0" marL="38100" marR="0" rtl="0" algn="l">
              <a:lnSpc>
                <a:spcPct val="115000"/>
              </a:lnSpc>
              <a:spcBef>
                <a:spcPts val="1000"/>
              </a:spcBef>
              <a:spcAft>
                <a:spcPts val="0"/>
              </a:spcAft>
              <a:buClr>
                <a:schemeClr val="dk2"/>
              </a:buClr>
              <a:buSzPts val="3000"/>
              <a:buFont typeface="Open Sans"/>
              <a:buNone/>
            </a:pPr>
            <a:r>
              <a:rPr b="1" i="0" lang="en" sz="2800" u="none" cap="none" strike="noStrike">
                <a:solidFill>
                  <a:schemeClr val="dk2"/>
                </a:solidFill>
                <a:latin typeface="Open Sans"/>
                <a:ea typeface="Open Sans"/>
                <a:cs typeface="Open Sans"/>
                <a:sym typeface="Open Sans"/>
              </a:rPr>
              <a:t>Complement:</a:t>
            </a:r>
            <a:endParaRPr/>
          </a:p>
          <a:p>
            <a:pPr indent="0" lvl="0" marL="38100" marR="0" rtl="0" algn="l">
              <a:lnSpc>
                <a:spcPct val="115000"/>
              </a:lnSpc>
              <a:spcBef>
                <a:spcPts val="1000"/>
              </a:spcBef>
              <a:spcAft>
                <a:spcPts val="0"/>
              </a:spcAft>
              <a:buClr>
                <a:schemeClr val="dk2"/>
              </a:buClr>
              <a:buSzPts val="3000"/>
              <a:buFont typeface="Open Sans"/>
              <a:buNone/>
            </a:pPr>
            <a:r>
              <a:rPr b="0" i="0" lang="en" sz="2800" u="none" cap="none" strike="noStrike">
                <a:solidFill>
                  <a:schemeClr val="dk2"/>
                </a:solidFill>
                <a:latin typeface="Open Sans"/>
                <a:ea typeface="Open Sans"/>
                <a:cs typeface="Open Sans"/>
                <a:sym typeface="Open Sans"/>
              </a:rPr>
              <a:t>A \ B </a:t>
            </a:r>
            <a:endParaRPr/>
          </a:p>
        </p:txBody>
      </p:sp>
      <p:cxnSp>
        <p:nvCxnSpPr>
          <p:cNvPr id="217" name="Google Shape;217;p31"/>
          <p:cNvCxnSpPr/>
          <p:nvPr/>
        </p:nvCxnSpPr>
        <p:spPr>
          <a:xfrm flipH="1">
            <a:off x="3037762" y="1880760"/>
            <a:ext cx="2695914" cy="1074779"/>
          </a:xfrm>
          <a:prstGeom prst="straightConnector1">
            <a:avLst/>
          </a:prstGeom>
          <a:noFill/>
          <a:ln cap="flat" cmpd="sng" w="38100">
            <a:solidFill>
              <a:srgbClr val="00B050"/>
            </a:solidFill>
            <a:prstDash val="solid"/>
            <a:round/>
            <a:headEnd len="sm" w="sm" type="none"/>
            <a:tailEnd len="med" w="med" type="triangle"/>
          </a:ln>
        </p:spPr>
      </p:cxnSp>
      <p:cxnSp>
        <p:nvCxnSpPr>
          <p:cNvPr id="218" name="Google Shape;218;p31"/>
          <p:cNvCxnSpPr/>
          <p:nvPr/>
        </p:nvCxnSpPr>
        <p:spPr>
          <a:xfrm rot="10800000">
            <a:off x="1320800" y="3010955"/>
            <a:ext cx="4502250" cy="1274718"/>
          </a:xfrm>
          <a:prstGeom prst="straightConnector1">
            <a:avLst/>
          </a:prstGeom>
          <a:noFill/>
          <a:ln cap="flat" cmpd="sng" w="38100">
            <a:solidFill>
              <a:srgbClr val="00B050"/>
            </a:solidFill>
            <a:prstDash val="solid"/>
            <a:round/>
            <a:headEnd len="sm" w="sm" type="none"/>
            <a:tailEnd len="med" w="med" type="triangle"/>
          </a:ln>
        </p:spPr>
      </p:cxnSp>
      <p:sp>
        <p:nvSpPr>
          <p:cNvPr id="219" name="Google Shape;219;p31"/>
          <p:cNvSpPr txBox="1"/>
          <p:nvPr/>
        </p:nvSpPr>
        <p:spPr>
          <a:xfrm>
            <a:off x="6966693" y="4066306"/>
            <a:ext cx="1533714" cy="623454"/>
          </a:xfrm>
          <a:prstGeom prst="rect">
            <a:avLst/>
          </a:prstGeom>
          <a:noFill/>
          <a:ln>
            <a:noFill/>
          </a:ln>
        </p:spPr>
        <p:txBody>
          <a:bodyPr anchorCtr="0" anchor="t" bIns="91425" lIns="91425" spcFirstLastPara="1" rIns="91425" wrap="square" tIns="91425">
            <a:noAutofit/>
          </a:bodyPr>
          <a:lstStyle/>
          <a:p>
            <a:pPr indent="0" lvl="0" marL="38100" marR="0" rtl="0" algn="l">
              <a:lnSpc>
                <a:spcPct val="115000"/>
              </a:lnSpc>
              <a:spcBef>
                <a:spcPts val="1000"/>
              </a:spcBef>
              <a:spcAft>
                <a:spcPts val="0"/>
              </a:spcAft>
              <a:buClr>
                <a:schemeClr val="dk2"/>
              </a:buClr>
              <a:buSzPts val="3000"/>
              <a:buFont typeface="Open Sans"/>
              <a:buNone/>
            </a:pPr>
            <a:r>
              <a:rPr b="1" i="0" lang="en" sz="2000" u="none" cap="none" strike="noStrike">
                <a:solidFill>
                  <a:schemeClr val="dk2"/>
                </a:solidFill>
                <a:latin typeface="Open Sans"/>
                <a:ea typeface="Open Sans"/>
                <a:cs typeface="Open Sans"/>
                <a:sym typeface="Open Sans"/>
              </a:rPr>
              <a:t>One way!</a:t>
            </a:r>
            <a:endParaRPr b="0" i="0" sz="2000" u="none" cap="none" strike="noStrike">
              <a:solidFill>
                <a:schemeClr val="dk2"/>
              </a:solidFill>
              <a:latin typeface="Open Sans"/>
              <a:ea typeface="Open Sans"/>
              <a:cs typeface="Open Sans"/>
              <a:sym typeface="Open Sans"/>
            </a:endParaRPr>
          </a:p>
        </p:txBody>
      </p:sp>
      <p:sp>
        <p:nvSpPr>
          <p:cNvPr id="220" name="Google Shape;220;p31"/>
          <p:cNvSpPr txBox="1"/>
          <p:nvPr/>
        </p:nvSpPr>
        <p:spPr>
          <a:xfrm>
            <a:off x="111604" y="605400"/>
            <a:ext cx="3107877" cy="138499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Transcription Factor “A”</a:t>
            </a:r>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Binding sites </a:t>
            </a:r>
            <a:endParaRPr b="0" i="0" sz="2800" u="none" cap="none" strike="noStrike">
              <a:solidFill>
                <a:srgbClr val="000000"/>
              </a:solidFill>
              <a:latin typeface="Arial"/>
              <a:ea typeface="Arial"/>
              <a:cs typeface="Arial"/>
              <a:sym typeface="Arial"/>
            </a:endParaRPr>
          </a:p>
        </p:txBody>
      </p:sp>
      <p:sp>
        <p:nvSpPr>
          <p:cNvPr id="221" name="Google Shape;221;p31"/>
          <p:cNvSpPr txBox="1"/>
          <p:nvPr/>
        </p:nvSpPr>
        <p:spPr>
          <a:xfrm>
            <a:off x="2624815" y="612387"/>
            <a:ext cx="3107877" cy="138499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Transcription Factor “B”</a:t>
            </a:r>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Binding sites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Integrative Genomics Example</a:t>
            </a:r>
            <a:endParaRPr b="0" i="0" sz="3600" u="none" cap="none" strike="noStrike">
              <a:solidFill>
                <a:srgbClr val="680018"/>
              </a:solidFill>
              <a:latin typeface="Roboto Medium"/>
              <a:ea typeface="Roboto Medium"/>
              <a:cs typeface="Roboto Medium"/>
              <a:sym typeface="Roboto Medium"/>
            </a:endParaRPr>
          </a:p>
        </p:txBody>
      </p:sp>
      <p:pic>
        <p:nvPicPr>
          <p:cNvPr id="227" name="Google Shape;227;p32"/>
          <p:cNvPicPr preferRelativeResize="0"/>
          <p:nvPr/>
        </p:nvPicPr>
        <p:blipFill rotWithShape="1">
          <a:blip r:embed="rId3">
            <a:alphaModFix/>
          </a:blip>
          <a:srcRect b="0" l="0" r="0" t="0"/>
          <a:stretch/>
        </p:blipFill>
        <p:spPr>
          <a:xfrm>
            <a:off x="531239" y="802804"/>
            <a:ext cx="8081521" cy="40695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BEDtools</a:t>
            </a:r>
            <a:endParaRPr b="0" i="0" sz="3600" u="none" cap="none" strike="noStrike">
              <a:solidFill>
                <a:srgbClr val="680018"/>
              </a:solidFill>
              <a:latin typeface="Roboto Medium"/>
              <a:ea typeface="Roboto Medium"/>
              <a:cs typeface="Roboto Medium"/>
              <a:sym typeface="Roboto Medium"/>
            </a:endParaRPr>
          </a:p>
        </p:txBody>
      </p:sp>
      <p:sp>
        <p:nvSpPr>
          <p:cNvPr id="233" name="Google Shape;233;p33"/>
          <p:cNvSpPr txBox="1"/>
          <p:nvPr>
            <p:ph idx="1" type="body"/>
          </p:nvPr>
        </p:nvSpPr>
        <p:spPr>
          <a:xfrm>
            <a:off x="606226" y="528091"/>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 self-proclaimed </a:t>
            </a:r>
            <a:r>
              <a:rPr b="1" i="0" lang="en" sz="2800" u="none" cap="none" strike="noStrike">
                <a:solidFill>
                  <a:schemeClr val="dk2"/>
                </a:solidFill>
                <a:latin typeface="Open Sans"/>
                <a:ea typeface="Open Sans"/>
                <a:cs typeface="Open Sans"/>
                <a:sym typeface="Open Sans"/>
              </a:rPr>
              <a:t>“swiss army knife” </a:t>
            </a:r>
            <a:r>
              <a:rPr b="0" i="0" lang="en" sz="2800" u="none" cap="none" strike="noStrike">
                <a:solidFill>
                  <a:schemeClr val="dk2"/>
                </a:solidFill>
                <a:latin typeface="Open Sans"/>
                <a:ea typeface="Open Sans"/>
                <a:cs typeface="Open Sans"/>
                <a:sym typeface="Open Sans"/>
              </a:rPr>
              <a:t>of genomic arithmetic</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A set of </a:t>
            </a:r>
            <a:r>
              <a:rPr b="1" i="0" lang="en" sz="2800" u="none" cap="none" strike="noStrike">
                <a:solidFill>
                  <a:schemeClr val="dk2"/>
                </a:solidFill>
                <a:latin typeface="Open Sans"/>
                <a:ea typeface="Open Sans"/>
                <a:cs typeface="Open Sans"/>
                <a:sym typeface="Open Sans"/>
              </a:rPr>
              <a:t>command-line operations</a:t>
            </a:r>
            <a:r>
              <a:rPr b="0" i="0" lang="en" sz="2800" u="none" cap="none" strike="noStrike">
                <a:solidFill>
                  <a:schemeClr val="dk2"/>
                </a:solidFill>
                <a:latin typeface="Open Sans"/>
                <a:ea typeface="Open Sans"/>
                <a:cs typeface="Open Sans"/>
                <a:sym typeface="Open Sans"/>
              </a:rPr>
              <a:t> that can </a:t>
            </a:r>
            <a:r>
              <a:rPr b="1" i="0" lang="en" sz="2800" u="none" cap="none" strike="noStrike">
                <a:solidFill>
                  <a:schemeClr val="dk2"/>
                </a:solidFill>
                <a:latin typeface="Open Sans"/>
                <a:ea typeface="Open Sans"/>
                <a:cs typeface="Open Sans"/>
                <a:sym typeface="Open Sans"/>
              </a:rPr>
              <a:t>be performed on BED files</a:t>
            </a:r>
            <a:r>
              <a:rPr b="0" i="0" lang="en" sz="2800" u="none" cap="none" strike="noStrike">
                <a:solidFill>
                  <a:schemeClr val="dk2"/>
                </a:solidFill>
                <a:latin typeface="Open Sans"/>
                <a:ea typeface="Open Sans"/>
                <a:cs typeface="Open Sans"/>
                <a:sym typeface="Open Sans"/>
              </a:rPr>
              <a:t> – sets of genomic features (chrom, start, end)</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Includes the </a:t>
            </a:r>
            <a:r>
              <a:rPr b="1" i="0" lang="en" sz="2800" u="none" cap="none" strike="noStrike">
                <a:solidFill>
                  <a:schemeClr val="dk2"/>
                </a:solidFill>
                <a:latin typeface="Open Sans"/>
                <a:ea typeface="Open Sans"/>
                <a:cs typeface="Open Sans"/>
                <a:sym typeface="Open Sans"/>
              </a:rPr>
              <a:t>basic operations (intersections, unions, set differences) </a:t>
            </a:r>
            <a:r>
              <a:rPr b="0" i="0" lang="en" sz="2800" u="none" cap="none" strike="noStrike">
                <a:solidFill>
                  <a:schemeClr val="dk2"/>
                </a:solidFill>
                <a:latin typeface="Open Sans"/>
                <a:ea typeface="Open Sans"/>
                <a:cs typeface="Open Sans"/>
                <a:sym typeface="Open Sans"/>
              </a:rPr>
              <a:t>as well as more </a:t>
            </a:r>
            <a:r>
              <a:rPr b="1" i="0" lang="en" sz="2800" u="none" cap="none" strike="noStrike">
                <a:solidFill>
                  <a:schemeClr val="dk2"/>
                </a:solidFill>
                <a:latin typeface="Open Sans"/>
                <a:ea typeface="Open Sans"/>
                <a:cs typeface="Open Sans"/>
                <a:sym typeface="Open Sans"/>
              </a:rPr>
              <a:t>advanced functionalities</a:t>
            </a:r>
            <a:endParaRPr b="1"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 in BEDtools</a:t>
            </a:r>
            <a:endParaRPr b="0" i="0" sz="3600" u="none" cap="none" strike="noStrike">
              <a:solidFill>
                <a:srgbClr val="680018"/>
              </a:solidFill>
              <a:latin typeface="Roboto Medium"/>
              <a:ea typeface="Roboto Medium"/>
              <a:cs typeface="Roboto Medium"/>
              <a:sym typeface="Roboto Medium"/>
            </a:endParaRPr>
          </a:p>
        </p:txBody>
      </p:sp>
      <p:sp>
        <p:nvSpPr>
          <p:cNvPr id="239" name="Google Shape;239;p34"/>
          <p:cNvSpPr txBox="1"/>
          <p:nvPr>
            <p:ph idx="1" type="body"/>
          </p:nvPr>
        </p:nvSpPr>
        <p:spPr>
          <a:xfrm>
            <a:off x="606226" y="528091"/>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 intersection of 2 sets of genomic features (ChIP-seq peaks for example):</a:t>
            </a:r>
            <a:endParaRPr/>
          </a:p>
        </p:txBody>
      </p:sp>
      <p:pic>
        <p:nvPicPr>
          <p:cNvPr id="240" name="Google Shape;240;p34"/>
          <p:cNvPicPr preferRelativeResize="0"/>
          <p:nvPr/>
        </p:nvPicPr>
        <p:blipFill rotWithShape="1">
          <a:blip r:embed="rId3">
            <a:alphaModFix/>
          </a:blip>
          <a:srcRect b="0" l="0" r="0" t="0"/>
          <a:stretch/>
        </p:blipFill>
        <p:spPr>
          <a:xfrm>
            <a:off x="606226" y="2084855"/>
            <a:ext cx="7310718" cy="25881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 in BEDtools</a:t>
            </a:r>
            <a:endParaRPr b="0" i="0" sz="3600" u="none" cap="none" strike="noStrike">
              <a:solidFill>
                <a:srgbClr val="680018"/>
              </a:solidFill>
              <a:latin typeface="Roboto Medium"/>
              <a:ea typeface="Roboto Medium"/>
              <a:cs typeface="Roboto Medium"/>
              <a:sym typeface="Roboto Medium"/>
            </a:endParaRPr>
          </a:p>
        </p:txBody>
      </p:sp>
      <p:sp>
        <p:nvSpPr>
          <p:cNvPr id="246" name="Google Shape;246;p35"/>
          <p:cNvSpPr txBox="1"/>
          <p:nvPr>
            <p:ph idx="1" type="body"/>
          </p:nvPr>
        </p:nvSpPr>
        <p:spPr>
          <a:xfrm>
            <a:off x="606226" y="528091"/>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 union set of genomic features (merge)</a:t>
            </a:r>
            <a:endParaRPr/>
          </a:p>
        </p:txBody>
      </p:sp>
      <p:pic>
        <p:nvPicPr>
          <p:cNvPr id="247" name="Google Shape;247;p35"/>
          <p:cNvPicPr preferRelativeResize="0"/>
          <p:nvPr/>
        </p:nvPicPr>
        <p:blipFill rotWithShape="1">
          <a:blip r:embed="rId3">
            <a:alphaModFix/>
          </a:blip>
          <a:srcRect b="0" l="0" r="0" t="0"/>
          <a:stretch/>
        </p:blipFill>
        <p:spPr>
          <a:xfrm>
            <a:off x="751368" y="1427501"/>
            <a:ext cx="7641263" cy="33662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Example: Differential Binding Motifs</a:t>
            </a:r>
            <a:endParaRPr b="0" i="0" sz="3600" u="none" cap="none" strike="noStrike">
              <a:solidFill>
                <a:srgbClr val="680018"/>
              </a:solidFill>
              <a:latin typeface="Roboto Medium"/>
              <a:ea typeface="Roboto Medium"/>
              <a:cs typeface="Roboto Medium"/>
              <a:sym typeface="Roboto Medium"/>
            </a:endParaRPr>
          </a:p>
        </p:txBody>
      </p:sp>
      <p:pic>
        <p:nvPicPr>
          <p:cNvPr id="253" name="Google Shape;253;p36"/>
          <p:cNvPicPr preferRelativeResize="0"/>
          <p:nvPr/>
        </p:nvPicPr>
        <p:blipFill rotWithShape="1">
          <a:blip r:embed="rId3">
            <a:alphaModFix/>
          </a:blip>
          <a:srcRect b="0" l="0" r="0" t="0"/>
          <a:stretch/>
        </p:blipFill>
        <p:spPr>
          <a:xfrm>
            <a:off x="531239" y="802804"/>
            <a:ext cx="8081521" cy="40695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Genomic loci co-enriched with TFs</a:t>
            </a:r>
            <a:endParaRPr b="0" i="0" sz="3600" u="none" cap="none" strike="noStrike">
              <a:solidFill>
                <a:srgbClr val="680018"/>
              </a:solidFill>
              <a:latin typeface="Roboto Medium"/>
              <a:ea typeface="Roboto Medium"/>
              <a:cs typeface="Roboto Medium"/>
              <a:sym typeface="Roboto Medium"/>
            </a:endParaRPr>
          </a:p>
        </p:txBody>
      </p:sp>
      <p:sp>
        <p:nvSpPr>
          <p:cNvPr id="259" name="Google Shape;259;p37"/>
          <p:cNvSpPr txBox="1"/>
          <p:nvPr>
            <p:ph idx="1" type="body"/>
          </p:nvPr>
        </p:nvSpPr>
        <p:spPr>
          <a:xfrm>
            <a:off x="226380" y="605400"/>
            <a:ext cx="8691239" cy="4424408"/>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000"/>
              </a:spcBef>
              <a:spcAft>
                <a:spcPts val="0"/>
              </a:spcAft>
              <a:buClr>
                <a:schemeClr val="dk2"/>
              </a:buClr>
              <a:buSzPts val="2000"/>
              <a:buFont typeface="Open Sans"/>
              <a:buAutoNum type="arabicPeriod"/>
            </a:pPr>
            <a:r>
              <a:rPr lang="en" sz="2000"/>
              <a:t>F</a:t>
            </a:r>
            <a:r>
              <a:rPr b="0" i="0" lang="en" sz="2000" u="none" cap="none" strike="noStrike">
                <a:solidFill>
                  <a:schemeClr val="dk2"/>
                </a:solidFill>
                <a:latin typeface="Open Sans"/>
                <a:ea typeface="Open Sans"/>
                <a:cs typeface="Open Sans"/>
                <a:sym typeface="Open Sans"/>
              </a:rPr>
              <a:t>irst need a unioned set of</a:t>
            </a:r>
            <a:r>
              <a:rPr lang="en" sz="2000"/>
              <a:t> </a:t>
            </a:r>
            <a:r>
              <a:rPr b="0" i="0" lang="en" sz="2000" u="none" cap="none" strike="noStrike">
                <a:solidFill>
                  <a:schemeClr val="dk2"/>
                </a:solidFill>
                <a:latin typeface="Open Sans"/>
                <a:ea typeface="Open Sans"/>
                <a:cs typeface="Open Sans"/>
                <a:sym typeface="Open Sans"/>
              </a:rPr>
              <a:t>loci as a comparator</a:t>
            </a:r>
            <a:endParaRPr sz="2000"/>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cat PU1.bed CEBPA.bed IRF8.bed &gt; loci.bed</a:t>
            </a:r>
            <a:endParaRPr b="0" i="0" sz="1900" u="none" cap="none" strike="noStrike">
              <a:solidFill>
                <a:schemeClr val="dk2"/>
              </a:solidFill>
              <a:latin typeface="Droid Sans Mono"/>
              <a:ea typeface="Droid Sans Mono"/>
              <a:cs typeface="Droid Sans Mono"/>
              <a:sym typeface="Droid Sans Mono"/>
            </a:endParaRPr>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sort –k1,1 –k2,2n loci.bed &gt; loci_sorted.bed</a:t>
            </a:r>
            <a:endParaRPr b="0" i="0" sz="1900" u="none" cap="none" strike="noStrike">
              <a:solidFill>
                <a:schemeClr val="dk2"/>
              </a:solidFill>
              <a:latin typeface="Droid Sans Mono"/>
              <a:ea typeface="Droid Sans Mono"/>
              <a:cs typeface="Droid Sans Mono"/>
              <a:sym typeface="Droid Sans Mono"/>
            </a:endParaRPr>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bedtools merge –i loci_sorted.bed &gt; loci_merged.bed</a:t>
            </a:r>
            <a:endParaRPr b="0" i="0" sz="1900" u="none" cap="none" strike="noStrike">
              <a:solidFill>
                <a:schemeClr val="dk2"/>
              </a:solidFill>
              <a:latin typeface="Droid Sans Mono"/>
              <a:ea typeface="Droid Sans Mono"/>
              <a:cs typeface="Droid Sans Mono"/>
              <a:sym typeface="Droid Sans Mono"/>
            </a:endParaRPr>
          </a:p>
          <a:p>
            <a:pPr indent="-355600" lvl="0" marL="457200" marR="0" rtl="0" algn="l">
              <a:lnSpc>
                <a:spcPct val="115000"/>
              </a:lnSpc>
              <a:spcBef>
                <a:spcPts val="0"/>
              </a:spcBef>
              <a:spcAft>
                <a:spcPts val="0"/>
              </a:spcAft>
              <a:buClr>
                <a:schemeClr val="dk2"/>
              </a:buClr>
              <a:buSzPts val="2000"/>
              <a:buFont typeface="Open Sans"/>
              <a:buAutoNum type="arabicPeriod"/>
            </a:pPr>
            <a:r>
              <a:rPr lang="en" sz="2000"/>
              <a:t>C</a:t>
            </a:r>
            <a:r>
              <a:rPr b="0" i="0" lang="en" sz="2000" u="none" cap="none" strike="noStrike">
                <a:solidFill>
                  <a:schemeClr val="dk2"/>
                </a:solidFill>
                <a:latin typeface="Open Sans"/>
                <a:ea typeface="Open Sans"/>
                <a:cs typeface="Open Sans"/>
                <a:sym typeface="Open Sans"/>
              </a:rPr>
              <a:t>heck which loci are co-enriched for binding of multiple TFs</a:t>
            </a:r>
            <a:endParaRPr sz="2000"/>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bedtools closest –a loci_merged.bed –b PU1.bed …</a:t>
            </a:r>
            <a:endParaRPr sz="1900"/>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bedtools closest –a loci_merged.bed –b CEBPA.bed …</a:t>
            </a:r>
            <a:endParaRPr sz="1900"/>
          </a:p>
          <a:p>
            <a:pPr indent="-349250" lvl="1" marL="914400" marR="0" rtl="0" algn="l">
              <a:lnSpc>
                <a:spcPct val="115000"/>
              </a:lnSpc>
              <a:spcBef>
                <a:spcPts val="0"/>
              </a:spcBef>
              <a:spcAft>
                <a:spcPts val="0"/>
              </a:spcAft>
              <a:buClr>
                <a:schemeClr val="dk2"/>
              </a:buClr>
              <a:buSzPts val="1900"/>
              <a:buFont typeface="Open Sans"/>
              <a:buChar char="○"/>
            </a:pPr>
            <a:r>
              <a:rPr b="0" i="0" lang="en" sz="1900" u="none" cap="none" strike="noStrike">
                <a:solidFill>
                  <a:schemeClr val="dk2"/>
                </a:solidFill>
                <a:latin typeface="Droid Sans Mono"/>
                <a:ea typeface="Droid Sans Mono"/>
                <a:cs typeface="Droid Sans Mono"/>
                <a:sym typeface="Droid Sans Mono"/>
              </a:rPr>
              <a:t>bedtools closest –a loci_merged.bed –b IRF8.bed …</a:t>
            </a:r>
            <a:endParaRPr sz="1900"/>
          </a:p>
          <a:p>
            <a:pPr indent="-355600" lvl="0" marL="457200" marR="0" rtl="0" algn="l">
              <a:lnSpc>
                <a:spcPct val="115000"/>
              </a:lnSpc>
              <a:spcBef>
                <a:spcPts val="0"/>
              </a:spcBef>
              <a:spcAft>
                <a:spcPts val="0"/>
              </a:spcAft>
              <a:buClr>
                <a:schemeClr val="dk2"/>
              </a:buClr>
              <a:buSzPts val="2000"/>
              <a:buFont typeface="Open Sans"/>
              <a:buAutoNum type="arabicPeriod"/>
            </a:pPr>
            <a:r>
              <a:rPr lang="en" sz="2000"/>
              <a:t>Examine proximity pattern for overlap of</a:t>
            </a:r>
            <a:r>
              <a:rPr b="0" i="0" lang="en" sz="2000" u="none" cap="none" strike="noStrike">
                <a:solidFill>
                  <a:schemeClr val="dk2"/>
                </a:solidFill>
                <a:latin typeface="Open Sans"/>
                <a:ea typeface="Open Sans"/>
                <a:cs typeface="Open Sans"/>
                <a:sym typeface="Open Sans"/>
              </a:rPr>
              <a:t> PU.1, C/EBPa, and IRF8 sites</a:t>
            </a:r>
            <a:endParaRPr b="1"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Genomic loci co-enriched with TFs</a:t>
            </a:r>
            <a:endParaRPr b="0" i="0" sz="3600" u="none" cap="none" strike="noStrike">
              <a:solidFill>
                <a:srgbClr val="680018"/>
              </a:solidFill>
              <a:latin typeface="Roboto Medium"/>
              <a:ea typeface="Roboto Medium"/>
              <a:cs typeface="Roboto Medium"/>
              <a:sym typeface="Roboto Medium"/>
            </a:endParaRPr>
          </a:p>
        </p:txBody>
      </p:sp>
      <p:sp>
        <p:nvSpPr>
          <p:cNvPr id="265" name="Google Shape;265;p38"/>
          <p:cNvSpPr txBox="1"/>
          <p:nvPr>
            <p:ph idx="1" type="body"/>
          </p:nvPr>
        </p:nvSpPr>
        <p:spPr>
          <a:xfrm>
            <a:off x="226380" y="605400"/>
            <a:ext cx="8691239" cy="1321054"/>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Overlapping features are given a closest distance of “0”</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Non-overlapping features have a signed distance</a:t>
            </a:r>
            <a:endParaRPr/>
          </a:p>
          <a:p>
            <a:pPr indent="-228600" lvl="1" marL="914400" marR="0" rtl="0" algn="l">
              <a:lnSpc>
                <a:spcPct val="115000"/>
              </a:lnSpc>
              <a:spcBef>
                <a:spcPts val="2400"/>
              </a:spcBef>
              <a:spcAft>
                <a:spcPts val="0"/>
              </a:spcAft>
              <a:buClr>
                <a:schemeClr val="dk2"/>
              </a:buClr>
              <a:buSzPts val="2400"/>
              <a:buFont typeface="Open Sans"/>
              <a:buNone/>
            </a:pPr>
            <a:r>
              <a:t/>
            </a:r>
            <a:endParaRPr b="1" i="0" sz="1800" u="none" cap="none" strike="noStrike">
              <a:solidFill>
                <a:schemeClr val="dk2"/>
              </a:solidFill>
              <a:latin typeface="Open Sans"/>
              <a:ea typeface="Open Sans"/>
              <a:cs typeface="Open Sans"/>
              <a:sym typeface="Open Sans"/>
            </a:endParaRPr>
          </a:p>
        </p:txBody>
      </p:sp>
      <p:graphicFrame>
        <p:nvGraphicFramePr>
          <p:cNvPr id="266" name="Google Shape;266;p38"/>
          <p:cNvGraphicFramePr/>
          <p:nvPr/>
        </p:nvGraphicFramePr>
        <p:xfrm>
          <a:off x="1256191" y="2613134"/>
          <a:ext cx="3000000" cy="3000000"/>
        </p:xfrm>
        <a:graphic>
          <a:graphicData uri="http://schemas.openxmlformats.org/drawingml/2006/table">
            <a:tbl>
              <a:tblPr bandRow="1" firstRow="1">
                <a:noFill/>
                <a:tableStyleId>{0C3E7834-27EE-47C1-A331-C2D34C1398A2}</a:tableStyleId>
              </a:tblPr>
              <a:tblGrid>
                <a:gridCol w="885800"/>
                <a:gridCol w="885800"/>
                <a:gridCol w="8858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chr1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594823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595234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chr1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724309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724623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chr1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928347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928702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chr1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992918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993253</a:t>
                      </a:r>
                      <a:endParaRPr sz="1400" u="none" cap="none" strike="noStrike"/>
                    </a:p>
                  </a:txBody>
                  <a:tcPr marT="45725" marB="45725" marR="91450" marL="91450"/>
                </a:tc>
              </a:tr>
            </a:tbl>
          </a:graphicData>
        </a:graphic>
      </p:graphicFrame>
      <p:sp>
        <p:nvSpPr>
          <p:cNvPr id="267" name="Google Shape;267;p38"/>
          <p:cNvSpPr txBox="1"/>
          <p:nvPr/>
        </p:nvSpPr>
        <p:spPr>
          <a:xfrm rot="5400000">
            <a:off x="2362940" y="4105948"/>
            <a:ext cx="603682"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268" name="Google Shape;268;p38"/>
          <p:cNvSpPr txBox="1"/>
          <p:nvPr/>
        </p:nvSpPr>
        <p:spPr>
          <a:xfrm>
            <a:off x="1417468" y="2019119"/>
            <a:ext cx="2334827"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loci_merged.bed</a:t>
            </a:r>
            <a:endParaRPr b="0" i="0" sz="1800" u="none" cap="none" strike="noStrike">
              <a:solidFill>
                <a:srgbClr val="000000"/>
              </a:solidFill>
              <a:latin typeface="Arial"/>
              <a:ea typeface="Arial"/>
              <a:cs typeface="Arial"/>
              <a:sym typeface="Arial"/>
            </a:endParaRPr>
          </a:p>
        </p:txBody>
      </p:sp>
      <p:graphicFrame>
        <p:nvGraphicFramePr>
          <p:cNvPr id="269" name="Google Shape;269;p38"/>
          <p:cNvGraphicFramePr/>
          <p:nvPr/>
        </p:nvGraphicFramePr>
        <p:xfrm>
          <a:off x="4523172" y="261313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10293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graphicFrame>
        <p:nvGraphicFramePr>
          <p:cNvPr id="270" name="Google Shape;270;p38"/>
          <p:cNvGraphicFramePr/>
          <p:nvPr/>
        </p:nvGraphicFramePr>
        <p:xfrm>
          <a:off x="5891812" y="261313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9283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graphicFrame>
        <p:nvGraphicFramePr>
          <p:cNvPr id="271" name="Google Shape;271;p38"/>
          <p:cNvGraphicFramePr/>
          <p:nvPr/>
        </p:nvGraphicFramePr>
        <p:xfrm>
          <a:off x="7260452" y="261313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-58437</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20394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sp>
        <p:nvSpPr>
          <p:cNvPr id="272" name="Google Shape;272;p38"/>
          <p:cNvSpPr txBox="1"/>
          <p:nvPr/>
        </p:nvSpPr>
        <p:spPr>
          <a:xfrm>
            <a:off x="5782691" y="2203785"/>
            <a:ext cx="1029068"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C/EBPa</a:t>
            </a:r>
            <a:endParaRPr b="0" i="0" sz="1800" u="none" cap="none" strike="noStrike">
              <a:solidFill>
                <a:srgbClr val="000000"/>
              </a:solidFill>
              <a:latin typeface="Arial"/>
              <a:ea typeface="Arial"/>
              <a:cs typeface="Arial"/>
              <a:sym typeface="Arial"/>
            </a:endParaRPr>
          </a:p>
        </p:txBody>
      </p:sp>
      <p:sp>
        <p:nvSpPr>
          <p:cNvPr id="273" name="Google Shape;273;p38"/>
          <p:cNvSpPr txBox="1"/>
          <p:nvPr/>
        </p:nvSpPr>
        <p:spPr>
          <a:xfrm>
            <a:off x="4489879" y="2203785"/>
            <a:ext cx="87741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PU.1</a:t>
            </a:r>
            <a:endParaRPr b="0" i="0" sz="1800" u="none" cap="none" strike="noStrike">
              <a:solidFill>
                <a:srgbClr val="000000"/>
              </a:solidFill>
              <a:latin typeface="Arial"/>
              <a:ea typeface="Arial"/>
              <a:cs typeface="Arial"/>
              <a:sym typeface="Arial"/>
            </a:endParaRPr>
          </a:p>
        </p:txBody>
      </p:sp>
      <p:sp>
        <p:nvSpPr>
          <p:cNvPr id="274" name="Google Shape;274;p38"/>
          <p:cNvSpPr txBox="1"/>
          <p:nvPr/>
        </p:nvSpPr>
        <p:spPr>
          <a:xfrm>
            <a:off x="7151331" y="2203785"/>
            <a:ext cx="1029068"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IRF8</a:t>
            </a:r>
            <a:endParaRPr b="0" i="0" sz="1800" u="none" cap="none" strike="noStrike">
              <a:solidFill>
                <a:srgbClr val="000000"/>
              </a:solidFill>
              <a:latin typeface="Arial"/>
              <a:ea typeface="Arial"/>
              <a:cs typeface="Arial"/>
              <a:sym typeface="Arial"/>
            </a:endParaRPr>
          </a:p>
        </p:txBody>
      </p:sp>
      <p:sp>
        <p:nvSpPr>
          <p:cNvPr id="275" name="Google Shape;275;p38"/>
          <p:cNvSpPr/>
          <p:nvPr/>
        </p:nvSpPr>
        <p:spPr>
          <a:xfrm rot="-5400000">
            <a:off x="6083027" y="2897587"/>
            <a:ext cx="346197" cy="3001495"/>
          </a:xfrm>
          <a:prstGeom prst="leftBrace">
            <a:avLst>
              <a:gd fmla="val 8333" name="adj1"/>
              <a:gd fmla="val 50000" name="adj2"/>
            </a:avLst>
          </a:prstGeom>
          <a:no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 name="Google Shape;276;p38"/>
          <p:cNvSpPr txBox="1"/>
          <p:nvPr/>
        </p:nvSpPr>
        <p:spPr>
          <a:xfrm>
            <a:off x="4712905" y="4571433"/>
            <a:ext cx="308643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Signed distance from given feature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Deconstructing the previous example</a:t>
            </a:r>
            <a:endParaRPr b="0" i="0" sz="3600" u="none" cap="none" strike="noStrike">
              <a:solidFill>
                <a:srgbClr val="680018"/>
              </a:solidFill>
              <a:latin typeface="Roboto Medium"/>
              <a:ea typeface="Roboto Medium"/>
              <a:cs typeface="Roboto Medium"/>
              <a:sym typeface="Roboto Medium"/>
            </a:endParaRPr>
          </a:p>
        </p:txBody>
      </p:sp>
      <p:graphicFrame>
        <p:nvGraphicFramePr>
          <p:cNvPr id="282" name="Google Shape;282;p39"/>
          <p:cNvGraphicFramePr/>
          <p:nvPr/>
        </p:nvGraphicFramePr>
        <p:xfrm>
          <a:off x="367732" y="115009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10293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graphicFrame>
        <p:nvGraphicFramePr>
          <p:cNvPr id="283" name="Google Shape;283;p39"/>
          <p:cNvGraphicFramePr/>
          <p:nvPr/>
        </p:nvGraphicFramePr>
        <p:xfrm>
          <a:off x="1736372" y="115009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9283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graphicFrame>
        <p:nvGraphicFramePr>
          <p:cNvPr id="284" name="Google Shape;284;p39"/>
          <p:cNvGraphicFramePr/>
          <p:nvPr/>
        </p:nvGraphicFramePr>
        <p:xfrm>
          <a:off x="3105012" y="1150094"/>
          <a:ext cx="3000000" cy="3000000"/>
        </p:xfrm>
        <a:graphic>
          <a:graphicData uri="http://schemas.openxmlformats.org/drawingml/2006/table">
            <a:tbl>
              <a:tblPr bandRow="1" firstRow="1">
                <a:noFill/>
                <a:tableStyleId>{0C3E7834-27EE-47C1-A331-C2D34C1398A2}</a:tableStyleId>
              </a:tblPr>
              <a:tblGrid>
                <a:gridCol w="8108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-58437</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20394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45725" marB="45725" marR="91450" marL="91450"/>
                </a:tc>
              </a:tr>
            </a:tbl>
          </a:graphicData>
        </a:graphic>
      </p:graphicFrame>
      <p:sp>
        <p:nvSpPr>
          <p:cNvPr id="285" name="Google Shape;285;p39"/>
          <p:cNvSpPr txBox="1"/>
          <p:nvPr/>
        </p:nvSpPr>
        <p:spPr>
          <a:xfrm>
            <a:off x="1627251" y="740745"/>
            <a:ext cx="1029068"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C/EBPa</a:t>
            </a:r>
            <a:endParaRPr b="0" i="0" sz="1800" u="none" cap="none" strike="noStrike">
              <a:solidFill>
                <a:srgbClr val="000000"/>
              </a:solidFill>
              <a:latin typeface="Arial"/>
              <a:ea typeface="Arial"/>
              <a:cs typeface="Arial"/>
              <a:sym typeface="Arial"/>
            </a:endParaRPr>
          </a:p>
        </p:txBody>
      </p:sp>
      <p:sp>
        <p:nvSpPr>
          <p:cNvPr id="286" name="Google Shape;286;p39"/>
          <p:cNvSpPr txBox="1"/>
          <p:nvPr/>
        </p:nvSpPr>
        <p:spPr>
          <a:xfrm>
            <a:off x="334439" y="740745"/>
            <a:ext cx="87741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PU.1</a:t>
            </a:r>
            <a:endParaRPr b="0" i="0" sz="1800" u="none" cap="none" strike="noStrike">
              <a:solidFill>
                <a:srgbClr val="000000"/>
              </a:solidFill>
              <a:latin typeface="Arial"/>
              <a:ea typeface="Arial"/>
              <a:cs typeface="Arial"/>
              <a:sym typeface="Arial"/>
            </a:endParaRPr>
          </a:p>
        </p:txBody>
      </p:sp>
      <p:sp>
        <p:nvSpPr>
          <p:cNvPr id="287" name="Google Shape;287;p39"/>
          <p:cNvSpPr txBox="1"/>
          <p:nvPr/>
        </p:nvSpPr>
        <p:spPr>
          <a:xfrm>
            <a:off x="2995891" y="740745"/>
            <a:ext cx="1029068"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IRF8</a:t>
            </a:r>
            <a:endParaRPr b="0" i="0" sz="1800" u="none" cap="none" strike="noStrike">
              <a:solidFill>
                <a:srgbClr val="000000"/>
              </a:solidFill>
              <a:latin typeface="Arial"/>
              <a:ea typeface="Arial"/>
              <a:cs typeface="Arial"/>
              <a:sym typeface="Arial"/>
            </a:endParaRPr>
          </a:p>
        </p:txBody>
      </p:sp>
      <p:pic>
        <p:nvPicPr>
          <p:cNvPr id="288" name="Google Shape;288;p39"/>
          <p:cNvPicPr preferRelativeResize="0"/>
          <p:nvPr/>
        </p:nvPicPr>
        <p:blipFill rotWithShape="1">
          <a:blip r:embed="rId3">
            <a:alphaModFix/>
          </a:blip>
          <a:srcRect b="0" l="0" r="0" t="0"/>
          <a:stretch/>
        </p:blipFill>
        <p:spPr>
          <a:xfrm>
            <a:off x="4453332" y="1589611"/>
            <a:ext cx="4359714" cy="3059775"/>
          </a:xfrm>
          <a:prstGeom prst="rect">
            <a:avLst/>
          </a:prstGeom>
          <a:noFill/>
          <a:ln>
            <a:noFill/>
          </a:ln>
        </p:spPr>
      </p:pic>
      <p:sp>
        <p:nvSpPr>
          <p:cNvPr id="289" name="Google Shape;289;p39"/>
          <p:cNvSpPr/>
          <p:nvPr/>
        </p:nvSpPr>
        <p:spPr>
          <a:xfrm>
            <a:off x="68905" y="1443458"/>
            <a:ext cx="3892800" cy="525300"/>
          </a:xfrm>
          <a:prstGeom prst="rect">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90" name="Google Shape;290;p39"/>
          <p:cNvCxnSpPr>
            <a:stCxn id="289" idx="3"/>
          </p:cNvCxnSpPr>
          <p:nvPr/>
        </p:nvCxnSpPr>
        <p:spPr>
          <a:xfrm>
            <a:off x="3961705" y="1706108"/>
            <a:ext cx="2574600" cy="510900"/>
          </a:xfrm>
          <a:prstGeom prst="straightConnector1">
            <a:avLst/>
          </a:prstGeom>
          <a:noFill/>
          <a:ln cap="flat" cmpd="sng" w="38100">
            <a:solidFill>
              <a:srgbClr val="00B050"/>
            </a:solidFill>
            <a:prstDash val="solid"/>
            <a:round/>
            <a:headEnd len="sm" w="sm" type="none"/>
            <a:tailEnd len="med" w="med" type="triangle"/>
          </a:ln>
        </p:spPr>
      </p:cxnSp>
      <p:sp>
        <p:nvSpPr>
          <p:cNvPr id="291" name="Google Shape;291;p39"/>
          <p:cNvSpPr/>
          <p:nvPr/>
        </p:nvSpPr>
        <p:spPr>
          <a:xfrm>
            <a:off x="132080" y="2178477"/>
            <a:ext cx="3892879" cy="525253"/>
          </a:xfrm>
          <a:prstGeom prst="rect">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92" name="Google Shape;292;p39"/>
          <p:cNvCxnSpPr/>
          <p:nvPr/>
        </p:nvCxnSpPr>
        <p:spPr>
          <a:xfrm flipH="1" rot="10800000">
            <a:off x="4024959" y="2538730"/>
            <a:ext cx="2913300" cy="165000"/>
          </a:xfrm>
          <a:prstGeom prst="straightConnector1">
            <a:avLst/>
          </a:prstGeom>
          <a:noFill/>
          <a:ln cap="flat" cmpd="sng" w="38100">
            <a:solidFill>
              <a:srgbClr val="00B050"/>
            </a:solidFill>
            <a:prstDash val="solid"/>
            <a:round/>
            <a:headEnd len="sm" w="sm" type="none"/>
            <a:tailEnd len="med" w="med" type="triangle"/>
          </a:ln>
        </p:spPr>
      </p:cxnSp>
      <p:sp>
        <p:nvSpPr>
          <p:cNvPr id="293" name="Google Shape;293;p39"/>
          <p:cNvSpPr txBox="1"/>
          <p:nvPr>
            <p:ph idx="1" type="body"/>
          </p:nvPr>
        </p:nvSpPr>
        <p:spPr>
          <a:xfrm>
            <a:off x="274219" y="2946400"/>
            <a:ext cx="3646179" cy="115228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Count number of occurrences of each</a:t>
            </a:r>
            <a:endParaRPr b="1" i="0"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A larger example – Chromatin States</a:t>
            </a:r>
            <a:endParaRPr b="0" i="0" sz="3600" u="none" cap="none" strike="noStrike">
              <a:solidFill>
                <a:srgbClr val="680018"/>
              </a:solidFill>
              <a:latin typeface="Roboto Medium"/>
              <a:ea typeface="Roboto Medium"/>
              <a:cs typeface="Roboto Medium"/>
              <a:sym typeface="Roboto Medium"/>
            </a:endParaRPr>
          </a:p>
        </p:txBody>
      </p:sp>
      <p:pic>
        <p:nvPicPr>
          <p:cNvPr id="299" name="Google Shape;299;p40"/>
          <p:cNvPicPr preferRelativeResize="0"/>
          <p:nvPr/>
        </p:nvPicPr>
        <p:blipFill rotWithShape="1">
          <a:blip r:embed="rId3">
            <a:alphaModFix/>
          </a:blip>
          <a:srcRect b="0" l="0" r="0" t="0"/>
          <a:stretch/>
        </p:blipFill>
        <p:spPr>
          <a:xfrm>
            <a:off x="354495" y="610385"/>
            <a:ext cx="8514522" cy="44933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Introduction</a:t>
            </a:r>
            <a:endParaRPr b="0" i="0" sz="3600" u="none" cap="none" strike="noStrike">
              <a:solidFill>
                <a:srgbClr val="680018"/>
              </a:solidFill>
              <a:latin typeface="Roboto Medium"/>
              <a:ea typeface="Roboto Medium"/>
              <a:cs typeface="Roboto Medium"/>
              <a:sym typeface="Roboto Medium"/>
            </a:endParaRPr>
          </a:p>
        </p:txBody>
      </p:sp>
      <p:sp>
        <p:nvSpPr>
          <p:cNvPr id="65" name="Google Shape;65;p14"/>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Only looking at one component of a cell (transcripts, protein binding, etc.) can also lead to </a:t>
            </a:r>
            <a:r>
              <a:rPr b="1" i="0" lang="en" sz="3000" u="none" cap="none" strike="noStrike">
                <a:solidFill>
                  <a:schemeClr val="dk2"/>
                </a:solidFill>
                <a:latin typeface="Open Sans"/>
                <a:ea typeface="Open Sans"/>
                <a:cs typeface="Open Sans"/>
                <a:sym typeface="Open Sans"/>
              </a:rPr>
              <a:t>false conclusions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Ideally, results from different types of experiments should be </a:t>
            </a:r>
            <a:r>
              <a:rPr b="1" i="0" lang="en" sz="3000" u="none" cap="none" strike="noStrike">
                <a:solidFill>
                  <a:schemeClr val="dk2"/>
                </a:solidFill>
                <a:latin typeface="Open Sans"/>
                <a:ea typeface="Open Sans"/>
                <a:cs typeface="Open Sans"/>
                <a:sym typeface="Open Sans"/>
              </a:rPr>
              <a:t>integrated </a:t>
            </a:r>
            <a:r>
              <a:rPr b="0" i="0" lang="en" sz="3000" u="none" cap="none" strike="noStrike">
                <a:solidFill>
                  <a:schemeClr val="dk2"/>
                </a:solidFill>
                <a:latin typeface="Open Sans"/>
                <a:ea typeface="Open Sans"/>
                <a:cs typeface="Open Sans"/>
                <a:sym typeface="Open Sans"/>
              </a:rPr>
              <a:t>to </a:t>
            </a:r>
            <a:r>
              <a:rPr b="1" i="0" lang="en" sz="3000" u="none" cap="none" strike="noStrike">
                <a:solidFill>
                  <a:schemeClr val="dk2"/>
                </a:solidFill>
                <a:latin typeface="Open Sans"/>
                <a:ea typeface="Open Sans"/>
                <a:cs typeface="Open Sans"/>
                <a:sym typeface="Open Sans"/>
              </a:rPr>
              <a:t>support your conclusions</a:t>
            </a:r>
            <a:endParaRPr b="1" i="0" sz="3000" u="none" cap="none" strike="noStrike">
              <a:solidFill>
                <a:schemeClr val="dk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Associations </a:t>
            </a:r>
            <a:endParaRPr b="0" i="0" sz="3600" u="none" cap="none" strike="noStrike">
              <a:solidFill>
                <a:srgbClr val="680018"/>
              </a:solidFill>
              <a:latin typeface="Roboto Medium"/>
              <a:ea typeface="Roboto Medium"/>
              <a:cs typeface="Roboto Medium"/>
              <a:sym typeface="Roboto Medium"/>
            </a:endParaRPr>
          </a:p>
        </p:txBody>
      </p:sp>
      <p:sp>
        <p:nvSpPr>
          <p:cNvPr id="305" name="Google Shape;305;p41"/>
          <p:cNvSpPr txBox="1"/>
          <p:nvPr>
            <p:ph idx="1" type="body"/>
          </p:nvPr>
        </p:nvSpPr>
        <p:spPr>
          <a:xfrm>
            <a:off x="606226" y="692478"/>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Sometimes it’s </a:t>
            </a:r>
            <a:r>
              <a:rPr b="1" i="0" lang="en" sz="2800" u="none" cap="none" strike="noStrike">
                <a:solidFill>
                  <a:schemeClr val="dk2"/>
                </a:solidFill>
                <a:latin typeface="Open Sans"/>
                <a:ea typeface="Open Sans"/>
                <a:cs typeface="Open Sans"/>
                <a:sym typeface="Open Sans"/>
              </a:rPr>
              <a:t>not enough</a:t>
            </a:r>
            <a:r>
              <a:rPr b="0" i="0" lang="en" sz="2800" u="none" cap="none" strike="noStrike">
                <a:solidFill>
                  <a:schemeClr val="dk2"/>
                </a:solidFill>
                <a:latin typeface="Open Sans"/>
                <a:ea typeface="Open Sans"/>
                <a:cs typeface="Open Sans"/>
                <a:sym typeface="Open Sans"/>
              </a:rPr>
              <a:t> to find and count </a:t>
            </a:r>
            <a:r>
              <a:rPr b="1" i="0" lang="en" sz="2800" u="none" cap="none" strike="noStrike">
                <a:solidFill>
                  <a:schemeClr val="dk2"/>
                </a:solidFill>
                <a:latin typeface="Open Sans"/>
                <a:ea typeface="Open Sans"/>
                <a:cs typeface="Open Sans"/>
                <a:sym typeface="Open Sans"/>
              </a:rPr>
              <a:t>which features overlap others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Often times you would like to know </a:t>
            </a:r>
            <a:r>
              <a:rPr b="1" i="0" lang="en" sz="2800" u="none" cap="none" strike="noStrike">
                <a:solidFill>
                  <a:schemeClr val="dk2"/>
                </a:solidFill>
                <a:latin typeface="Open Sans"/>
                <a:ea typeface="Open Sans"/>
                <a:cs typeface="Open Sans"/>
                <a:sym typeface="Open Sans"/>
              </a:rPr>
              <a:t>if the </a:t>
            </a:r>
            <a:r>
              <a:rPr b="1" lang="en" sz="2800"/>
              <a:t>amount of overlap</a:t>
            </a:r>
            <a:r>
              <a:rPr b="1" i="0" lang="en" sz="2800" u="none" cap="none" strike="noStrike">
                <a:solidFill>
                  <a:schemeClr val="dk2"/>
                </a:solidFill>
                <a:latin typeface="Open Sans"/>
                <a:ea typeface="Open Sans"/>
                <a:cs typeface="Open Sans"/>
                <a:sym typeface="Open Sans"/>
              </a:rPr>
              <a:t> is </a:t>
            </a:r>
            <a:r>
              <a:rPr b="1" lang="en" sz="2800"/>
              <a:t>surprising</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For example, do 2 types of features overlap </a:t>
            </a:r>
            <a:r>
              <a:rPr b="1" i="0" lang="en" sz="2800" u="none" cap="none" strike="noStrike">
                <a:solidFill>
                  <a:schemeClr val="dk2"/>
                </a:solidFill>
                <a:latin typeface="Open Sans"/>
                <a:ea typeface="Open Sans"/>
                <a:cs typeface="Open Sans"/>
                <a:sym typeface="Open Sans"/>
              </a:rPr>
              <a:t>more/less than should be expected</a:t>
            </a:r>
            <a:r>
              <a:rPr b="0" i="0" lang="en" sz="2800" u="none" cap="none" strike="noStrike">
                <a:solidFill>
                  <a:schemeClr val="dk2"/>
                </a:solidFill>
                <a:latin typeface="Open Sans"/>
                <a:ea typeface="Open Sans"/>
                <a:cs typeface="Open Sans"/>
                <a:sym typeface="Open Sans"/>
              </a:rPr>
              <a:t>?</a:t>
            </a:r>
            <a:endParaRPr b="0"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Practical Example – SRF binding</a:t>
            </a:r>
            <a:endParaRPr b="0" i="0" sz="3600" u="none" cap="none" strike="noStrike">
              <a:solidFill>
                <a:srgbClr val="680018"/>
              </a:solidFill>
              <a:latin typeface="Roboto Medium"/>
              <a:ea typeface="Roboto Medium"/>
              <a:cs typeface="Roboto Medium"/>
              <a:sym typeface="Roboto Medium"/>
            </a:endParaRPr>
          </a:p>
        </p:txBody>
      </p:sp>
      <p:sp>
        <p:nvSpPr>
          <p:cNvPr id="311" name="Google Shape;311;p42"/>
          <p:cNvSpPr txBox="1"/>
          <p:nvPr>
            <p:ph idx="1" type="body"/>
          </p:nvPr>
        </p:nvSpPr>
        <p:spPr>
          <a:xfrm>
            <a:off x="606226" y="692478"/>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Given a complete set of genomic SRF binding sites, where does SRF bind?</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2 ways to approach this problem:</a:t>
            </a:r>
            <a:endParaRPr/>
          </a:p>
          <a:p>
            <a:pPr indent="-419100" lvl="1" marL="914400" marR="0" rtl="0" algn="l">
              <a:lnSpc>
                <a:spcPct val="115000"/>
              </a:lnSpc>
              <a:spcBef>
                <a:spcPts val="1000"/>
              </a:spcBef>
              <a:spcAft>
                <a:spcPts val="0"/>
              </a:spcAft>
              <a:buClr>
                <a:schemeClr val="dk2"/>
              </a:buClr>
              <a:buSzPts val="3000"/>
              <a:buFont typeface="Courier New"/>
              <a:buChar char="o"/>
            </a:pPr>
            <a:r>
              <a:rPr b="0" i="0" lang="en" sz="2200" u="none" cap="none" strike="noStrike">
                <a:solidFill>
                  <a:schemeClr val="dk2"/>
                </a:solidFill>
                <a:latin typeface="Open Sans"/>
                <a:ea typeface="Open Sans"/>
                <a:cs typeface="Open Sans"/>
                <a:sym typeface="Open Sans"/>
              </a:rPr>
              <a:t>Annotate the binding site locations (intergenic, intronic, UTR3, UTR5, CDS, etc.) and enumerate them</a:t>
            </a:r>
            <a:endParaRPr/>
          </a:p>
          <a:p>
            <a:pPr indent="-419100" lvl="1" marL="914400" marR="0" rtl="0" algn="l">
              <a:lnSpc>
                <a:spcPct val="115000"/>
              </a:lnSpc>
              <a:spcBef>
                <a:spcPts val="1000"/>
              </a:spcBef>
              <a:spcAft>
                <a:spcPts val="0"/>
              </a:spcAft>
              <a:buClr>
                <a:schemeClr val="dk2"/>
              </a:buClr>
              <a:buSzPts val="3000"/>
              <a:buFont typeface="Courier New"/>
              <a:buChar char="o"/>
            </a:pPr>
            <a:r>
              <a:rPr b="0" i="0" lang="en" sz="2200" u="none" cap="none" strike="noStrike">
                <a:solidFill>
                  <a:schemeClr val="dk2"/>
                </a:solidFill>
                <a:latin typeface="Open Sans"/>
                <a:ea typeface="Open Sans"/>
                <a:cs typeface="Open Sans"/>
                <a:sym typeface="Open Sans"/>
              </a:rPr>
              <a:t>Does SRF preferentially bind certain locations more or less than we would expect?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GAT – the Genome Association Tester</a:t>
            </a:r>
            <a:endParaRPr b="0" i="0" sz="3600" u="none" cap="none" strike="noStrike">
              <a:solidFill>
                <a:srgbClr val="680018"/>
              </a:solidFill>
              <a:latin typeface="Roboto Medium"/>
              <a:ea typeface="Roboto Medium"/>
              <a:cs typeface="Roboto Medium"/>
              <a:sym typeface="Roboto Medium"/>
            </a:endParaRPr>
          </a:p>
        </p:txBody>
      </p:sp>
      <p:sp>
        <p:nvSpPr>
          <p:cNvPr id="317" name="Google Shape;317;p43"/>
          <p:cNvSpPr txBox="1"/>
          <p:nvPr>
            <p:ph idx="1" type="body"/>
          </p:nvPr>
        </p:nvSpPr>
        <p:spPr>
          <a:xfrm>
            <a:off x="606226" y="480905"/>
            <a:ext cx="7931548" cy="2009625"/>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GAT is a flexible, easy-to-use command line program to test genome associations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Takes 3 files as input: </a:t>
            </a:r>
            <a:r>
              <a:rPr b="1" i="0" lang="en" sz="2400" u="none" cap="none" strike="noStrike">
                <a:solidFill>
                  <a:srgbClr val="FF0000"/>
                </a:solidFill>
                <a:latin typeface="Open Sans"/>
                <a:ea typeface="Open Sans"/>
                <a:cs typeface="Open Sans"/>
                <a:sym typeface="Open Sans"/>
              </a:rPr>
              <a:t>segments of interest</a:t>
            </a:r>
            <a:r>
              <a:rPr b="0" i="0" lang="en" sz="2400" u="none" cap="none" strike="noStrike">
                <a:solidFill>
                  <a:schemeClr val="dk2"/>
                </a:solidFill>
                <a:latin typeface="Open Sans"/>
                <a:ea typeface="Open Sans"/>
                <a:cs typeface="Open Sans"/>
                <a:sym typeface="Open Sans"/>
              </a:rPr>
              <a:t>, </a:t>
            </a:r>
            <a:r>
              <a:rPr b="1" i="0" lang="en" sz="2400" u="none" cap="none" strike="noStrike">
                <a:solidFill>
                  <a:srgbClr val="0070C0"/>
                </a:solidFill>
                <a:latin typeface="Open Sans"/>
                <a:ea typeface="Open Sans"/>
                <a:cs typeface="Open Sans"/>
                <a:sym typeface="Open Sans"/>
              </a:rPr>
              <a:t>annotation segments</a:t>
            </a:r>
            <a:r>
              <a:rPr b="0" i="0" lang="en" sz="2400" u="none" cap="none" strike="noStrike">
                <a:solidFill>
                  <a:schemeClr val="dk2"/>
                </a:solidFill>
                <a:latin typeface="Open Sans"/>
                <a:ea typeface="Open Sans"/>
                <a:cs typeface="Open Sans"/>
                <a:sym typeface="Open Sans"/>
              </a:rPr>
              <a:t>, and </a:t>
            </a:r>
            <a:r>
              <a:rPr b="1" i="0" lang="en" sz="2400" u="none" cap="none" strike="noStrike">
                <a:solidFill>
                  <a:srgbClr val="00B050"/>
                </a:solidFill>
                <a:latin typeface="Open Sans"/>
                <a:ea typeface="Open Sans"/>
                <a:cs typeface="Open Sans"/>
                <a:sym typeface="Open Sans"/>
              </a:rPr>
              <a:t>genome workspace</a:t>
            </a:r>
            <a:endParaRPr b="1" i="0" sz="2000" u="none" cap="none" strike="noStrike">
              <a:solidFill>
                <a:srgbClr val="00B050"/>
              </a:solidFill>
              <a:latin typeface="Open Sans"/>
              <a:ea typeface="Open Sans"/>
              <a:cs typeface="Open Sans"/>
              <a:sym typeface="Open Sans"/>
            </a:endParaRPr>
          </a:p>
        </p:txBody>
      </p:sp>
      <p:pic>
        <p:nvPicPr>
          <p:cNvPr id="318" name="Google Shape;318;p43"/>
          <p:cNvPicPr preferRelativeResize="0"/>
          <p:nvPr/>
        </p:nvPicPr>
        <p:blipFill rotWithShape="1">
          <a:blip r:embed="rId3">
            <a:alphaModFix/>
          </a:blip>
          <a:srcRect b="0" l="0" r="0" t="0"/>
          <a:stretch/>
        </p:blipFill>
        <p:spPr>
          <a:xfrm>
            <a:off x="989460" y="2764164"/>
            <a:ext cx="3418475" cy="998574"/>
          </a:xfrm>
          <a:prstGeom prst="rect">
            <a:avLst/>
          </a:prstGeom>
          <a:noFill/>
          <a:ln cap="flat" cmpd="sng" w="38100">
            <a:solidFill>
              <a:srgbClr val="FF0000"/>
            </a:solidFill>
            <a:prstDash val="solid"/>
            <a:round/>
            <a:headEnd len="sm" w="sm" type="none"/>
            <a:tailEnd len="sm" w="sm" type="none"/>
          </a:ln>
        </p:spPr>
      </p:pic>
      <p:pic>
        <p:nvPicPr>
          <p:cNvPr id="319" name="Google Shape;319;p43"/>
          <p:cNvPicPr preferRelativeResize="0"/>
          <p:nvPr/>
        </p:nvPicPr>
        <p:blipFill rotWithShape="1">
          <a:blip r:embed="rId4">
            <a:alphaModFix/>
          </a:blip>
          <a:srcRect b="0" l="0" r="0" t="0"/>
          <a:stretch/>
        </p:blipFill>
        <p:spPr>
          <a:xfrm>
            <a:off x="1011222" y="3955947"/>
            <a:ext cx="2550688" cy="1047733"/>
          </a:xfrm>
          <a:prstGeom prst="rect">
            <a:avLst/>
          </a:prstGeom>
          <a:noFill/>
          <a:ln cap="flat" cmpd="sng" w="38100">
            <a:solidFill>
              <a:srgbClr val="00B050"/>
            </a:solidFill>
            <a:prstDash val="solid"/>
            <a:round/>
            <a:headEnd len="sm" w="sm" type="none"/>
            <a:tailEnd len="sm" w="sm" type="none"/>
          </a:ln>
        </p:spPr>
      </p:pic>
      <p:pic>
        <p:nvPicPr>
          <p:cNvPr id="320" name="Google Shape;320;p43"/>
          <p:cNvPicPr preferRelativeResize="0"/>
          <p:nvPr/>
        </p:nvPicPr>
        <p:blipFill rotWithShape="1">
          <a:blip r:embed="rId5">
            <a:alphaModFix/>
          </a:blip>
          <a:srcRect b="0" l="0" r="0" t="0"/>
          <a:stretch/>
        </p:blipFill>
        <p:spPr>
          <a:xfrm>
            <a:off x="4941822" y="2764164"/>
            <a:ext cx="2535023" cy="2111322"/>
          </a:xfrm>
          <a:prstGeom prst="rect">
            <a:avLst/>
          </a:prstGeom>
          <a:noFill/>
          <a:ln cap="flat" cmpd="sng" w="38100">
            <a:solidFill>
              <a:srgbClr val="0070C0"/>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GAT – association testing steps</a:t>
            </a:r>
            <a:endParaRPr b="0" i="0" sz="3600" u="none" cap="none" strike="noStrike">
              <a:solidFill>
                <a:srgbClr val="680018"/>
              </a:solidFill>
              <a:latin typeface="Roboto Medium"/>
              <a:ea typeface="Roboto Medium"/>
              <a:cs typeface="Roboto Medium"/>
              <a:sym typeface="Roboto Medium"/>
            </a:endParaRPr>
          </a:p>
        </p:txBody>
      </p:sp>
      <p:sp>
        <p:nvSpPr>
          <p:cNvPr id="326" name="Google Shape;326;p44"/>
          <p:cNvSpPr txBox="1"/>
          <p:nvPr>
            <p:ph idx="1" type="body"/>
          </p:nvPr>
        </p:nvSpPr>
        <p:spPr>
          <a:xfrm>
            <a:off x="606226" y="692478"/>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GAT performs the following:</a:t>
            </a:r>
            <a:endParaRPr b="0" i="0" sz="1600" u="none" cap="none" strike="noStrike">
              <a:solidFill>
                <a:schemeClr val="dk2"/>
              </a:solidFill>
              <a:latin typeface="Open Sans"/>
              <a:ea typeface="Open Sans"/>
              <a:cs typeface="Open Sans"/>
              <a:sym typeface="Open Sans"/>
            </a:endParaRPr>
          </a:p>
          <a:p>
            <a:pPr indent="-419100" lvl="1" marL="914400" marR="0" rtl="0" algn="l">
              <a:lnSpc>
                <a:spcPct val="115000"/>
              </a:lnSpc>
              <a:spcBef>
                <a:spcPts val="1000"/>
              </a:spcBef>
              <a:spcAft>
                <a:spcPts val="0"/>
              </a:spcAft>
              <a:buClr>
                <a:schemeClr val="dk2"/>
              </a:buClr>
              <a:buSzPts val="3000"/>
              <a:buFont typeface="Open Sans"/>
              <a:buChar char="●"/>
            </a:pPr>
            <a:r>
              <a:rPr b="0" i="0" lang="en" sz="2000" u="none" cap="none" strike="noStrike">
                <a:solidFill>
                  <a:schemeClr val="dk2"/>
                </a:solidFill>
                <a:latin typeface="Open Sans"/>
                <a:ea typeface="Open Sans"/>
                <a:cs typeface="Open Sans"/>
                <a:sym typeface="Open Sans"/>
              </a:rPr>
              <a:t>Measures </a:t>
            </a:r>
            <a:r>
              <a:rPr b="1" i="0" lang="en" sz="2000" u="none" cap="none" strike="noStrike">
                <a:solidFill>
                  <a:schemeClr val="dk2"/>
                </a:solidFill>
                <a:latin typeface="Open Sans"/>
                <a:ea typeface="Open Sans"/>
                <a:cs typeface="Open Sans"/>
                <a:sym typeface="Open Sans"/>
              </a:rPr>
              <a:t>observed nucleotide overlap</a:t>
            </a:r>
            <a:r>
              <a:rPr b="0" i="0" lang="en" sz="2000" u="none" cap="none" strike="noStrike">
                <a:solidFill>
                  <a:schemeClr val="dk2"/>
                </a:solidFill>
                <a:latin typeface="Open Sans"/>
                <a:ea typeface="Open Sans"/>
                <a:cs typeface="Open Sans"/>
                <a:sym typeface="Open Sans"/>
              </a:rPr>
              <a:t> between your segments of interest and the annotation track</a:t>
            </a:r>
            <a:endParaRPr/>
          </a:p>
          <a:p>
            <a:pPr indent="-419100" lvl="1" marL="914400" marR="0" rtl="0" algn="l">
              <a:lnSpc>
                <a:spcPct val="115000"/>
              </a:lnSpc>
              <a:spcBef>
                <a:spcPts val="1000"/>
              </a:spcBef>
              <a:spcAft>
                <a:spcPts val="0"/>
              </a:spcAft>
              <a:buClr>
                <a:schemeClr val="dk2"/>
              </a:buClr>
              <a:buSzPts val="3000"/>
              <a:buFont typeface="Open Sans"/>
              <a:buChar char="●"/>
            </a:pPr>
            <a:r>
              <a:rPr b="0" i="0" lang="en" sz="2000" u="none" cap="none" strike="noStrike">
                <a:solidFill>
                  <a:schemeClr val="dk2"/>
                </a:solidFill>
                <a:latin typeface="Open Sans"/>
                <a:ea typeface="Open Sans"/>
                <a:cs typeface="Open Sans"/>
                <a:sym typeface="Open Sans"/>
              </a:rPr>
              <a:t>Randomizes the location of your segments of interest (user-specified number of times) while again measuring overlap to empirically obtained the </a:t>
            </a:r>
            <a:r>
              <a:rPr b="1" i="0" lang="en" sz="2000" u="none" cap="none" strike="noStrike">
                <a:solidFill>
                  <a:schemeClr val="dk2"/>
                </a:solidFill>
                <a:latin typeface="Open Sans"/>
                <a:ea typeface="Open Sans"/>
                <a:cs typeface="Open Sans"/>
                <a:sym typeface="Open Sans"/>
              </a:rPr>
              <a:t>expected overlap</a:t>
            </a:r>
            <a:endParaRPr/>
          </a:p>
          <a:p>
            <a:pPr indent="-419100" lvl="1" marL="914400" marR="0" rtl="0" algn="l">
              <a:lnSpc>
                <a:spcPct val="115000"/>
              </a:lnSpc>
              <a:spcBef>
                <a:spcPts val="1000"/>
              </a:spcBef>
              <a:spcAft>
                <a:spcPts val="0"/>
              </a:spcAft>
              <a:buClr>
                <a:schemeClr val="dk2"/>
              </a:buClr>
              <a:buSzPts val="3000"/>
              <a:buFont typeface="Open Sans"/>
              <a:buChar char="●"/>
            </a:pPr>
            <a:r>
              <a:rPr b="0" i="0" lang="en" sz="2000" u="none" cap="none" strike="noStrike">
                <a:solidFill>
                  <a:schemeClr val="dk2"/>
                </a:solidFill>
                <a:latin typeface="Open Sans"/>
                <a:ea typeface="Open Sans"/>
                <a:cs typeface="Open Sans"/>
                <a:sym typeface="Open Sans"/>
              </a:rPr>
              <a:t>Reports observed overlap, expected overlap, confidence intervals, p-values, </a:t>
            </a:r>
            <a:r>
              <a:rPr b="1" i="0" lang="en" sz="2000" u="none" cap="none" strike="noStrike">
                <a:solidFill>
                  <a:schemeClr val="dk2"/>
                </a:solidFill>
                <a:latin typeface="Open Sans"/>
                <a:ea typeface="Open Sans"/>
                <a:cs typeface="Open Sans"/>
                <a:sym typeface="Open Sans"/>
              </a:rPr>
              <a:t>adj. p-values</a:t>
            </a:r>
            <a:r>
              <a:rPr b="0" i="0" lang="en" sz="2000" u="none" cap="none" strike="noStrike">
                <a:solidFill>
                  <a:schemeClr val="dk2"/>
                </a:solidFill>
                <a:latin typeface="Open Sans"/>
                <a:ea typeface="Open Sans"/>
                <a:cs typeface="Open Sans"/>
                <a:sym typeface="Open Sans"/>
              </a:rPr>
              <a:t> for each annotation</a:t>
            </a:r>
            <a:endParaRPr b="0"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Enumeration vs. Association</a:t>
            </a:r>
            <a:endParaRPr b="0" i="0" sz="3600" u="none" cap="none" strike="noStrike">
              <a:solidFill>
                <a:srgbClr val="680018"/>
              </a:solidFill>
              <a:latin typeface="Roboto Medium"/>
              <a:ea typeface="Roboto Medium"/>
              <a:cs typeface="Roboto Medium"/>
              <a:sym typeface="Roboto Medium"/>
            </a:endParaRPr>
          </a:p>
        </p:txBody>
      </p:sp>
      <p:pic>
        <p:nvPicPr>
          <p:cNvPr descr="_images/genomic_annotation_piechart.png" id="332" name="Google Shape;332;p45"/>
          <p:cNvPicPr preferRelativeResize="0"/>
          <p:nvPr/>
        </p:nvPicPr>
        <p:blipFill rotWithShape="1">
          <a:blip r:embed="rId3">
            <a:alphaModFix/>
          </a:blip>
          <a:srcRect b="0" l="0" r="0" t="0"/>
          <a:stretch/>
        </p:blipFill>
        <p:spPr>
          <a:xfrm>
            <a:off x="0" y="1443947"/>
            <a:ext cx="4411565" cy="2389330"/>
          </a:xfrm>
          <a:prstGeom prst="rect">
            <a:avLst/>
          </a:prstGeom>
          <a:noFill/>
          <a:ln>
            <a:noFill/>
          </a:ln>
        </p:spPr>
      </p:pic>
      <p:pic>
        <p:nvPicPr>
          <p:cNvPr descr="_images/genomic_annotation_foldchange.png" id="333" name="Google Shape;333;p45"/>
          <p:cNvPicPr preferRelativeResize="0"/>
          <p:nvPr/>
        </p:nvPicPr>
        <p:blipFill rotWithShape="1">
          <a:blip r:embed="rId4">
            <a:alphaModFix/>
          </a:blip>
          <a:srcRect b="0" l="0" r="0" t="0"/>
          <a:stretch/>
        </p:blipFill>
        <p:spPr>
          <a:xfrm>
            <a:off x="4572000" y="1526140"/>
            <a:ext cx="4358262" cy="2737635"/>
          </a:xfrm>
          <a:prstGeom prst="rect">
            <a:avLst/>
          </a:prstGeom>
          <a:noFill/>
          <a:ln>
            <a:noFill/>
          </a:ln>
        </p:spPr>
      </p:pic>
      <p:cxnSp>
        <p:nvCxnSpPr>
          <p:cNvPr id="334" name="Google Shape;334;p45"/>
          <p:cNvCxnSpPr/>
          <p:nvPr/>
        </p:nvCxnSpPr>
        <p:spPr>
          <a:xfrm>
            <a:off x="4572000" y="1471979"/>
            <a:ext cx="0" cy="2743200"/>
          </a:xfrm>
          <a:prstGeom prst="straightConnector1">
            <a:avLst/>
          </a:prstGeom>
          <a:noFill/>
          <a:ln cap="flat" cmpd="sng" w="38100">
            <a:solidFill>
              <a:schemeClr val="dk1"/>
            </a:solidFill>
            <a:prstDash val="solid"/>
            <a:round/>
            <a:headEnd len="sm" w="sm" type="none"/>
            <a:tailEnd len="sm" w="sm" type="none"/>
          </a:ln>
        </p:spPr>
      </p:cxnSp>
      <p:sp>
        <p:nvSpPr>
          <p:cNvPr id="335" name="Google Shape;335;p45"/>
          <p:cNvSpPr txBox="1"/>
          <p:nvPr/>
        </p:nvSpPr>
        <p:spPr>
          <a:xfrm>
            <a:off x="2013734" y="810603"/>
            <a:ext cx="5116531"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Where does SRF bind in the genome?</a:t>
            </a:r>
            <a:endParaRPr b="1" i="0" sz="2000" u="none" cap="none" strike="noStrike">
              <a:solidFill>
                <a:srgbClr val="000000"/>
              </a:solidFill>
              <a:latin typeface="Arial"/>
              <a:ea typeface="Arial"/>
              <a:cs typeface="Arial"/>
              <a:sym typeface="Arial"/>
            </a:endParaRPr>
          </a:p>
        </p:txBody>
      </p:sp>
      <p:sp>
        <p:nvSpPr>
          <p:cNvPr id="336" name="Google Shape;336;p45"/>
          <p:cNvSpPr txBox="1"/>
          <p:nvPr/>
        </p:nvSpPr>
        <p:spPr>
          <a:xfrm>
            <a:off x="479725" y="4484509"/>
            <a:ext cx="393184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Enumeration</a:t>
            </a:r>
            <a:r>
              <a:rPr b="0" i="0" lang="en" sz="1800" u="none" cap="none" strike="noStrike">
                <a:solidFill>
                  <a:srgbClr val="000000"/>
                </a:solidFill>
                <a:latin typeface="Arial"/>
                <a:ea typeface="Arial"/>
                <a:cs typeface="Arial"/>
                <a:sym typeface="Arial"/>
              </a:rPr>
              <a:t> (via BEDtools/bedops)</a:t>
            </a:r>
            <a:endParaRPr b="0" i="0" sz="1800" u="none" cap="none" strike="noStrike">
              <a:solidFill>
                <a:srgbClr val="000000"/>
              </a:solidFill>
              <a:latin typeface="Arial"/>
              <a:ea typeface="Arial"/>
              <a:cs typeface="Arial"/>
              <a:sym typeface="Arial"/>
            </a:endParaRPr>
          </a:p>
        </p:txBody>
      </p:sp>
      <p:sp>
        <p:nvSpPr>
          <p:cNvPr id="337" name="Google Shape;337;p45"/>
          <p:cNvSpPr txBox="1"/>
          <p:nvPr/>
        </p:nvSpPr>
        <p:spPr>
          <a:xfrm>
            <a:off x="4998422" y="4487158"/>
            <a:ext cx="3931840"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Association</a:t>
            </a:r>
            <a:r>
              <a:rPr b="0" i="0" lang="en" sz="1800" u="none" cap="none" strike="noStrike">
                <a:solidFill>
                  <a:srgbClr val="000000"/>
                </a:solidFill>
                <a:latin typeface="Arial"/>
                <a:ea typeface="Arial"/>
                <a:cs typeface="Arial"/>
                <a:sym typeface="Arial"/>
              </a:rPr>
              <a:t> (via GAT)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Integrative Genomics Summary</a:t>
            </a:r>
            <a:endParaRPr b="0" i="0" sz="3600" u="none" cap="none" strike="noStrike">
              <a:solidFill>
                <a:srgbClr val="680018"/>
              </a:solidFill>
              <a:latin typeface="Roboto Medium"/>
              <a:ea typeface="Roboto Medium"/>
              <a:cs typeface="Roboto Medium"/>
              <a:sym typeface="Roboto Medium"/>
            </a:endParaRPr>
          </a:p>
        </p:txBody>
      </p:sp>
      <p:sp>
        <p:nvSpPr>
          <p:cNvPr id="343" name="Google Shape;343;p46"/>
          <p:cNvSpPr txBox="1"/>
          <p:nvPr>
            <p:ph idx="1" type="body"/>
          </p:nvPr>
        </p:nvSpPr>
        <p:spPr>
          <a:xfrm>
            <a:off x="606226" y="692478"/>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1" i="0" lang="en" sz="2400" u="none" cap="none" strike="noStrike">
                <a:solidFill>
                  <a:schemeClr val="dk2"/>
                </a:solidFill>
                <a:latin typeface="Open Sans"/>
                <a:ea typeface="Open Sans"/>
                <a:cs typeface="Open Sans"/>
                <a:sym typeface="Open Sans"/>
              </a:rPr>
              <a:t>BED files </a:t>
            </a:r>
            <a:r>
              <a:rPr b="0" i="0" lang="en" sz="2400" u="none" cap="none" strike="noStrike">
                <a:solidFill>
                  <a:schemeClr val="dk2"/>
                </a:solidFill>
                <a:latin typeface="Open Sans"/>
                <a:ea typeface="Open Sans"/>
                <a:cs typeface="Open Sans"/>
                <a:sym typeface="Open Sans"/>
              </a:rPr>
              <a:t>are the </a:t>
            </a:r>
            <a:r>
              <a:rPr b="1" i="0" lang="en" sz="2400" u="none" cap="none" strike="noStrike">
                <a:solidFill>
                  <a:schemeClr val="dk2"/>
                </a:solidFill>
                <a:latin typeface="Open Sans"/>
                <a:ea typeface="Open Sans"/>
                <a:cs typeface="Open Sans"/>
                <a:sym typeface="Open Sans"/>
              </a:rPr>
              <a:t>standard format</a:t>
            </a:r>
            <a:r>
              <a:rPr b="0" i="0" lang="en" sz="2400" u="none" cap="none" strike="noStrike">
                <a:solidFill>
                  <a:schemeClr val="dk2"/>
                </a:solidFill>
                <a:latin typeface="Open Sans"/>
                <a:ea typeface="Open Sans"/>
                <a:cs typeface="Open Sans"/>
                <a:sym typeface="Open Sans"/>
              </a:rPr>
              <a:t> for most “downstream” genomics analyses</a:t>
            </a:r>
            <a:endParaRPr/>
          </a:p>
          <a:p>
            <a:pPr indent="-419100" lvl="0" marL="457200" marR="0" rtl="0" algn="l">
              <a:lnSpc>
                <a:spcPct val="115000"/>
              </a:lnSpc>
              <a:spcBef>
                <a:spcPts val="1000"/>
              </a:spcBef>
              <a:spcAft>
                <a:spcPts val="0"/>
              </a:spcAft>
              <a:buClr>
                <a:schemeClr val="dk2"/>
              </a:buClr>
              <a:buSzPts val="3000"/>
              <a:buFont typeface="Open Sans"/>
              <a:buChar char="●"/>
            </a:pPr>
            <a:r>
              <a:rPr b="1" i="0" lang="en" sz="2400" u="none" cap="none" strike="noStrike">
                <a:solidFill>
                  <a:schemeClr val="dk2"/>
                </a:solidFill>
                <a:latin typeface="Open Sans"/>
                <a:ea typeface="Open Sans"/>
                <a:cs typeface="Open Sans"/>
                <a:sym typeface="Open Sans"/>
              </a:rPr>
              <a:t>Set theory (genome arithmetic) </a:t>
            </a:r>
            <a:r>
              <a:rPr b="0" i="0" lang="en" sz="2400" u="none" cap="none" strike="noStrike">
                <a:solidFill>
                  <a:schemeClr val="dk2"/>
                </a:solidFill>
                <a:latin typeface="Open Sans"/>
                <a:ea typeface="Open Sans"/>
                <a:cs typeface="Open Sans"/>
                <a:sym typeface="Open Sans"/>
              </a:rPr>
              <a:t>is the basis for operations used in integrative genomics</a:t>
            </a:r>
            <a:endParaRPr b="0" i="0" sz="2400" u="none" cap="none" strike="noStrike">
              <a:solidFill>
                <a:schemeClr val="dk2"/>
              </a:solidFill>
              <a:latin typeface="Open Sans"/>
              <a:ea typeface="Open Sans"/>
              <a:cs typeface="Open Sans"/>
              <a:sym typeface="Open Sans"/>
            </a:endParaRPr>
          </a:p>
          <a:p>
            <a:pPr indent="-419100" lvl="0" marL="457200" marR="0" rtl="0" algn="l">
              <a:lnSpc>
                <a:spcPct val="115000"/>
              </a:lnSpc>
              <a:spcBef>
                <a:spcPts val="1000"/>
              </a:spcBef>
              <a:spcAft>
                <a:spcPts val="0"/>
              </a:spcAft>
              <a:buClr>
                <a:schemeClr val="dk2"/>
              </a:buClr>
              <a:buSzPts val="3000"/>
              <a:buFont typeface="Open Sans"/>
              <a:buChar char="●"/>
            </a:pPr>
            <a:r>
              <a:rPr b="1" i="0" lang="en" sz="2400" u="none" cap="none" strike="noStrike">
                <a:solidFill>
                  <a:schemeClr val="dk2"/>
                </a:solidFill>
                <a:latin typeface="Open Sans"/>
                <a:ea typeface="Open Sans"/>
                <a:cs typeface="Open Sans"/>
                <a:sym typeface="Open Sans"/>
              </a:rPr>
              <a:t>Chaining BEDtools operations</a:t>
            </a:r>
            <a:r>
              <a:rPr b="0" i="0" lang="en" sz="2400" u="none" cap="none" strike="noStrike">
                <a:solidFill>
                  <a:schemeClr val="dk2"/>
                </a:solidFill>
                <a:latin typeface="Open Sans"/>
                <a:ea typeface="Open Sans"/>
                <a:cs typeface="Open Sans"/>
                <a:sym typeface="Open Sans"/>
              </a:rPr>
              <a:t> can take you a long way</a:t>
            </a:r>
            <a:endParaRPr/>
          </a:p>
          <a:p>
            <a:pPr indent="-419100" lvl="0" marL="457200" marR="0" rtl="0" algn="l">
              <a:lnSpc>
                <a:spcPct val="115000"/>
              </a:lnSpc>
              <a:spcBef>
                <a:spcPts val="1000"/>
              </a:spcBef>
              <a:spcAft>
                <a:spcPts val="0"/>
              </a:spcAft>
              <a:buClr>
                <a:schemeClr val="dk2"/>
              </a:buClr>
              <a:buSzPts val="3000"/>
              <a:buFont typeface="Open Sans"/>
              <a:buChar char="●"/>
            </a:pPr>
            <a:r>
              <a:rPr b="1" i="0" lang="en" sz="2400" u="none" cap="none" strike="noStrike">
                <a:solidFill>
                  <a:schemeClr val="dk2"/>
                </a:solidFill>
                <a:latin typeface="Open Sans"/>
                <a:ea typeface="Open Sans"/>
                <a:cs typeface="Open Sans"/>
                <a:sym typeface="Open Sans"/>
              </a:rPr>
              <a:t>Enumeration and association</a:t>
            </a:r>
            <a:r>
              <a:rPr b="0" i="0" lang="en" sz="2400" u="none" cap="none" strike="noStrike">
                <a:solidFill>
                  <a:schemeClr val="dk2"/>
                </a:solidFill>
                <a:latin typeface="Open Sans"/>
                <a:ea typeface="Open Sans"/>
                <a:cs typeface="Open Sans"/>
                <a:sym typeface="Open Sans"/>
              </a:rPr>
              <a:t> can provide different answers (learn when to use each!)</a:t>
            </a:r>
            <a:endParaRPr b="0"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Recommended Tutorial</a:t>
            </a:r>
            <a:endParaRPr b="0" i="0" sz="3600" u="none" cap="none" strike="noStrike">
              <a:solidFill>
                <a:srgbClr val="680018"/>
              </a:solidFill>
              <a:latin typeface="Roboto Medium"/>
              <a:ea typeface="Roboto Medium"/>
              <a:cs typeface="Roboto Medium"/>
              <a:sym typeface="Roboto Medium"/>
            </a:endParaRPr>
          </a:p>
        </p:txBody>
      </p:sp>
      <p:sp>
        <p:nvSpPr>
          <p:cNvPr id="349" name="Google Shape;349;p47"/>
          <p:cNvSpPr txBox="1"/>
          <p:nvPr>
            <p:ph idx="1" type="body"/>
          </p:nvPr>
        </p:nvSpPr>
        <p:spPr>
          <a:xfrm>
            <a:off x="311700" y="773742"/>
            <a:ext cx="8520600" cy="3739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3000" u="sng" cap="none" strike="noStrike">
                <a:solidFill>
                  <a:schemeClr val="hlink"/>
                </a:solidFill>
                <a:latin typeface="Open Sans"/>
                <a:ea typeface="Open Sans"/>
                <a:cs typeface="Open Sans"/>
                <a:sym typeface="Open Sans"/>
                <a:hlinkClick r:id="rId3"/>
              </a:rPr>
              <a:t>http://quinlanlab.org/tutorials/bedtools/bedtools.html</a:t>
            </a:r>
            <a:endParaRPr b="0" i="0" sz="3000" u="none" cap="none" strike="noStrike">
              <a:solidFill>
                <a:schemeClr val="dk2"/>
              </a:solidFill>
              <a:latin typeface="Open Sans"/>
              <a:ea typeface="Open Sans"/>
              <a:cs typeface="Open Sans"/>
              <a:sym typeface="Open Sans"/>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Official bedtools tutorial</a:t>
            </a:r>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Walks you through many of the basic operations (intersect, merge, complement, genomecov)</a:t>
            </a:r>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Shows you how to do higher order operations (chaining multiple commands, performing PCA using bedtools and R)</a:t>
            </a:r>
            <a:endParaRPr b="0"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Acknowledgements</a:t>
            </a:r>
            <a:endParaRPr b="0" i="0" sz="3600" u="none" cap="none" strike="noStrike">
              <a:solidFill>
                <a:srgbClr val="680018"/>
              </a:solidFill>
              <a:latin typeface="Roboto Medium"/>
              <a:ea typeface="Roboto Medium"/>
              <a:cs typeface="Roboto Medium"/>
              <a:sym typeface="Roboto Medium"/>
            </a:endParaRPr>
          </a:p>
        </p:txBody>
      </p:sp>
      <p:sp>
        <p:nvSpPr>
          <p:cNvPr id="355" name="Google Shape;355;p48"/>
          <p:cNvSpPr txBox="1"/>
          <p:nvPr/>
        </p:nvSpPr>
        <p:spPr>
          <a:xfrm>
            <a:off x="311700" y="1962364"/>
            <a:ext cx="8520600" cy="1921268"/>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1000"/>
              </a:spcBef>
              <a:spcAft>
                <a:spcPts val="0"/>
              </a:spcAft>
              <a:buClr>
                <a:schemeClr val="dk2"/>
              </a:buClr>
              <a:buSzPts val="3000"/>
              <a:buFont typeface="Open Sans"/>
              <a:buNone/>
            </a:pPr>
            <a:r>
              <a:t/>
            </a:r>
            <a:endParaRPr b="0" i="0" sz="2400" u="none" cap="none" strike="noStrike">
              <a:solidFill>
                <a:schemeClr val="dk2"/>
              </a:solidFill>
              <a:latin typeface="Open Sans"/>
              <a:ea typeface="Open Sans"/>
              <a:cs typeface="Open Sans"/>
              <a:sym typeface="Open Sans"/>
            </a:endParaRPr>
          </a:p>
        </p:txBody>
      </p:sp>
      <p:sp>
        <p:nvSpPr>
          <p:cNvPr id="356" name="Google Shape;356;p48"/>
          <p:cNvSpPr txBox="1"/>
          <p:nvPr>
            <p:ph idx="1" type="body"/>
          </p:nvPr>
        </p:nvSpPr>
        <p:spPr>
          <a:xfrm>
            <a:off x="311700" y="605400"/>
            <a:ext cx="8520600" cy="440475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Much of the content in this lecture is from:</a:t>
            </a:r>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Quinlan Lab &amp; bedtools (</a:t>
            </a:r>
            <a:r>
              <a:rPr b="0" i="0" lang="en" sz="2400" u="sng" cap="none" strike="noStrike">
                <a:solidFill>
                  <a:schemeClr val="hlink"/>
                </a:solidFill>
                <a:latin typeface="Open Sans"/>
                <a:ea typeface="Open Sans"/>
                <a:cs typeface="Open Sans"/>
                <a:sym typeface="Open Sans"/>
                <a:hlinkClick r:id="rId3"/>
              </a:rPr>
              <a:t>http://bedtools.readthedocs.io/en/latest/</a:t>
            </a:r>
            <a:r>
              <a:rPr b="0" i="0" lang="en" sz="2400" u="none" cap="none" strike="noStrike">
                <a:solidFill>
                  <a:schemeClr val="dk2"/>
                </a:solidFill>
                <a:latin typeface="Open Sans"/>
                <a:ea typeface="Open Sans"/>
                <a:cs typeface="Open Sans"/>
                <a:sym typeface="Open Sans"/>
              </a:rPr>
              <a:t>)</a:t>
            </a:r>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Heger et al. (2013) – GAT: A simulation framework for testing the association of genomic intervals</a:t>
            </a:r>
            <a:endParaRPr/>
          </a:p>
          <a:p>
            <a:pPr indent="-381000" lvl="1" marL="914400" marR="0" rtl="0" algn="l">
              <a:lnSpc>
                <a:spcPct val="115000"/>
              </a:lnSpc>
              <a:spcBef>
                <a:spcPts val="6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Jiang &amp; Mortazavi (2018) – Integrating ChIP-seq with other functional genomics data</a:t>
            </a:r>
            <a:endParaRPr/>
          </a:p>
          <a:p>
            <a:pPr indent="-228600" lvl="1" marL="914400" marR="0" rtl="0" algn="l">
              <a:lnSpc>
                <a:spcPct val="115000"/>
              </a:lnSpc>
              <a:spcBef>
                <a:spcPts val="2400"/>
              </a:spcBef>
              <a:spcAft>
                <a:spcPts val="0"/>
              </a:spcAft>
              <a:buClr>
                <a:schemeClr val="dk2"/>
              </a:buClr>
              <a:buSzPts val="2400"/>
              <a:buFont typeface="Open Sans"/>
              <a:buNone/>
            </a:pPr>
            <a:r>
              <a:t/>
            </a:r>
            <a:endParaRPr b="0" i="0" sz="2400" u="none" cap="none" strike="noStrike">
              <a:solidFill>
                <a:schemeClr val="dk2"/>
              </a:solidFill>
              <a:latin typeface="Open Sans"/>
              <a:ea typeface="Open Sans"/>
              <a:cs typeface="Open Sans"/>
              <a:sym typeface="Open Sans"/>
            </a:endParaRPr>
          </a:p>
          <a:p>
            <a:pPr indent="-228600" lvl="1" marL="914400" marR="0" rtl="0" algn="l">
              <a:lnSpc>
                <a:spcPct val="115000"/>
              </a:lnSpc>
              <a:spcBef>
                <a:spcPts val="2400"/>
              </a:spcBef>
              <a:spcAft>
                <a:spcPts val="0"/>
              </a:spcAft>
              <a:buClr>
                <a:schemeClr val="dk2"/>
              </a:buClr>
              <a:buSzPts val="2400"/>
              <a:buFont typeface="Open Sans"/>
              <a:buNone/>
            </a:pPr>
            <a:r>
              <a:t/>
            </a:r>
            <a:endParaRPr b="0"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0" name="Shape 360"/>
        <p:cNvGrpSpPr/>
        <p:nvPr/>
      </p:nvGrpSpPr>
      <p:grpSpPr>
        <a:xfrm>
          <a:off x="0" y="0"/>
          <a:ext cx="0" cy="0"/>
          <a:chOff x="0" y="0"/>
          <a:chExt cx="0" cy="0"/>
        </a:xfrm>
      </p:grpSpPr>
      <p:sp>
        <p:nvSpPr>
          <p:cNvPr id="361" name="Google Shape;361;p49"/>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4800"/>
              <a:buFont typeface="Roboto Medium"/>
              <a:buNone/>
            </a:pPr>
            <a:r>
              <a:rPr b="0" i="0" lang="en" sz="4800" u="none" cap="none" strike="noStrike">
                <a:solidFill>
                  <a:srgbClr val="680018"/>
                </a:solidFill>
                <a:latin typeface="Roboto Medium"/>
                <a:ea typeface="Roboto Medium"/>
                <a:cs typeface="Roboto Medium"/>
                <a:sym typeface="Roboto Medium"/>
              </a:rPr>
              <a:t>Be sure to practice!</a:t>
            </a:r>
            <a:endParaRPr b="0" i="0" sz="4800" u="none" cap="none" strike="noStrike">
              <a:solidFill>
                <a:srgbClr val="680018"/>
              </a:solidFill>
              <a:latin typeface="Roboto Medium"/>
              <a:ea typeface="Roboto Medium"/>
              <a:cs typeface="Roboto Medium"/>
              <a:sym typeface="Roboto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 in BEDtools</a:t>
            </a:r>
            <a:endParaRPr b="0" i="0" sz="3600" u="none" cap="none" strike="noStrike">
              <a:solidFill>
                <a:srgbClr val="680018"/>
              </a:solidFill>
              <a:latin typeface="Roboto Medium"/>
              <a:ea typeface="Roboto Medium"/>
              <a:cs typeface="Roboto Medium"/>
              <a:sym typeface="Roboto Medium"/>
            </a:endParaRPr>
          </a:p>
        </p:txBody>
      </p:sp>
      <p:sp>
        <p:nvSpPr>
          <p:cNvPr id="367" name="Google Shape;367;p50"/>
          <p:cNvSpPr txBox="1"/>
          <p:nvPr>
            <p:ph idx="1" type="body"/>
          </p:nvPr>
        </p:nvSpPr>
        <p:spPr>
          <a:xfrm>
            <a:off x="606226" y="528091"/>
            <a:ext cx="7931548" cy="192214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Similar to intersect: “closest”</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Returns closest feature regardless of whether the feature intersects or not</a:t>
            </a:r>
            <a:endParaRPr/>
          </a:p>
        </p:txBody>
      </p:sp>
      <p:pic>
        <p:nvPicPr>
          <p:cNvPr id="368" name="Google Shape;368;p50"/>
          <p:cNvPicPr preferRelativeResize="0"/>
          <p:nvPr/>
        </p:nvPicPr>
        <p:blipFill rotWithShape="1">
          <a:blip r:embed="rId3">
            <a:alphaModFix/>
          </a:blip>
          <a:srcRect b="0" l="0" r="0" t="0"/>
          <a:stretch/>
        </p:blipFill>
        <p:spPr>
          <a:xfrm>
            <a:off x="744452" y="2522754"/>
            <a:ext cx="7655095" cy="1388387"/>
          </a:xfrm>
          <a:prstGeom prst="rect">
            <a:avLst/>
          </a:prstGeom>
          <a:noFill/>
          <a:ln>
            <a:noFill/>
          </a:ln>
        </p:spPr>
      </p:pic>
      <p:sp>
        <p:nvSpPr>
          <p:cNvPr id="369" name="Google Shape;369;p50"/>
          <p:cNvSpPr txBox="1"/>
          <p:nvPr/>
        </p:nvSpPr>
        <p:spPr>
          <a:xfrm>
            <a:off x="606226" y="3814982"/>
            <a:ext cx="7931548" cy="1159842"/>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In practice, I use this much more than intersect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Metaphor 1: </a:t>
            </a:r>
            <a:r>
              <a:rPr b="0" i="0" lang="en" sz="3600" u="none" cap="none" strike="noStrike">
                <a:solidFill>
                  <a:srgbClr val="680018"/>
                </a:solidFill>
                <a:latin typeface="Roboto Medium"/>
                <a:ea typeface="Roboto Medium"/>
                <a:cs typeface="Roboto Medium"/>
                <a:sym typeface="Roboto Medium"/>
              </a:rPr>
              <a:t>Blind men and an elephant</a:t>
            </a:r>
            <a:endParaRPr b="0" i="0" sz="3600" u="none" cap="none" strike="noStrike">
              <a:solidFill>
                <a:srgbClr val="680018"/>
              </a:solidFill>
              <a:latin typeface="Roboto Medium"/>
              <a:ea typeface="Roboto Medium"/>
              <a:cs typeface="Roboto Medium"/>
              <a:sym typeface="Roboto Medium"/>
            </a:endParaRPr>
          </a:p>
        </p:txBody>
      </p:sp>
      <p:pic>
        <p:nvPicPr>
          <p:cNvPr id="71" name="Google Shape;71;p15"/>
          <p:cNvPicPr preferRelativeResize="0"/>
          <p:nvPr/>
        </p:nvPicPr>
        <p:blipFill rotWithShape="1">
          <a:blip r:embed="rId3">
            <a:alphaModFix/>
          </a:blip>
          <a:srcRect b="0" l="0" r="0" t="0"/>
          <a:stretch/>
        </p:blipFill>
        <p:spPr>
          <a:xfrm>
            <a:off x="1315118" y="1104900"/>
            <a:ext cx="6513763" cy="35391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 in BEDtools</a:t>
            </a:r>
            <a:endParaRPr b="0" i="0" sz="3600" u="none" cap="none" strike="noStrike">
              <a:solidFill>
                <a:srgbClr val="680018"/>
              </a:solidFill>
              <a:latin typeface="Roboto Medium"/>
              <a:ea typeface="Roboto Medium"/>
              <a:cs typeface="Roboto Medium"/>
              <a:sym typeface="Roboto Medium"/>
            </a:endParaRPr>
          </a:p>
        </p:txBody>
      </p:sp>
      <p:sp>
        <p:nvSpPr>
          <p:cNvPr id="375" name="Google Shape;375;p51"/>
          <p:cNvSpPr txBox="1"/>
          <p:nvPr>
            <p:ph idx="1" type="body"/>
          </p:nvPr>
        </p:nvSpPr>
        <p:spPr>
          <a:xfrm>
            <a:off x="606226" y="528091"/>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The complement set of features</a:t>
            </a:r>
            <a:endParaRPr/>
          </a:p>
        </p:txBody>
      </p:sp>
      <p:pic>
        <p:nvPicPr>
          <p:cNvPr id="376" name="Google Shape;376;p51"/>
          <p:cNvPicPr preferRelativeResize="0"/>
          <p:nvPr/>
        </p:nvPicPr>
        <p:blipFill rotWithShape="1">
          <a:blip r:embed="rId3">
            <a:alphaModFix/>
          </a:blip>
          <a:srcRect b="0" l="0" r="0" t="0"/>
          <a:stretch/>
        </p:blipFill>
        <p:spPr>
          <a:xfrm>
            <a:off x="840268" y="1478455"/>
            <a:ext cx="7463463" cy="2445475"/>
          </a:xfrm>
          <a:prstGeom prst="rect">
            <a:avLst/>
          </a:prstGeom>
          <a:noFill/>
          <a:ln>
            <a:noFill/>
          </a:ln>
        </p:spPr>
      </p:pic>
      <p:sp>
        <p:nvSpPr>
          <p:cNvPr id="377" name="Google Shape;377;p51"/>
          <p:cNvSpPr txBox="1"/>
          <p:nvPr/>
        </p:nvSpPr>
        <p:spPr>
          <a:xfrm>
            <a:off x="606226" y="3790025"/>
            <a:ext cx="7931548" cy="861297"/>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Corresponds to every interval in your reference track that isn’t covered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1" name="Shape 381"/>
        <p:cNvGrpSpPr/>
        <p:nvPr/>
      </p:nvGrpSpPr>
      <p:grpSpPr>
        <a:xfrm>
          <a:off x="0" y="0"/>
          <a:ext cx="0" cy="0"/>
          <a:chOff x="0" y="0"/>
          <a:chExt cx="0" cy="0"/>
        </a:xfrm>
      </p:grpSpPr>
      <p:sp>
        <p:nvSpPr>
          <p:cNvPr id="382" name="Google Shape;382;p5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Genome arithmetic in BEDtools</a:t>
            </a:r>
            <a:endParaRPr b="0" i="0" sz="3600" u="none" cap="none" strike="noStrike">
              <a:solidFill>
                <a:srgbClr val="680018"/>
              </a:solidFill>
              <a:latin typeface="Roboto Medium"/>
              <a:ea typeface="Roboto Medium"/>
              <a:cs typeface="Roboto Medium"/>
              <a:sym typeface="Roboto Medium"/>
            </a:endParaRPr>
          </a:p>
        </p:txBody>
      </p:sp>
      <p:sp>
        <p:nvSpPr>
          <p:cNvPr id="383" name="Google Shape;383;p52"/>
          <p:cNvSpPr txBox="1"/>
          <p:nvPr>
            <p:ph idx="1" type="body"/>
          </p:nvPr>
        </p:nvSpPr>
        <p:spPr>
          <a:xfrm>
            <a:off x="606226" y="528091"/>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Subtracting features from a BED file</a:t>
            </a:r>
            <a:endParaRPr/>
          </a:p>
        </p:txBody>
      </p:sp>
      <p:sp>
        <p:nvSpPr>
          <p:cNvPr id="384" name="Google Shape;384;p52"/>
          <p:cNvSpPr txBox="1"/>
          <p:nvPr/>
        </p:nvSpPr>
        <p:spPr>
          <a:xfrm>
            <a:off x="606226" y="3790025"/>
            <a:ext cx="7931548" cy="861297"/>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Contrasts with “complement” from previous slide</a:t>
            </a:r>
            <a:endParaRPr/>
          </a:p>
        </p:txBody>
      </p:sp>
      <p:pic>
        <p:nvPicPr>
          <p:cNvPr id="385" name="Google Shape;385;p52"/>
          <p:cNvPicPr preferRelativeResize="0"/>
          <p:nvPr/>
        </p:nvPicPr>
        <p:blipFill rotWithShape="1">
          <a:blip r:embed="rId3">
            <a:alphaModFix/>
          </a:blip>
          <a:srcRect b="0" l="0" r="0" t="0"/>
          <a:stretch/>
        </p:blipFill>
        <p:spPr>
          <a:xfrm>
            <a:off x="1536206" y="1364312"/>
            <a:ext cx="5896921" cy="26565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9" name="Shape 389"/>
        <p:cNvGrpSpPr/>
        <p:nvPr/>
      </p:nvGrpSpPr>
      <p:grpSpPr>
        <a:xfrm>
          <a:off x="0" y="0"/>
          <a:ext cx="0" cy="0"/>
          <a:chOff x="0" y="0"/>
          <a:chExt cx="0" cy="0"/>
        </a:xfrm>
      </p:grpSpPr>
      <p:sp>
        <p:nvSpPr>
          <p:cNvPr id="390" name="Google Shape;390;p5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Other BEDtools functions</a:t>
            </a:r>
            <a:endParaRPr b="0" i="0" sz="3600" u="none" cap="none" strike="noStrike">
              <a:solidFill>
                <a:srgbClr val="680018"/>
              </a:solidFill>
              <a:latin typeface="Roboto Medium"/>
              <a:ea typeface="Roboto Medium"/>
              <a:cs typeface="Roboto Medium"/>
              <a:sym typeface="Roboto Medium"/>
            </a:endParaRPr>
          </a:p>
        </p:txBody>
      </p:sp>
      <p:sp>
        <p:nvSpPr>
          <p:cNvPr id="391" name="Google Shape;391;p53"/>
          <p:cNvSpPr txBox="1"/>
          <p:nvPr>
            <p:ph idx="1" type="body"/>
          </p:nvPr>
        </p:nvSpPr>
        <p:spPr>
          <a:xfrm>
            <a:off x="177553" y="528090"/>
            <a:ext cx="8691239" cy="4615409"/>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In addition to the basic set operations (intersection, union, set difference):</a:t>
            </a:r>
            <a:endParaRPr/>
          </a:p>
          <a:p>
            <a:pPr indent="-381000" lvl="1" marL="914400" marR="0" rtl="0" algn="l">
              <a:lnSpc>
                <a:spcPct val="115000"/>
              </a:lnSpc>
              <a:spcBef>
                <a:spcPts val="2400"/>
              </a:spcBef>
              <a:spcAft>
                <a:spcPts val="0"/>
              </a:spcAft>
              <a:buClr>
                <a:schemeClr val="dk2"/>
              </a:buClr>
              <a:buSzPts val="2400"/>
              <a:buFont typeface="Open Sans"/>
              <a:buChar char="○"/>
            </a:pPr>
            <a:r>
              <a:rPr b="1" i="0" lang="en" sz="2200" u="none" cap="none" strike="noStrike">
                <a:solidFill>
                  <a:schemeClr val="dk2"/>
                </a:solidFill>
                <a:latin typeface="Open Sans"/>
                <a:ea typeface="Open Sans"/>
                <a:cs typeface="Open Sans"/>
                <a:sym typeface="Open Sans"/>
              </a:rPr>
              <a:t>Shuffle</a:t>
            </a:r>
            <a:r>
              <a:rPr b="0" i="0" lang="en" sz="2200" u="none" cap="none" strike="noStrike">
                <a:solidFill>
                  <a:schemeClr val="dk2"/>
                </a:solidFill>
                <a:latin typeface="Open Sans"/>
                <a:ea typeface="Open Sans"/>
                <a:cs typeface="Open Sans"/>
                <a:sym typeface="Open Sans"/>
              </a:rPr>
              <a:t> – samples a genome file and outputs genomic features of the same size as your input with different locations</a:t>
            </a:r>
            <a:endParaRPr/>
          </a:p>
          <a:p>
            <a:pPr indent="-381000" lvl="1" marL="914400" marR="0" rtl="0" algn="l">
              <a:lnSpc>
                <a:spcPct val="115000"/>
              </a:lnSpc>
              <a:spcBef>
                <a:spcPts val="2400"/>
              </a:spcBef>
              <a:spcAft>
                <a:spcPts val="0"/>
              </a:spcAft>
              <a:buClr>
                <a:schemeClr val="dk2"/>
              </a:buClr>
              <a:buSzPts val="2400"/>
              <a:buFont typeface="Open Sans"/>
              <a:buChar char="○"/>
            </a:pPr>
            <a:r>
              <a:rPr b="1" i="0" lang="en" sz="2200" u="none" cap="none" strike="noStrike">
                <a:solidFill>
                  <a:schemeClr val="dk2"/>
                </a:solidFill>
                <a:latin typeface="Open Sans"/>
                <a:ea typeface="Open Sans"/>
                <a:cs typeface="Open Sans"/>
                <a:sym typeface="Open Sans"/>
              </a:rPr>
              <a:t>Random</a:t>
            </a:r>
            <a:r>
              <a:rPr b="0" i="0" lang="en" sz="2200" u="none" cap="none" strike="noStrike">
                <a:solidFill>
                  <a:schemeClr val="dk2"/>
                </a:solidFill>
                <a:latin typeface="Open Sans"/>
                <a:ea typeface="Open Sans"/>
                <a:cs typeface="Open Sans"/>
                <a:sym typeface="Open Sans"/>
              </a:rPr>
              <a:t> – generates pseudo-random intervals of a user-specified size</a:t>
            </a:r>
            <a:endParaRPr/>
          </a:p>
          <a:p>
            <a:pPr indent="-381000" lvl="1" marL="914400" marR="0" rtl="0" algn="l">
              <a:lnSpc>
                <a:spcPct val="115000"/>
              </a:lnSpc>
              <a:spcBef>
                <a:spcPts val="2400"/>
              </a:spcBef>
              <a:spcAft>
                <a:spcPts val="0"/>
              </a:spcAft>
              <a:buClr>
                <a:schemeClr val="dk2"/>
              </a:buClr>
              <a:buSzPts val="2400"/>
              <a:buFont typeface="Open Sans"/>
              <a:buChar char="○"/>
            </a:pPr>
            <a:r>
              <a:rPr b="0" i="0" lang="en" sz="2200" u="none" cap="none" strike="noStrike">
                <a:solidFill>
                  <a:schemeClr val="dk2"/>
                </a:solidFill>
                <a:latin typeface="Open Sans"/>
                <a:ea typeface="Open Sans"/>
                <a:cs typeface="Open Sans"/>
                <a:sym typeface="Open Sans"/>
              </a:rPr>
              <a:t>Resizing or moving features - </a:t>
            </a:r>
            <a:r>
              <a:rPr b="1" i="0" lang="en" sz="2200" u="none" cap="none" strike="noStrike">
                <a:solidFill>
                  <a:schemeClr val="dk2"/>
                </a:solidFill>
                <a:latin typeface="Open Sans"/>
                <a:ea typeface="Open Sans"/>
                <a:cs typeface="Open Sans"/>
                <a:sym typeface="Open Sans"/>
              </a:rPr>
              <a:t>Slop, shift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Metaphor 2: </a:t>
            </a:r>
            <a:r>
              <a:rPr b="0" i="0" lang="en" sz="3600" u="none" cap="none" strike="noStrike">
                <a:solidFill>
                  <a:srgbClr val="680018"/>
                </a:solidFill>
                <a:latin typeface="Roboto Medium"/>
                <a:ea typeface="Roboto Medium"/>
                <a:cs typeface="Roboto Medium"/>
                <a:sym typeface="Roboto Medium"/>
              </a:rPr>
              <a:t>Shadow Art</a:t>
            </a:r>
            <a:endParaRPr b="0" i="0" sz="3600" u="none" cap="none" strike="noStrike">
              <a:solidFill>
                <a:srgbClr val="680018"/>
              </a:solidFill>
              <a:latin typeface="Roboto Medium"/>
              <a:ea typeface="Roboto Medium"/>
              <a:cs typeface="Roboto Medium"/>
              <a:sym typeface="Roboto Medium"/>
            </a:endParaRPr>
          </a:p>
        </p:txBody>
      </p:sp>
      <p:pic>
        <p:nvPicPr>
          <p:cNvPr id="77" name="Google Shape;77;p16"/>
          <p:cNvPicPr preferRelativeResize="0"/>
          <p:nvPr/>
        </p:nvPicPr>
        <p:blipFill rotWithShape="1">
          <a:blip r:embed="rId3">
            <a:alphaModFix/>
          </a:blip>
          <a:srcRect b="0" l="0" r="0" t="0"/>
          <a:stretch/>
        </p:blipFill>
        <p:spPr>
          <a:xfrm>
            <a:off x="1026715" y="956348"/>
            <a:ext cx="7090569" cy="3446923"/>
          </a:xfrm>
          <a:prstGeom prst="rect">
            <a:avLst/>
          </a:prstGeom>
          <a:noFill/>
          <a:ln>
            <a:noFill/>
          </a:ln>
        </p:spPr>
      </p:pic>
      <p:sp>
        <p:nvSpPr>
          <p:cNvPr id="78" name="Google Shape;78;p16"/>
          <p:cNvSpPr txBox="1"/>
          <p:nvPr/>
        </p:nvSpPr>
        <p:spPr>
          <a:xfrm>
            <a:off x="1904700" y="4513825"/>
            <a:ext cx="5334600" cy="475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http://graphics.stanford.edu/~niloy/research/shadowArt/shadowArt_sigA_09.html</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Each experiment provides a different view</a:t>
            </a:r>
            <a:endParaRPr b="0" i="0" sz="3600" u="none" cap="none" strike="noStrike">
              <a:solidFill>
                <a:srgbClr val="680018"/>
              </a:solidFill>
              <a:latin typeface="Roboto Medium"/>
              <a:ea typeface="Roboto Medium"/>
              <a:cs typeface="Roboto Medium"/>
              <a:sym typeface="Roboto Medium"/>
            </a:endParaRPr>
          </a:p>
        </p:txBody>
      </p:sp>
      <p:pic>
        <p:nvPicPr>
          <p:cNvPr id="84" name="Google Shape;84;p17"/>
          <p:cNvPicPr preferRelativeResize="0"/>
          <p:nvPr/>
        </p:nvPicPr>
        <p:blipFill rotWithShape="1">
          <a:blip r:embed="rId3">
            <a:alphaModFix/>
          </a:blip>
          <a:srcRect b="0" l="0" r="0" t="0"/>
          <a:stretch/>
        </p:blipFill>
        <p:spPr>
          <a:xfrm>
            <a:off x="2085976" y="780034"/>
            <a:ext cx="4576376" cy="42205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Does Some Biological Event Occur?</a:t>
            </a:r>
            <a:endParaRPr/>
          </a:p>
        </p:txBody>
      </p:sp>
      <p:sp>
        <p:nvSpPr>
          <p:cNvPr id="90" name="Google Shape;90;p18"/>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91" name="Google Shape;91;p18"/>
          <p:cNvSpPr/>
          <p:nvPr/>
        </p:nvSpPr>
        <p:spPr>
          <a:xfrm>
            <a:off x="240900" y="813025"/>
            <a:ext cx="8581800" cy="38745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240900" y="813025"/>
            <a:ext cx="23889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SemiBold"/>
                <a:ea typeface="Open Sans SemiBold"/>
                <a:cs typeface="Open Sans SemiBold"/>
                <a:sym typeface="Open Sans SemiBold"/>
              </a:rPr>
              <a:t>All Possible Explanations</a:t>
            </a:r>
            <a:endParaRPr>
              <a:latin typeface="Open Sans SemiBold"/>
              <a:ea typeface="Open Sans SemiBold"/>
              <a:cs typeface="Open Sans SemiBold"/>
              <a:sym typeface="Open Sans SemiBold"/>
            </a:endParaRPr>
          </a:p>
        </p:txBody>
      </p:sp>
      <p:sp>
        <p:nvSpPr>
          <p:cNvPr id="93" name="Google Shape;93;p18"/>
          <p:cNvSpPr/>
          <p:nvPr/>
        </p:nvSpPr>
        <p:spPr>
          <a:xfrm>
            <a:off x="1565825" y="1485525"/>
            <a:ext cx="4406400" cy="2961000"/>
          </a:xfrm>
          <a:prstGeom prst="ellipse">
            <a:avLst/>
          </a:prstGeom>
          <a:solidFill>
            <a:srgbClr val="7F7F7F">
              <a:alpha val="61150"/>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516475" y="1529475"/>
            <a:ext cx="1418700" cy="8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SemiBold"/>
                <a:ea typeface="Open Sans SemiBold"/>
                <a:cs typeface="Open Sans SemiBold"/>
                <a:sym typeface="Open Sans SemiBold"/>
              </a:rPr>
              <a:t>Explanations Suggested by Dataset X</a:t>
            </a:r>
            <a:endParaRPr>
              <a:latin typeface="Open Sans SemiBold"/>
              <a:ea typeface="Open Sans SemiBold"/>
              <a:cs typeface="Open Sans SemiBold"/>
              <a:sym typeface="Open Sans SemiBold"/>
            </a:endParaRPr>
          </a:p>
        </p:txBody>
      </p:sp>
      <p:sp>
        <p:nvSpPr>
          <p:cNvPr id="95" name="Google Shape;95;p18"/>
          <p:cNvSpPr/>
          <p:nvPr/>
        </p:nvSpPr>
        <p:spPr>
          <a:xfrm>
            <a:off x="2690000" y="1184425"/>
            <a:ext cx="3434700" cy="2700000"/>
          </a:xfrm>
          <a:prstGeom prst="ellipse">
            <a:avLst/>
          </a:prstGeom>
          <a:solidFill>
            <a:srgbClr val="7F7F7F">
              <a:alpha val="61150"/>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5707325" y="888275"/>
            <a:ext cx="1601400" cy="8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SemiBold"/>
                <a:ea typeface="Open Sans SemiBold"/>
                <a:cs typeface="Open Sans SemiBold"/>
                <a:sym typeface="Open Sans SemiBold"/>
              </a:rPr>
              <a:t>Explanations Suggested by </a:t>
            </a:r>
            <a:r>
              <a:rPr lang="en">
                <a:latin typeface="Open Sans SemiBold"/>
                <a:ea typeface="Open Sans SemiBold"/>
                <a:cs typeface="Open Sans SemiBold"/>
                <a:sym typeface="Open Sans SemiBold"/>
              </a:rPr>
              <a:t>Dataset</a:t>
            </a:r>
            <a:r>
              <a:rPr lang="en">
                <a:latin typeface="Open Sans SemiBold"/>
                <a:ea typeface="Open Sans SemiBold"/>
                <a:cs typeface="Open Sans SemiBold"/>
                <a:sym typeface="Open Sans SemiBold"/>
              </a:rPr>
              <a:t> Y</a:t>
            </a:r>
            <a:endParaRPr>
              <a:latin typeface="Open Sans SemiBold"/>
              <a:ea typeface="Open Sans SemiBold"/>
              <a:cs typeface="Open Sans SemiBold"/>
              <a:sym typeface="Open Sans SemiBold"/>
            </a:endParaRPr>
          </a:p>
        </p:txBody>
      </p:sp>
      <p:sp>
        <p:nvSpPr>
          <p:cNvPr id="97" name="Google Shape;97;p18"/>
          <p:cNvSpPr/>
          <p:nvPr/>
        </p:nvSpPr>
        <p:spPr>
          <a:xfrm>
            <a:off x="3543150" y="1987375"/>
            <a:ext cx="2703600" cy="2601600"/>
          </a:xfrm>
          <a:prstGeom prst="ellipse">
            <a:avLst/>
          </a:prstGeom>
          <a:solidFill>
            <a:srgbClr val="7F7F7F">
              <a:alpha val="61150"/>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nvSpPr>
        <p:spPr>
          <a:xfrm>
            <a:off x="3583325" y="2757675"/>
            <a:ext cx="23889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SemiBold"/>
                <a:ea typeface="Open Sans SemiBold"/>
                <a:cs typeface="Open Sans SemiBold"/>
                <a:sym typeface="Open Sans SemiBold"/>
              </a:rPr>
              <a:t>Most Likely Explanations</a:t>
            </a:r>
            <a:endParaRPr>
              <a:latin typeface="Open Sans SemiBold"/>
              <a:ea typeface="Open Sans SemiBold"/>
              <a:cs typeface="Open Sans SemiBold"/>
              <a:sym typeface="Open Sans SemiBold"/>
            </a:endParaRPr>
          </a:p>
        </p:txBody>
      </p:sp>
      <p:sp>
        <p:nvSpPr>
          <p:cNvPr id="99" name="Google Shape;99;p18"/>
          <p:cNvSpPr txBox="1"/>
          <p:nvPr/>
        </p:nvSpPr>
        <p:spPr>
          <a:xfrm>
            <a:off x="5972225" y="3715675"/>
            <a:ext cx="1601400" cy="8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SemiBold"/>
                <a:ea typeface="Open Sans SemiBold"/>
                <a:cs typeface="Open Sans SemiBold"/>
                <a:sym typeface="Open Sans SemiBold"/>
              </a:rPr>
              <a:t>Explanations Suggested by </a:t>
            </a:r>
            <a:r>
              <a:rPr lang="en">
                <a:latin typeface="Open Sans SemiBold"/>
                <a:ea typeface="Open Sans SemiBold"/>
                <a:cs typeface="Open Sans SemiBold"/>
                <a:sym typeface="Open Sans SemiBold"/>
              </a:rPr>
              <a:t>Dataset Z</a:t>
            </a:r>
            <a:endParaRPr>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Integrative Genomics</a:t>
            </a:r>
            <a:endParaRPr b="0" i="0" sz="3600" u="none" cap="none" strike="noStrike">
              <a:solidFill>
                <a:srgbClr val="680018"/>
              </a:solidFill>
              <a:latin typeface="Roboto Medium"/>
              <a:ea typeface="Roboto Medium"/>
              <a:cs typeface="Roboto Medium"/>
              <a:sym typeface="Roboto Medium"/>
            </a:endParaRPr>
          </a:p>
        </p:txBody>
      </p:sp>
      <p:sp>
        <p:nvSpPr>
          <p:cNvPr id="105" name="Google Shape;105;p19"/>
          <p:cNvSpPr txBox="1"/>
          <p:nvPr>
            <p:ph idx="1" type="body"/>
          </p:nvPr>
        </p:nvSpPr>
        <p:spPr>
          <a:xfrm>
            <a:off x="606226" y="6054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One of the </a:t>
            </a:r>
            <a:r>
              <a:rPr b="1" i="0" lang="en" sz="2800" u="none" cap="none" strike="noStrike">
                <a:solidFill>
                  <a:schemeClr val="dk2"/>
                </a:solidFill>
                <a:latin typeface="Open Sans"/>
                <a:ea typeface="Open Sans"/>
                <a:cs typeface="Open Sans"/>
                <a:sym typeface="Open Sans"/>
              </a:rPr>
              <a:t>most valuable bioinformatics skills</a:t>
            </a:r>
            <a:r>
              <a:rPr b="0" i="0" lang="en" sz="2800" u="none" cap="none" strike="noStrike">
                <a:solidFill>
                  <a:schemeClr val="dk2"/>
                </a:solidFill>
                <a:latin typeface="Open Sans"/>
                <a:ea typeface="Open Sans"/>
                <a:cs typeface="Open Sans"/>
                <a:sym typeface="Open Sans"/>
              </a:rPr>
              <a:t> is to be able to </a:t>
            </a:r>
            <a:r>
              <a:rPr b="1" i="0" lang="en" sz="2800" u="none" cap="none" strike="noStrike">
                <a:solidFill>
                  <a:schemeClr val="dk2"/>
                </a:solidFill>
                <a:latin typeface="Open Sans"/>
                <a:ea typeface="Open Sans"/>
                <a:cs typeface="Open Sans"/>
                <a:sym typeface="Open Sans"/>
              </a:rPr>
              <a:t>combine</a:t>
            </a:r>
            <a:r>
              <a:rPr b="0" i="0" lang="en" sz="2800" u="none" cap="none" strike="noStrike">
                <a:solidFill>
                  <a:schemeClr val="dk2"/>
                </a:solidFill>
                <a:latin typeface="Open Sans"/>
                <a:ea typeface="Open Sans"/>
                <a:cs typeface="Open Sans"/>
                <a:sym typeface="Open Sans"/>
              </a:rPr>
              <a:t> several </a:t>
            </a:r>
            <a:r>
              <a:rPr b="1" i="0" lang="en" sz="2800" u="none" cap="none" strike="noStrike">
                <a:solidFill>
                  <a:schemeClr val="dk2"/>
                </a:solidFill>
                <a:latin typeface="Open Sans"/>
                <a:ea typeface="Open Sans"/>
                <a:cs typeface="Open Sans"/>
                <a:sym typeface="Open Sans"/>
              </a:rPr>
              <a:t>genome-scale experiments </a:t>
            </a:r>
            <a:r>
              <a:rPr b="0" i="0" lang="en" sz="2800" u="none" cap="none" strike="noStrike">
                <a:solidFill>
                  <a:schemeClr val="dk2"/>
                </a:solidFill>
                <a:latin typeface="Open Sans"/>
                <a:ea typeface="Open Sans"/>
                <a:cs typeface="Open Sans"/>
                <a:sym typeface="Open Sans"/>
              </a:rPr>
              <a:t>together</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800" u="none" cap="none" strike="noStrike">
                <a:solidFill>
                  <a:schemeClr val="dk2"/>
                </a:solidFill>
                <a:latin typeface="Open Sans"/>
                <a:ea typeface="Open Sans"/>
                <a:cs typeface="Open Sans"/>
                <a:sym typeface="Open Sans"/>
              </a:rPr>
              <a:t>This practice is generally called </a:t>
            </a:r>
            <a:r>
              <a:rPr b="1" i="0" lang="en" sz="2800" u="none" cap="none" strike="noStrike">
                <a:solidFill>
                  <a:schemeClr val="dk2"/>
                </a:solidFill>
                <a:latin typeface="Open Sans"/>
                <a:ea typeface="Open Sans"/>
                <a:cs typeface="Open Sans"/>
                <a:sym typeface="Open Sans"/>
              </a:rPr>
              <a:t>integrative genomics</a:t>
            </a:r>
            <a:endParaRPr/>
          </a:p>
          <a:p>
            <a:pPr indent="-419100" lvl="0" marL="457200" marR="0" rtl="0" algn="l">
              <a:lnSpc>
                <a:spcPct val="115000"/>
              </a:lnSpc>
              <a:spcBef>
                <a:spcPts val="1000"/>
              </a:spcBef>
              <a:spcAft>
                <a:spcPts val="0"/>
              </a:spcAft>
              <a:buClr>
                <a:schemeClr val="dk2"/>
              </a:buClr>
              <a:buSzPts val="3000"/>
              <a:buFont typeface="Open Sans"/>
              <a:buChar char="●"/>
            </a:pPr>
            <a:r>
              <a:rPr b="1" i="0" lang="en" sz="2800" u="none" cap="none" strike="noStrike">
                <a:solidFill>
                  <a:schemeClr val="dk2"/>
                </a:solidFill>
                <a:latin typeface="Open Sans"/>
                <a:ea typeface="Open Sans"/>
                <a:cs typeface="Open Sans"/>
                <a:sym typeface="Open Sans"/>
              </a:rPr>
              <a:t>How do we combine</a:t>
            </a:r>
            <a:r>
              <a:rPr b="0" i="0" lang="en" sz="2800" u="none" cap="none" strike="noStrike">
                <a:solidFill>
                  <a:schemeClr val="dk2"/>
                </a:solidFill>
                <a:latin typeface="Open Sans"/>
                <a:ea typeface="Open Sans"/>
                <a:cs typeface="Open Sans"/>
                <a:sym typeface="Open Sans"/>
              </a:rPr>
              <a:t> genome-scale experiments together?</a:t>
            </a:r>
            <a:endParaRPr b="0" i="0" sz="2800" u="none" cap="none" strike="noStrike">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Reference Genomes</a:t>
            </a:r>
            <a:endParaRPr b="0" i="0" sz="3600" u="none" cap="none" strike="noStrike">
              <a:solidFill>
                <a:srgbClr val="680018"/>
              </a:solidFill>
              <a:latin typeface="Roboto Medium"/>
              <a:ea typeface="Roboto Medium"/>
              <a:cs typeface="Roboto Medium"/>
              <a:sym typeface="Roboto Medium"/>
            </a:endParaRPr>
          </a:p>
        </p:txBody>
      </p:sp>
      <p:sp>
        <p:nvSpPr>
          <p:cNvPr id="111" name="Google Shape;111;p20"/>
          <p:cNvSpPr txBox="1"/>
          <p:nvPr>
            <p:ph idx="1" type="body"/>
          </p:nvPr>
        </p:nvSpPr>
        <p:spPr>
          <a:xfrm>
            <a:off x="606226" y="605400"/>
            <a:ext cx="7931548" cy="3989326"/>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1" i="0" lang="en" sz="2800" u="none" cap="none" strike="noStrike">
                <a:solidFill>
                  <a:schemeClr val="dk2"/>
                </a:solidFill>
                <a:latin typeface="Open Sans"/>
                <a:ea typeface="Open Sans"/>
                <a:cs typeface="Open Sans"/>
                <a:sym typeface="Open Sans"/>
              </a:rPr>
              <a:t>Consistent coordinate system</a:t>
            </a:r>
            <a:r>
              <a:rPr b="0" i="0" lang="en" sz="2800" u="none" cap="none" strike="noStrike">
                <a:solidFill>
                  <a:schemeClr val="dk2"/>
                </a:solidFill>
                <a:latin typeface="Open Sans"/>
                <a:ea typeface="Open Sans"/>
                <a:cs typeface="Open Sans"/>
                <a:sym typeface="Open Sans"/>
              </a:rPr>
              <a:t> across experiments allows </a:t>
            </a:r>
            <a:r>
              <a:rPr b="1" i="0" lang="en" sz="2800" u="none" cap="none" strike="noStrike">
                <a:solidFill>
                  <a:schemeClr val="dk2"/>
                </a:solidFill>
                <a:latin typeface="Open Sans"/>
                <a:ea typeface="Open Sans"/>
                <a:cs typeface="Open Sans"/>
                <a:sym typeface="Open Sans"/>
              </a:rPr>
              <a:t>different data </a:t>
            </a:r>
            <a:r>
              <a:rPr b="0" i="0" lang="en" sz="2800" u="none" cap="none" strike="noStrike">
                <a:solidFill>
                  <a:schemeClr val="dk2"/>
                </a:solidFill>
                <a:latin typeface="Open Sans"/>
                <a:ea typeface="Open Sans"/>
                <a:cs typeface="Open Sans"/>
                <a:sym typeface="Open Sans"/>
              </a:rPr>
              <a:t>to be </a:t>
            </a:r>
            <a:r>
              <a:rPr b="1" i="0" lang="en" sz="2800" u="none" cap="none" strike="noStrike">
                <a:solidFill>
                  <a:schemeClr val="dk2"/>
                </a:solidFill>
                <a:latin typeface="Open Sans"/>
                <a:ea typeface="Open Sans"/>
                <a:cs typeface="Open Sans"/>
                <a:sym typeface="Open Sans"/>
              </a:rPr>
              <a:t>integrated together</a:t>
            </a:r>
            <a:endParaRPr b="1" i="0" sz="2800" u="none" cap="none" strike="noStrike">
              <a:solidFill>
                <a:schemeClr val="dk2"/>
              </a:solidFill>
              <a:latin typeface="Open Sans"/>
              <a:ea typeface="Open Sans"/>
              <a:cs typeface="Open Sans"/>
              <a:sym typeface="Open Sans"/>
            </a:endParaRPr>
          </a:p>
        </p:txBody>
      </p:sp>
      <p:cxnSp>
        <p:nvCxnSpPr>
          <p:cNvPr id="112" name="Google Shape;112;p20"/>
          <p:cNvCxnSpPr/>
          <p:nvPr/>
        </p:nvCxnSpPr>
        <p:spPr>
          <a:xfrm>
            <a:off x="3522430" y="3298664"/>
            <a:ext cx="7951" cy="1447138"/>
          </a:xfrm>
          <a:prstGeom prst="straightConnector1">
            <a:avLst/>
          </a:prstGeom>
          <a:noFill/>
          <a:ln cap="flat" cmpd="sng" w="57150">
            <a:solidFill>
              <a:srgbClr val="FDA739"/>
            </a:solidFill>
            <a:prstDash val="solid"/>
            <a:round/>
            <a:headEnd len="sm" w="sm" type="none"/>
            <a:tailEnd len="med" w="med" type="triangle"/>
          </a:ln>
        </p:spPr>
      </p:cxnSp>
      <p:cxnSp>
        <p:nvCxnSpPr>
          <p:cNvPr id="113" name="Google Shape;113;p20"/>
          <p:cNvCxnSpPr/>
          <p:nvPr/>
        </p:nvCxnSpPr>
        <p:spPr>
          <a:xfrm flipH="1" rot="10800000">
            <a:off x="3522430" y="3298664"/>
            <a:ext cx="2411894" cy="16804"/>
          </a:xfrm>
          <a:prstGeom prst="straightConnector1">
            <a:avLst/>
          </a:prstGeom>
          <a:noFill/>
          <a:ln cap="flat" cmpd="sng" w="38100">
            <a:solidFill>
              <a:srgbClr val="FDA739"/>
            </a:solidFill>
            <a:prstDash val="solid"/>
            <a:round/>
            <a:headEnd len="sm" w="sm" type="none"/>
            <a:tailEnd len="med" w="med" type="triangle"/>
          </a:ln>
        </p:spPr>
      </p:cxnSp>
      <p:sp>
        <p:nvSpPr>
          <p:cNvPr id="114" name="Google Shape;114;p20"/>
          <p:cNvSpPr txBox="1"/>
          <p:nvPr/>
        </p:nvSpPr>
        <p:spPr>
          <a:xfrm>
            <a:off x="1836754" y="3211197"/>
            <a:ext cx="1574358" cy="12176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Genomic</a:t>
            </a:r>
            <a:endParaRPr/>
          </a:p>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loci</a:t>
            </a:r>
            <a:endParaRPr/>
          </a:p>
        </p:txBody>
      </p:sp>
      <p:sp>
        <p:nvSpPr>
          <p:cNvPr id="115" name="Google Shape;115;p20"/>
          <p:cNvSpPr txBox="1"/>
          <p:nvPr/>
        </p:nvSpPr>
        <p:spPr>
          <a:xfrm>
            <a:off x="4153595" y="2482860"/>
            <a:ext cx="3641696" cy="12176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Features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