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Medium"/>
      <p:regular r:id="rId44"/>
      <p:bold r:id="rId45"/>
      <p:italic r:id="rId46"/>
      <p:boldItalic r:id="rId47"/>
    </p:embeddedFont>
    <p:embeddedFont>
      <p:font typeface="Roboto"/>
      <p:regular r:id="rId48"/>
      <p:bold r:id="rId49"/>
      <p:italic r:id="rId50"/>
      <p:boldItalic r:id="rId51"/>
    </p:embeddedFont>
    <p:embeddedFont>
      <p:font typeface="Open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17117D-848C-4723-9CDA-D77F6D2155EC}">
  <a:tblStyle styleId="{EE17117D-848C-4723-9CDA-D77F6D2155E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Medium-regular.fntdata"/><Relationship Id="rId43" Type="http://schemas.openxmlformats.org/officeDocument/2006/relationships/slide" Target="slides/slide38.xml"/><Relationship Id="rId46" Type="http://schemas.openxmlformats.org/officeDocument/2006/relationships/font" Target="fonts/RobotoMedium-italic.fntdata"/><Relationship Id="rId45" Type="http://schemas.openxmlformats.org/officeDocument/2006/relationships/font" Target="fonts/Roboto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font" Target="fonts/RobotoMedium-boldItalic.fntdata"/><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6.xml"/><Relationship Id="rId55" Type="http://schemas.openxmlformats.org/officeDocument/2006/relationships/font" Target="fonts/OpenSans-boldItalic.fntdata"/><Relationship Id="rId10" Type="http://schemas.openxmlformats.org/officeDocument/2006/relationships/slide" Target="slides/slide5.xml"/><Relationship Id="rId54"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2791b7a5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2791b7a5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2791b7a5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2791b7a5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791b7a5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2791b7a5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791b7a5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2791b7a5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791b7a5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791b7a5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791b7a5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791b7a5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791b7a5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2791b7a5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791b7a5f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791b7a5f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791b7a5f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2791b7a5f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2791b7a5f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2791b7a5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791b7a5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791b7a5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791b7a5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2791b7a5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791b7a5f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791b7a5f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791b7a5f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2791b7a5f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791b7a5f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791b7a5f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791b7a5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2791b7a5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2791b7a5f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2791b7a5f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2791b7a5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2791b7a5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791b7a5f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2791b7a5f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2791b7a5f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2791b7a5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2791b7a5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2791b7a5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2791b7a5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2791b7a5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2791b7a5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2791b7a5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2791b7a5f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2791b7a5f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2791b7a5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2791b7a5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2791b7a5f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2791b7a5f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2791b7a5f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2791b7a5f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2791b7a5f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2791b7a5f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2791b7a5f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2791b7a5f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2791b7a5f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2791b7a5f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2791b7a5f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2791b7a5f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791b7a5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791b7a5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791b7a5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791b7a5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791b7a5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791b7a5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791b7a5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2791b7a5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2791b7a5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2791b7a5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791b7a5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791b7a5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rgbClr val="680018"/>
              </a:buClr>
              <a:buSzPts val="5200"/>
              <a:buFont typeface="Roboto"/>
              <a:buNone/>
              <a:defRPr b="1" sz="5200">
                <a:solidFill>
                  <a:srgbClr val="680018"/>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5056744"/>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419100" lvl="0" marL="457200" algn="ctr">
              <a:spcBef>
                <a:spcPts val="1000"/>
              </a:spcBef>
              <a:spcAft>
                <a:spcPts val="0"/>
              </a:spcAft>
              <a:buSzPts val="3000"/>
              <a:buChar char="●"/>
              <a:defRPr/>
            </a:lvl1pPr>
            <a:lvl2pPr indent="-381000" lvl="1" marL="914400" algn="ctr">
              <a:spcBef>
                <a:spcPts val="1600"/>
              </a:spcBef>
              <a:spcAft>
                <a:spcPts val="0"/>
              </a:spcAft>
              <a:buSzPts val="2400"/>
              <a:buChar char="○"/>
              <a:defRPr/>
            </a:lvl2pPr>
            <a:lvl3pPr indent="-342900" lvl="2" marL="1371600" algn="ctr">
              <a:spcBef>
                <a:spcPts val="1600"/>
              </a:spcBef>
              <a:spcAft>
                <a:spcPts val="0"/>
              </a:spcAft>
              <a:buSzPts val="18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9144000" cy="605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lvl1pPr indent="-419100" lvl="0" marL="457200">
              <a:lnSpc>
                <a:spcPct val="115000"/>
              </a:lnSpc>
              <a:spcBef>
                <a:spcPts val="1000"/>
              </a:spcBef>
              <a:spcAft>
                <a:spcPts val="0"/>
              </a:spcAft>
              <a:buSzPts val="3000"/>
              <a:buChar char="●"/>
              <a:defRPr/>
            </a:lvl1pPr>
            <a:lvl2pPr indent="-381000" lvl="1" marL="914400">
              <a:lnSpc>
                <a:spcPct val="115000"/>
              </a:lnSpc>
              <a:spcBef>
                <a:spcPts val="2400"/>
              </a:spcBef>
              <a:spcAft>
                <a:spcPts val="0"/>
              </a:spcAft>
              <a:buSzPts val="2400"/>
              <a:buChar char="○"/>
              <a:defRPr sz="2400"/>
            </a:lvl2pPr>
            <a:lvl3pPr indent="-342900" lvl="2" marL="1371600">
              <a:lnSpc>
                <a:spcPct val="115000"/>
              </a:lnSpc>
              <a:spcBef>
                <a:spcPts val="2400"/>
              </a:spcBef>
              <a:spcAft>
                <a:spcPts val="0"/>
              </a:spcAft>
              <a:buSzPts val="1800"/>
              <a:buChar char="■"/>
              <a:defRPr sz="1800"/>
            </a:lvl3pPr>
            <a:lvl4pPr indent="-317500" lvl="3" marL="1828800">
              <a:lnSpc>
                <a:spcPct val="115000"/>
              </a:lnSpc>
              <a:spcBef>
                <a:spcPts val="2400"/>
              </a:spcBef>
              <a:spcAft>
                <a:spcPts val="0"/>
              </a:spcAft>
              <a:buSzPts val="1400"/>
              <a:buChar char="●"/>
              <a:defRPr/>
            </a:lvl4pPr>
            <a:lvl5pPr indent="-317500" lvl="4" marL="2286000">
              <a:lnSpc>
                <a:spcPct val="115000"/>
              </a:lnSpc>
              <a:spcBef>
                <a:spcPts val="2400"/>
              </a:spcBef>
              <a:spcAft>
                <a:spcPts val="0"/>
              </a:spcAft>
              <a:buSzPts val="1400"/>
              <a:buChar char="○"/>
              <a:defRPr/>
            </a:lvl5pPr>
            <a:lvl6pPr indent="-317500" lvl="5" marL="2743200">
              <a:lnSpc>
                <a:spcPct val="115000"/>
              </a:lnSpc>
              <a:spcBef>
                <a:spcPts val="2400"/>
              </a:spcBef>
              <a:spcAft>
                <a:spcPts val="0"/>
              </a:spcAft>
              <a:buSzPts val="1400"/>
              <a:buChar char="■"/>
              <a:defRPr/>
            </a:lvl6pPr>
            <a:lvl7pPr indent="-317500" lvl="6" marL="3200400">
              <a:lnSpc>
                <a:spcPct val="115000"/>
              </a:lnSpc>
              <a:spcBef>
                <a:spcPts val="2400"/>
              </a:spcBef>
              <a:spcAft>
                <a:spcPts val="0"/>
              </a:spcAft>
              <a:buSzPts val="1400"/>
              <a:buChar char="●"/>
              <a:defRPr/>
            </a:lvl7pPr>
            <a:lvl8pPr indent="-317500" lvl="7" marL="3657600">
              <a:lnSpc>
                <a:spcPct val="115000"/>
              </a:lnSpc>
              <a:spcBef>
                <a:spcPts val="2400"/>
              </a:spcBef>
              <a:spcAft>
                <a:spcPts val="0"/>
              </a:spcAft>
              <a:buSzPts val="1400"/>
              <a:buChar char="○"/>
              <a:defRPr/>
            </a:lvl8pPr>
            <a:lvl9pPr indent="-317500" lvl="8" marL="4114800">
              <a:lnSpc>
                <a:spcPct val="115000"/>
              </a:lnSpc>
              <a:spcBef>
                <a:spcPts val="2400"/>
              </a:spcBef>
              <a:spcAft>
                <a:spcPts val="24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100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790325" y="526388"/>
            <a:ext cx="7563300" cy="4090800"/>
          </a:xfrm>
          <a:prstGeom prst="rect">
            <a:avLst/>
          </a:prstGeom>
          <a:noFill/>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100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419100" lvl="0" marL="457200">
              <a:spcBef>
                <a:spcPts val="1000"/>
              </a:spcBef>
              <a:spcAft>
                <a:spcPts val="0"/>
              </a:spcAft>
              <a:buSzPts val="3000"/>
              <a:buChar char="●"/>
              <a:defRPr/>
            </a:lvl1pPr>
            <a:lvl2pPr indent="-381000" lvl="1" marL="914400">
              <a:spcBef>
                <a:spcPts val="1600"/>
              </a:spcBef>
              <a:spcAft>
                <a:spcPts val="0"/>
              </a:spcAft>
              <a:buSzPts val="2400"/>
              <a:buChar char="○"/>
              <a:defRPr/>
            </a:lvl2pPr>
            <a:lvl3pPr indent="-342900" lvl="2" marL="1371600">
              <a:spcBef>
                <a:spcPts val="1600"/>
              </a:spcBef>
              <a:spcAft>
                <a:spcPts val="0"/>
              </a:spcAft>
              <a:buSzPts val="18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1572600" y="4300681"/>
            <a:ext cx="59988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1000"/>
              </a:spcBef>
              <a:spcAft>
                <a:spcPts val="0"/>
              </a:spcAft>
              <a:buSzPts val="30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algn="ctr">
              <a:spcBef>
                <a:spcPts val="0"/>
              </a:spcBef>
              <a:spcAft>
                <a:spcPts val="0"/>
              </a:spcAft>
              <a:buClr>
                <a:srgbClr val="680018"/>
              </a:buClr>
              <a:buSzPts val="3600"/>
              <a:buFont typeface="Roboto Medium"/>
              <a:buNone/>
              <a:defRPr sz="3600">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a:lnSpc>
                <a:spcPct val="115000"/>
              </a:lnSpc>
              <a:spcBef>
                <a:spcPts val="1000"/>
              </a:spcBef>
              <a:spcAft>
                <a:spcPts val="0"/>
              </a:spcAft>
              <a:buClr>
                <a:schemeClr val="dk2"/>
              </a:buClr>
              <a:buSzPts val="3000"/>
              <a:buFont typeface="Open Sans"/>
              <a:buChar char="●"/>
              <a:defRPr sz="3000">
                <a:solidFill>
                  <a:schemeClr val="dk2"/>
                </a:solidFill>
                <a:latin typeface="Open Sans"/>
                <a:ea typeface="Open Sans"/>
                <a:cs typeface="Open Sans"/>
                <a:sym typeface="Open Sans"/>
              </a:defRPr>
            </a:lvl1pPr>
            <a:lvl2pPr indent="-381000" lvl="1" marL="914400">
              <a:lnSpc>
                <a:spcPct val="115000"/>
              </a:lnSpc>
              <a:spcBef>
                <a:spcPts val="160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2pPr>
            <a:lvl3pPr indent="-342900" lvl="2" marL="1371600">
              <a:lnSpc>
                <a:spcPct val="115000"/>
              </a:lnSpc>
              <a:spcBef>
                <a:spcPts val="16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genome.gov/1251428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genome.gov/1201123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744575"/>
            <a:ext cx="8520600" cy="271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BF528 - Introduction to Genetics and Genomics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Sequence Analysis</a:t>
            </a:r>
            <a:endParaRPr/>
          </a:p>
        </p:txBody>
      </p:sp>
      <p:sp>
        <p:nvSpPr>
          <p:cNvPr id="132" name="Google Shape;132;p22"/>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b="1" lang="en" sz="2400"/>
              <a:t>Assembly</a:t>
            </a:r>
            <a:r>
              <a:rPr lang="en" sz="2400"/>
              <a:t> – putting short sequences together to reconstruct a longer, source sequence</a:t>
            </a:r>
            <a:endParaRPr sz="2400"/>
          </a:p>
          <a:p>
            <a:pPr indent="-381000" lvl="0" marL="457200" rtl="0" algn="l">
              <a:spcBef>
                <a:spcPts val="0"/>
              </a:spcBef>
              <a:spcAft>
                <a:spcPts val="0"/>
              </a:spcAft>
              <a:buSzPts val="2400"/>
              <a:buChar char="●"/>
            </a:pPr>
            <a:r>
              <a:rPr b="1" lang="en" sz="2400"/>
              <a:t>Mapping</a:t>
            </a:r>
            <a:r>
              <a:rPr lang="en" sz="2400"/>
              <a:t> – locating where one short sequence is found in a longer sequence</a:t>
            </a:r>
            <a:endParaRPr sz="2400"/>
          </a:p>
          <a:p>
            <a:pPr indent="-381000" lvl="0" marL="457200" rtl="0" algn="l">
              <a:spcBef>
                <a:spcPts val="0"/>
              </a:spcBef>
              <a:spcAft>
                <a:spcPts val="0"/>
              </a:spcAft>
              <a:buSzPts val="2400"/>
              <a:buChar char="●"/>
            </a:pPr>
            <a:r>
              <a:rPr b="1" lang="en" sz="2400"/>
              <a:t>Pattern recognition</a:t>
            </a:r>
            <a:r>
              <a:rPr lang="en" sz="2400"/>
              <a:t> – looking for specific patterns within sequences that have special meaning</a:t>
            </a:r>
            <a:endParaRPr sz="2400"/>
          </a:p>
          <a:p>
            <a:pPr indent="0" lvl="0" marL="0" rtl="0" algn="ctr">
              <a:spcBef>
                <a:spcPts val="2400"/>
              </a:spcBef>
              <a:spcAft>
                <a:spcPts val="0"/>
              </a:spcAft>
              <a:buClr>
                <a:schemeClr val="dk1"/>
              </a:buClr>
              <a:buSzPts val="1100"/>
              <a:buFont typeface="Arial"/>
              <a:buNone/>
            </a:pPr>
            <a:r>
              <a:rPr lang="en" sz="2400"/>
              <a:t>In each of these cases, sequences are </a:t>
            </a:r>
            <a:r>
              <a:rPr b="1" lang="en" sz="2400"/>
              <a:t>aligned</a:t>
            </a:r>
            <a:r>
              <a:rPr lang="en" sz="2400"/>
              <a:t> to one another</a:t>
            </a:r>
            <a:endParaRPr sz="2400"/>
          </a:p>
          <a:p>
            <a:pPr indent="0" lvl="0" marL="0" rtl="0" algn="l">
              <a:spcBef>
                <a:spcPts val="2400"/>
              </a:spcBef>
              <a:spcAft>
                <a:spcPts val="24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Sequence Alignment</a:t>
            </a:r>
            <a:endParaRPr/>
          </a:p>
        </p:txBody>
      </p:sp>
      <p:sp>
        <p:nvSpPr>
          <p:cNvPr id="138" name="Google Shape;138;p23"/>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Provides a </a:t>
            </a:r>
            <a:r>
              <a:rPr i="1" lang="en" sz="2400"/>
              <a:t>measure of relatedness</a:t>
            </a:r>
            <a:endParaRPr sz="2400"/>
          </a:p>
          <a:p>
            <a:pPr indent="-381000" lvl="0" marL="457200" rtl="0" algn="l">
              <a:spcBef>
                <a:spcPts val="0"/>
              </a:spcBef>
              <a:spcAft>
                <a:spcPts val="0"/>
              </a:spcAft>
              <a:buSzPts val="2400"/>
              <a:buChar char="●"/>
            </a:pPr>
            <a:r>
              <a:rPr lang="en" sz="2400"/>
              <a:t>Alignment quantified by </a:t>
            </a:r>
            <a:r>
              <a:rPr i="1" lang="en" sz="2400"/>
              <a:t>similarity</a:t>
            </a:r>
            <a:r>
              <a:rPr lang="en" sz="2400"/>
              <a:t> (% identity)</a:t>
            </a:r>
            <a:endParaRPr sz="2400"/>
          </a:p>
          <a:p>
            <a:pPr indent="-381000" lvl="0" marL="457200" rtl="0" algn="l">
              <a:spcBef>
                <a:spcPts val="0"/>
              </a:spcBef>
              <a:spcAft>
                <a:spcPts val="0"/>
              </a:spcAft>
              <a:buSzPts val="2400"/>
              <a:buChar char="●"/>
            </a:pPr>
            <a:r>
              <a:rPr lang="en" sz="2400"/>
              <a:t>Useful for any sequential data type:</a:t>
            </a:r>
            <a:endParaRPr sz="2400"/>
          </a:p>
          <a:p>
            <a:pPr indent="-381000" lvl="1" marL="914400" rtl="0" algn="l">
              <a:spcBef>
                <a:spcPts val="0"/>
              </a:spcBef>
              <a:spcAft>
                <a:spcPts val="0"/>
              </a:spcAft>
              <a:buSzPts val="2400"/>
              <a:buChar char="○"/>
            </a:pPr>
            <a:r>
              <a:rPr lang="en"/>
              <a:t>DNA/RNA</a:t>
            </a:r>
            <a:endParaRPr/>
          </a:p>
          <a:p>
            <a:pPr indent="-381000" lvl="1" marL="914400" rtl="0" algn="l">
              <a:spcBef>
                <a:spcPts val="0"/>
              </a:spcBef>
              <a:spcAft>
                <a:spcPts val="0"/>
              </a:spcAft>
              <a:buSzPts val="2400"/>
              <a:buChar char="○"/>
            </a:pPr>
            <a:r>
              <a:rPr lang="en"/>
              <a:t>Amino acids</a:t>
            </a:r>
            <a:endParaRPr/>
          </a:p>
          <a:p>
            <a:pPr indent="-381000" lvl="1" marL="914400" rtl="0" algn="l">
              <a:spcBef>
                <a:spcPts val="0"/>
              </a:spcBef>
              <a:spcAft>
                <a:spcPts val="0"/>
              </a:spcAft>
              <a:buSzPts val="2400"/>
              <a:buChar char="○"/>
            </a:pPr>
            <a:r>
              <a:rPr lang="en"/>
              <a:t>Protein secondary structure</a:t>
            </a:r>
            <a:endParaRPr/>
          </a:p>
          <a:p>
            <a:pPr indent="-419100" lvl="0" marL="457200" rtl="0" algn="l">
              <a:spcBef>
                <a:spcPts val="0"/>
              </a:spcBef>
              <a:spcAft>
                <a:spcPts val="0"/>
              </a:spcAft>
              <a:buSzPts val="3000"/>
              <a:buChar char="●"/>
            </a:pPr>
            <a:r>
              <a:rPr lang="en"/>
              <a:t>High sequence similarity </a:t>
            </a:r>
            <a:r>
              <a:rPr i="1" lang="en"/>
              <a:t>might</a:t>
            </a:r>
            <a:r>
              <a:rPr lang="en"/>
              <a:t> imply:</a:t>
            </a:r>
            <a:endParaRPr/>
          </a:p>
          <a:p>
            <a:pPr indent="-381000" lvl="1" marL="914400" rtl="0" algn="l">
              <a:spcBef>
                <a:spcPts val="0"/>
              </a:spcBef>
              <a:spcAft>
                <a:spcPts val="0"/>
              </a:spcAft>
              <a:buSzPts val="2400"/>
              <a:buChar char="○"/>
            </a:pPr>
            <a:r>
              <a:rPr lang="en"/>
              <a:t>Common evolutionary history</a:t>
            </a:r>
            <a:endParaRPr/>
          </a:p>
          <a:p>
            <a:pPr indent="-381000" lvl="1" marL="914400" rtl="0" algn="l">
              <a:spcBef>
                <a:spcPts val="0"/>
              </a:spcBef>
              <a:spcAft>
                <a:spcPts val="0"/>
              </a:spcAft>
              <a:buSzPts val="2400"/>
              <a:buChar char="○"/>
            </a:pPr>
            <a:r>
              <a:rPr lang="en"/>
              <a:t>Similar biological function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1000"/>
                                        <p:tgtEl>
                                          <p:spTgt spid="1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1000"/>
                                        <p:tgtEl>
                                          <p:spTgt spid="13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Alignments Can Tell Us</a:t>
            </a:r>
            <a:endParaRPr/>
          </a:p>
        </p:txBody>
      </p:sp>
      <p:sp>
        <p:nvSpPr>
          <p:cNvPr id="144" name="Google Shape;144;p24"/>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Homology - Orthologs, Paralogs</a:t>
            </a:r>
            <a:endParaRPr/>
          </a:p>
          <a:p>
            <a:pPr indent="-419100" lvl="0" marL="457200" rtl="0" algn="l">
              <a:spcBef>
                <a:spcPts val="0"/>
              </a:spcBef>
              <a:spcAft>
                <a:spcPts val="0"/>
              </a:spcAft>
              <a:buSzPts val="3000"/>
              <a:buChar char="●"/>
            </a:pPr>
            <a:r>
              <a:rPr lang="en"/>
              <a:t>Genomic identity/origin of a sequence/individual</a:t>
            </a:r>
            <a:endParaRPr/>
          </a:p>
          <a:p>
            <a:pPr indent="-419100" lvl="0" marL="457200" rtl="0" algn="l">
              <a:spcBef>
                <a:spcPts val="0"/>
              </a:spcBef>
              <a:spcAft>
                <a:spcPts val="0"/>
              </a:spcAft>
              <a:buSzPts val="3000"/>
              <a:buChar char="●"/>
            </a:pPr>
            <a:r>
              <a:rPr lang="en"/>
              <a:t>Genome/gene structure</a:t>
            </a:r>
            <a:endParaRPr/>
          </a:p>
          <a:p>
            <a:pPr indent="-381000" lvl="1" marL="914400" rtl="0" algn="l">
              <a:spcBef>
                <a:spcPts val="0"/>
              </a:spcBef>
              <a:spcAft>
                <a:spcPts val="0"/>
              </a:spcAft>
              <a:buSzPts val="2400"/>
              <a:buChar char="○"/>
            </a:pPr>
            <a:r>
              <a:rPr lang="en"/>
              <a:t>Genic structure (exons, introns, etc)</a:t>
            </a:r>
            <a:endParaRPr/>
          </a:p>
          <a:p>
            <a:pPr indent="-381000" lvl="1" marL="914400" rtl="0" algn="l">
              <a:spcBef>
                <a:spcPts val="0"/>
              </a:spcBef>
              <a:spcAft>
                <a:spcPts val="0"/>
              </a:spcAft>
              <a:buSzPts val="2400"/>
              <a:buChar char="○"/>
            </a:pPr>
            <a:r>
              <a:rPr lang="en"/>
              <a:t>RNA 2D structure</a:t>
            </a:r>
            <a:endParaRPr/>
          </a:p>
          <a:p>
            <a:pPr indent="-381000" lvl="1" marL="914400" rtl="0" algn="l">
              <a:spcBef>
                <a:spcPts val="0"/>
              </a:spcBef>
              <a:spcAft>
                <a:spcPts val="0"/>
              </a:spcAft>
              <a:buSzPts val="2400"/>
              <a:buChar char="○"/>
            </a:pPr>
            <a:r>
              <a:rPr lang="en"/>
              <a:t>Chromosome rearrangements/3D structure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Effect filter="fade" transition="in">
                                      <p:cBhvr>
                                        <p:cTn dur="1000"/>
                                        <p:tgtEl>
                                          <p:spTgt spid="14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DNA Sequence Alignment Example</a:t>
            </a:r>
            <a:endParaRPr/>
          </a:p>
        </p:txBody>
      </p:sp>
      <p:sp>
        <p:nvSpPr>
          <p:cNvPr id="150" name="Google Shape;150;p25"/>
          <p:cNvSpPr txBox="1"/>
          <p:nvPr/>
        </p:nvSpPr>
        <p:spPr>
          <a:xfrm>
            <a:off x="1660058" y="911450"/>
            <a:ext cx="13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Sequence 1</a:t>
            </a:r>
            <a:endParaRPr/>
          </a:p>
        </p:txBody>
      </p:sp>
      <p:sp>
        <p:nvSpPr>
          <p:cNvPr id="151" name="Google Shape;151;p25"/>
          <p:cNvSpPr txBox="1"/>
          <p:nvPr/>
        </p:nvSpPr>
        <p:spPr>
          <a:xfrm>
            <a:off x="1660058" y="1435655"/>
            <a:ext cx="13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Sequence 2</a:t>
            </a:r>
            <a:endParaRPr/>
          </a:p>
        </p:txBody>
      </p:sp>
      <p:sp>
        <p:nvSpPr>
          <p:cNvPr id="152" name="Google Shape;152;p25"/>
          <p:cNvSpPr txBox="1"/>
          <p:nvPr/>
        </p:nvSpPr>
        <p:spPr>
          <a:xfrm>
            <a:off x="2991373" y="911450"/>
            <a:ext cx="45552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ATACACAGTAGGAGATACCAGTAAGGGAGGGGG</a:t>
            </a:r>
            <a:endParaRPr>
              <a:latin typeface="Courier New"/>
              <a:ea typeface="Courier New"/>
              <a:cs typeface="Courier New"/>
              <a:sym typeface="Courier New"/>
            </a:endParaRPr>
          </a:p>
        </p:txBody>
      </p:sp>
      <p:sp>
        <p:nvSpPr>
          <p:cNvPr id="153" name="Google Shape;153;p25"/>
          <p:cNvSpPr txBox="1"/>
          <p:nvPr/>
        </p:nvSpPr>
        <p:spPr>
          <a:xfrm>
            <a:off x="2991363" y="1435655"/>
            <a:ext cx="22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ATACCATAAGCGAG</a:t>
            </a:r>
            <a:endParaRPr>
              <a:latin typeface="Courier New"/>
              <a:ea typeface="Courier New"/>
              <a:cs typeface="Courier New"/>
              <a:sym typeface="Courier New"/>
            </a:endParaRPr>
          </a:p>
        </p:txBody>
      </p:sp>
      <p:sp>
        <p:nvSpPr>
          <p:cNvPr id="154" name="Google Shape;154;p25"/>
          <p:cNvSpPr txBox="1"/>
          <p:nvPr/>
        </p:nvSpPr>
        <p:spPr>
          <a:xfrm>
            <a:off x="1597413" y="2434177"/>
            <a:ext cx="13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Alignment</a:t>
            </a:r>
            <a:r>
              <a:rPr lang="en"/>
              <a:t> 1</a:t>
            </a:r>
            <a:endParaRPr/>
          </a:p>
        </p:txBody>
      </p:sp>
      <p:sp>
        <p:nvSpPr>
          <p:cNvPr id="155" name="Google Shape;155;p25"/>
          <p:cNvSpPr txBox="1"/>
          <p:nvPr/>
        </p:nvSpPr>
        <p:spPr>
          <a:xfrm>
            <a:off x="2991377" y="2434168"/>
            <a:ext cx="4555200" cy="6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ourier New"/>
                <a:ea typeface="Courier New"/>
                <a:cs typeface="Courier New"/>
                <a:sym typeface="Courier New"/>
              </a:rPr>
              <a:t>ATACACAGTAGGAGATACCAGTAAGGGAGGGGG</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--------------ATACCA-TAAGCGAG----</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156" name="Google Shape;156;p25"/>
          <p:cNvSpPr txBox="1"/>
          <p:nvPr/>
        </p:nvSpPr>
        <p:spPr>
          <a:xfrm>
            <a:off x="1597413" y="3276662"/>
            <a:ext cx="13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Alignment 2</a:t>
            </a:r>
            <a:endParaRPr/>
          </a:p>
        </p:txBody>
      </p:sp>
      <p:sp>
        <p:nvSpPr>
          <p:cNvPr id="157" name="Google Shape;157;p25"/>
          <p:cNvSpPr txBox="1"/>
          <p:nvPr/>
        </p:nvSpPr>
        <p:spPr>
          <a:xfrm>
            <a:off x="2991377" y="3276661"/>
            <a:ext cx="4555200" cy="6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ourier New"/>
                <a:ea typeface="Courier New"/>
                <a:cs typeface="Courier New"/>
                <a:sym typeface="Courier New"/>
              </a:rPr>
              <a:t>ATACACAGTAGGAGATACCAGTAAGGGAGGGGG</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ATAC-CA--------------TAAGCGAG----</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158" name="Google Shape;158;p25"/>
          <p:cNvSpPr txBox="1"/>
          <p:nvPr/>
        </p:nvSpPr>
        <p:spPr>
          <a:xfrm>
            <a:off x="1597413" y="4062912"/>
            <a:ext cx="13314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Alignment 3</a:t>
            </a:r>
            <a:endParaRPr/>
          </a:p>
        </p:txBody>
      </p:sp>
      <p:sp>
        <p:nvSpPr>
          <p:cNvPr id="159" name="Google Shape;159;p25"/>
          <p:cNvSpPr txBox="1"/>
          <p:nvPr/>
        </p:nvSpPr>
        <p:spPr>
          <a:xfrm>
            <a:off x="2991377" y="4062920"/>
            <a:ext cx="4555200" cy="6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ourier New"/>
                <a:ea typeface="Courier New"/>
                <a:cs typeface="Courier New"/>
                <a:sym typeface="Courier New"/>
              </a:rPr>
              <a:t>ATACACAGTAGGAGATACCAGTAAGGGAGGGGG</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ATAC-CA-TA--AG---C--G--AG--------</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p:txBody>
      </p:sp>
      <p:sp>
        <p:nvSpPr>
          <p:cNvPr id="160" name="Google Shape;160;p25"/>
          <p:cNvSpPr/>
          <p:nvPr/>
        </p:nvSpPr>
        <p:spPr>
          <a:xfrm>
            <a:off x="4763078" y="2511483"/>
            <a:ext cx="151500" cy="475800"/>
          </a:xfrm>
          <a:prstGeom prst="rect">
            <a:avLst/>
          </a:prstGeom>
          <a:noFill/>
          <a:ln cap="flat" cmpd="sng" w="19050">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p:cNvSpPr/>
          <p:nvPr/>
        </p:nvSpPr>
        <p:spPr>
          <a:xfrm>
            <a:off x="5211371" y="2511500"/>
            <a:ext cx="151500" cy="475800"/>
          </a:xfrm>
          <a:prstGeom prst="rect">
            <a:avLst/>
          </a:prstGeom>
          <a:noFill/>
          <a:ln cap="flat" cmpd="sng" w="19050">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a:off x="5727950" y="2511475"/>
            <a:ext cx="151500" cy="475800"/>
          </a:xfrm>
          <a:prstGeom prst="rect">
            <a:avLst/>
          </a:prstGeom>
          <a:noFill/>
          <a:ln cap="flat" cmpd="sng" w="19050">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txBox="1"/>
          <p:nvPr/>
        </p:nvSpPr>
        <p:spPr>
          <a:xfrm>
            <a:off x="4496425" y="2151800"/>
            <a:ext cx="8109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Match</a:t>
            </a:r>
            <a:endParaRPr b="1"/>
          </a:p>
        </p:txBody>
      </p:sp>
      <p:sp>
        <p:nvSpPr>
          <p:cNvPr id="164" name="Google Shape;164;p25"/>
          <p:cNvSpPr txBox="1"/>
          <p:nvPr/>
        </p:nvSpPr>
        <p:spPr>
          <a:xfrm>
            <a:off x="5014664" y="2958575"/>
            <a:ext cx="613200" cy="35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Gap</a:t>
            </a:r>
            <a:endParaRPr b="1"/>
          </a:p>
        </p:txBody>
      </p:sp>
      <p:sp>
        <p:nvSpPr>
          <p:cNvPr id="165" name="Google Shape;165;p25"/>
          <p:cNvSpPr txBox="1"/>
          <p:nvPr/>
        </p:nvSpPr>
        <p:spPr>
          <a:xfrm>
            <a:off x="5307225" y="2151800"/>
            <a:ext cx="10878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Mismatch</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Scoring/Substitution Matrices</a:t>
            </a:r>
            <a:endParaRPr/>
          </a:p>
        </p:txBody>
      </p:sp>
      <p:sp>
        <p:nvSpPr>
          <p:cNvPr id="171" name="Google Shape;171;p26"/>
          <p:cNvSpPr txBox="1"/>
          <p:nvPr>
            <p:ph idx="1" type="body"/>
          </p:nvPr>
        </p:nvSpPr>
        <p:spPr>
          <a:xfrm>
            <a:off x="311700" y="705721"/>
            <a:ext cx="8520600" cy="17670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Given alignment, how “good” is it?</a:t>
            </a:r>
            <a:endParaRPr/>
          </a:p>
          <a:p>
            <a:pPr indent="-419100" lvl="0" marL="457200" rtl="0" algn="l">
              <a:spcBef>
                <a:spcPts val="0"/>
              </a:spcBef>
              <a:spcAft>
                <a:spcPts val="0"/>
              </a:spcAft>
              <a:buSzPts val="3000"/>
              <a:buChar char="●"/>
            </a:pPr>
            <a:r>
              <a:rPr lang="en"/>
              <a:t>Higher score = better alignment</a:t>
            </a:r>
            <a:endParaRPr/>
          </a:p>
          <a:p>
            <a:pPr indent="-419100" lvl="0" marL="457200" rtl="0" algn="l">
              <a:spcBef>
                <a:spcPts val="0"/>
              </a:spcBef>
              <a:spcAft>
                <a:spcPts val="0"/>
              </a:spcAft>
              <a:buSzPts val="3000"/>
              <a:buChar char="●"/>
            </a:pPr>
            <a:r>
              <a:rPr lang="en"/>
              <a:t>Implicitly represent evolutionary patterns</a:t>
            </a:r>
            <a:endParaRPr/>
          </a:p>
        </p:txBody>
      </p:sp>
      <p:graphicFrame>
        <p:nvGraphicFramePr>
          <p:cNvPr id="172" name="Google Shape;172;p26"/>
          <p:cNvGraphicFramePr/>
          <p:nvPr/>
        </p:nvGraphicFramePr>
        <p:xfrm>
          <a:off x="851425" y="2573050"/>
          <a:ext cx="3000000" cy="3000000"/>
        </p:xfrm>
        <a:graphic>
          <a:graphicData uri="http://schemas.openxmlformats.org/drawingml/2006/table">
            <a:tbl>
              <a:tblPr>
                <a:noFill/>
                <a:tableStyleId>{EE17117D-848C-4723-9CDA-D77F6D2155EC}</a:tableStyleId>
              </a:tblPr>
              <a:tblGrid>
                <a:gridCol w="422650"/>
                <a:gridCol w="422650"/>
                <a:gridCol w="422650"/>
                <a:gridCol w="422650"/>
                <a:gridCol w="422650"/>
                <a:gridCol w="586375"/>
              </a:tblGrid>
              <a:tr h="2767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a:t>A</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C</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G</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T</a:t>
                      </a:r>
                      <a:endParaRPr b="1"/>
                    </a:p>
                  </a:txBody>
                  <a:tcPr marT="91425" marB="91425" marR="91425" marL="91425">
                    <a:solidFill>
                      <a:schemeClr val="lt2"/>
                    </a:solidFill>
                  </a:tcPr>
                </a:tc>
                <a:tc>
                  <a:txBody>
                    <a:bodyPr/>
                    <a:lstStyle/>
                    <a:p>
                      <a:pPr indent="0" lvl="0" marL="0" rtl="0" algn="l">
                        <a:spcBef>
                          <a:spcPts val="0"/>
                        </a:spcBef>
                        <a:spcAft>
                          <a:spcPts val="0"/>
                        </a:spcAft>
                        <a:buNone/>
                      </a:pPr>
                      <a:r>
                        <a:rPr b="1" lang="en"/>
                        <a:t>-</a:t>
                      </a:r>
                      <a:endParaRPr b="1"/>
                    </a:p>
                  </a:txBody>
                  <a:tcPr marT="91425" marB="91425" marR="91425" marL="91425">
                    <a:solidFill>
                      <a:schemeClr val="lt2"/>
                    </a:solidFill>
                  </a:tcPr>
                </a:tc>
              </a:tr>
              <a:tr h="275300">
                <a:tc>
                  <a:txBody>
                    <a:bodyPr/>
                    <a:lstStyle/>
                    <a:p>
                      <a:pPr indent="0" lvl="0" marL="0" rtl="0" algn="l">
                        <a:spcBef>
                          <a:spcPts val="0"/>
                        </a:spcBef>
                        <a:spcAft>
                          <a:spcPts val="0"/>
                        </a:spcAft>
                        <a:buNone/>
                      </a:pPr>
                      <a:r>
                        <a:rPr b="1" lang="en"/>
                        <a:t>A</a:t>
                      </a:r>
                      <a:endParaRPr b="1"/>
                    </a:p>
                  </a:txBody>
                  <a:tcPr marT="91425" marB="91425" marR="91425" marL="91425">
                    <a:solidFill>
                      <a:schemeClr val="lt2"/>
                    </a:solidFill>
                  </a:tcPr>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r>
              <a:tr h="275300">
                <a:tc>
                  <a:txBody>
                    <a:bodyPr/>
                    <a:lstStyle/>
                    <a:p>
                      <a:pPr indent="0" lvl="0" marL="0" rtl="0" algn="l">
                        <a:spcBef>
                          <a:spcPts val="0"/>
                        </a:spcBef>
                        <a:spcAft>
                          <a:spcPts val="0"/>
                        </a:spcAft>
                        <a:buNone/>
                      </a:pPr>
                      <a:r>
                        <a:rPr b="1" lang="en"/>
                        <a:t>C</a:t>
                      </a:r>
                      <a:endParaRPr b="1"/>
                    </a:p>
                  </a:txBody>
                  <a:tcPr marT="91425" marB="91425" marR="91425" marL="91425">
                    <a:solidFill>
                      <a:schemeClr val="lt2"/>
                    </a:solidFill>
                  </a:tcPr>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r>
              <a:tr h="275300">
                <a:tc>
                  <a:txBody>
                    <a:bodyPr/>
                    <a:lstStyle/>
                    <a:p>
                      <a:pPr indent="0" lvl="0" marL="0" rtl="0" algn="l">
                        <a:spcBef>
                          <a:spcPts val="0"/>
                        </a:spcBef>
                        <a:spcAft>
                          <a:spcPts val="0"/>
                        </a:spcAft>
                        <a:buNone/>
                      </a:pPr>
                      <a:r>
                        <a:rPr b="1" lang="en"/>
                        <a:t>G</a:t>
                      </a:r>
                      <a:endParaRPr b="1"/>
                    </a:p>
                  </a:txBody>
                  <a:tcPr marT="91425" marB="91425" marR="91425" marL="91425">
                    <a:solidFill>
                      <a:schemeClr val="lt2"/>
                    </a:solidFill>
                  </a:tcPr>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r>
              <a:tr h="275300">
                <a:tc>
                  <a:txBody>
                    <a:bodyPr/>
                    <a:lstStyle/>
                    <a:p>
                      <a:pPr indent="0" lvl="0" marL="0" rtl="0" algn="l">
                        <a:spcBef>
                          <a:spcPts val="0"/>
                        </a:spcBef>
                        <a:spcAft>
                          <a:spcPts val="0"/>
                        </a:spcAft>
                        <a:buNone/>
                      </a:pPr>
                      <a:r>
                        <a:rPr b="1" lang="en"/>
                        <a:t>T</a:t>
                      </a:r>
                      <a:endParaRPr b="1"/>
                    </a:p>
                  </a:txBody>
                  <a:tcPr marT="91425" marB="91425" marR="91425" marL="91425">
                    <a:solidFill>
                      <a:schemeClr val="lt2"/>
                    </a:solidFill>
                  </a:tcPr>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r>
              <a:tr h="404050">
                <a:tc>
                  <a:txBody>
                    <a:bodyPr/>
                    <a:lstStyle/>
                    <a:p>
                      <a:pPr indent="0" lvl="0" marL="0" rtl="0" algn="l">
                        <a:spcBef>
                          <a:spcPts val="0"/>
                        </a:spcBef>
                        <a:spcAft>
                          <a:spcPts val="0"/>
                        </a:spcAft>
                        <a:buNone/>
                      </a:pPr>
                      <a:r>
                        <a:rPr b="1" lang="en"/>
                        <a:t>-</a:t>
                      </a:r>
                      <a:endParaRPr b="1"/>
                    </a:p>
                  </a:txBody>
                  <a:tcPr marT="91425" marB="91425" marR="91425" marL="91425">
                    <a:solidFill>
                      <a:schemeClr val="lt2"/>
                    </a:solidFill>
                  </a:tcPr>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NA</a:t>
                      </a:r>
                      <a:endParaRPr/>
                    </a:p>
                  </a:txBody>
                  <a:tcPr marT="91425" marB="91425" marR="91425" marL="91425"/>
                </a:tc>
              </a:tr>
            </a:tbl>
          </a:graphicData>
        </a:graphic>
      </p:graphicFrame>
      <p:sp>
        <p:nvSpPr>
          <p:cNvPr id="173" name="Google Shape;173;p26"/>
          <p:cNvSpPr txBox="1"/>
          <p:nvPr/>
        </p:nvSpPr>
        <p:spPr>
          <a:xfrm>
            <a:off x="4072500" y="2690763"/>
            <a:ext cx="25173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rier New"/>
                <a:ea typeface="Courier New"/>
                <a:cs typeface="Courier New"/>
                <a:sym typeface="Courier New"/>
              </a:rPr>
              <a:t>ATACCA</a:t>
            </a:r>
            <a:r>
              <a:rPr b="1" lang="en" sz="1800">
                <a:latin typeface="Courier New"/>
                <a:ea typeface="Courier New"/>
                <a:cs typeface="Courier New"/>
                <a:sym typeface="Courier New"/>
              </a:rPr>
              <a:t>G</a:t>
            </a:r>
            <a:r>
              <a:rPr lang="en" sz="1800">
                <a:latin typeface="Courier New"/>
                <a:ea typeface="Courier New"/>
                <a:cs typeface="Courier New"/>
                <a:sym typeface="Courier New"/>
              </a:rPr>
              <a:t>TAAG</a:t>
            </a:r>
            <a:r>
              <a:rPr b="1" lang="en" sz="1800">
                <a:latin typeface="Courier New"/>
                <a:ea typeface="Courier New"/>
                <a:cs typeface="Courier New"/>
                <a:sym typeface="Courier New"/>
              </a:rPr>
              <a:t>G</a:t>
            </a:r>
            <a:r>
              <a:rPr lang="en" sz="1800">
                <a:latin typeface="Courier New"/>
                <a:ea typeface="Courier New"/>
                <a:cs typeface="Courier New"/>
                <a:sym typeface="Courier New"/>
              </a:rPr>
              <a:t>GAG</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ATACCA</a:t>
            </a:r>
            <a:r>
              <a:rPr b="1" lang="en" sz="1800">
                <a:latin typeface="Courier New"/>
                <a:ea typeface="Courier New"/>
                <a:cs typeface="Courier New"/>
                <a:sym typeface="Courier New"/>
              </a:rPr>
              <a:t>-</a:t>
            </a:r>
            <a:r>
              <a:rPr lang="en" sz="1800">
                <a:latin typeface="Courier New"/>
                <a:ea typeface="Courier New"/>
                <a:cs typeface="Courier New"/>
                <a:sym typeface="Courier New"/>
              </a:rPr>
              <a:t>TAAG</a:t>
            </a:r>
            <a:r>
              <a:rPr b="1" lang="en" sz="1800">
                <a:latin typeface="Courier New"/>
                <a:ea typeface="Courier New"/>
                <a:cs typeface="Courier New"/>
                <a:sym typeface="Courier New"/>
              </a:rPr>
              <a:t>A</a:t>
            </a:r>
            <a:r>
              <a:rPr lang="en" sz="1800">
                <a:latin typeface="Courier New"/>
                <a:ea typeface="Courier New"/>
                <a:cs typeface="Courier New"/>
                <a:sym typeface="Courier New"/>
              </a:rPr>
              <a:t>GAG</a:t>
            </a:r>
            <a:endParaRPr sz="1800">
              <a:latin typeface="Courier New"/>
              <a:ea typeface="Courier New"/>
              <a:cs typeface="Courier New"/>
              <a:sym typeface="Courier New"/>
            </a:endParaRPr>
          </a:p>
        </p:txBody>
      </p:sp>
      <p:sp>
        <p:nvSpPr>
          <p:cNvPr id="174" name="Google Shape;174;p26"/>
          <p:cNvSpPr txBox="1"/>
          <p:nvPr/>
        </p:nvSpPr>
        <p:spPr>
          <a:xfrm>
            <a:off x="6589914" y="2764263"/>
            <a:ext cx="14868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Score = 22</a:t>
            </a:r>
            <a:endParaRPr sz="1800"/>
          </a:p>
        </p:txBody>
      </p:sp>
      <p:sp>
        <p:nvSpPr>
          <p:cNvPr id="175" name="Google Shape;175;p26"/>
          <p:cNvSpPr txBox="1"/>
          <p:nvPr/>
        </p:nvSpPr>
        <p:spPr>
          <a:xfrm>
            <a:off x="4072500" y="3479238"/>
            <a:ext cx="25173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rier New"/>
                <a:ea typeface="Courier New"/>
                <a:cs typeface="Courier New"/>
                <a:sym typeface="Courier New"/>
              </a:rPr>
              <a:t>ATACCA</a:t>
            </a:r>
            <a:r>
              <a:rPr b="1" lang="en" sz="1800">
                <a:latin typeface="Courier New"/>
                <a:ea typeface="Courier New"/>
                <a:cs typeface="Courier New"/>
                <a:sym typeface="Courier New"/>
              </a:rPr>
              <a:t>G</a:t>
            </a:r>
            <a:r>
              <a:rPr lang="en" sz="1800">
                <a:latin typeface="Courier New"/>
                <a:ea typeface="Courier New"/>
                <a:cs typeface="Courier New"/>
                <a:sym typeface="Courier New"/>
              </a:rPr>
              <a:t>TAAG</a:t>
            </a:r>
            <a:r>
              <a:rPr b="1" lang="en" sz="1800">
                <a:latin typeface="Courier New"/>
                <a:ea typeface="Courier New"/>
                <a:cs typeface="Courier New"/>
                <a:sym typeface="Courier New"/>
              </a:rPr>
              <a:t>G-</a:t>
            </a:r>
            <a:r>
              <a:rPr lang="en" sz="1800">
                <a:latin typeface="Courier New"/>
                <a:ea typeface="Courier New"/>
                <a:cs typeface="Courier New"/>
                <a:sym typeface="Courier New"/>
              </a:rPr>
              <a:t>GAG</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ATACCA</a:t>
            </a:r>
            <a:r>
              <a:rPr b="1" lang="en" sz="1800">
                <a:latin typeface="Courier New"/>
                <a:ea typeface="Courier New"/>
                <a:cs typeface="Courier New"/>
                <a:sym typeface="Courier New"/>
              </a:rPr>
              <a:t>-</a:t>
            </a:r>
            <a:r>
              <a:rPr lang="en" sz="1800">
                <a:latin typeface="Courier New"/>
                <a:ea typeface="Courier New"/>
                <a:cs typeface="Courier New"/>
                <a:sym typeface="Courier New"/>
              </a:rPr>
              <a:t>TAAG</a:t>
            </a:r>
            <a:r>
              <a:rPr b="1" lang="en" sz="1800">
                <a:latin typeface="Courier New"/>
                <a:ea typeface="Courier New"/>
                <a:cs typeface="Courier New"/>
                <a:sym typeface="Courier New"/>
              </a:rPr>
              <a:t>-A</a:t>
            </a:r>
            <a:r>
              <a:rPr lang="en" sz="1800">
                <a:latin typeface="Courier New"/>
                <a:ea typeface="Courier New"/>
                <a:cs typeface="Courier New"/>
                <a:sym typeface="Courier New"/>
              </a:rPr>
              <a:t>GAG</a:t>
            </a:r>
            <a:endParaRPr sz="1800">
              <a:latin typeface="Courier New"/>
              <a:ea typeface="Courier New"/>
              <a:cs typeface="Courier New"/>
              <a:sym typeface="Courier New"/>
            </a:endParaRPr>
          </a:p>
        </p:txBody>
      </p:sp>
      <p:sp>
        <p:nvSpPr>
          <p:cNvPr id="176" name="Google Shape;176;p26"/>
          <p:cNvSpPr txBox="1"/>
          <p:nvPr/>
        </p:nvSpPr>
        <p:spPr>
          <a:xfrm>
            <a:off x="6589914" y="3552738"/>
            <a:ext cx="14868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Score = 19</a:t>
            </a:r>
            <a:endParaRPr sz="1800"/>
          </a:p>
        </p:txBody>
      </p:sp>
      <p:sp>
        <p:nvSpPr>
          <p:cNvPr id="177" name="Google Shape;177;p26"/>
          <p:cNvSpPr txBox="1"/>
          <p:nvPr/>
        </p:nvSpPr>
        <p:spPr>
          <a:xfrm>
            <a:off x="4072500" y="4215988"/>
            <a:ext cx="25173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urier New"/>
                <a:ea typeface="Courier New"/>
                <a:cs typeface="Courier New"/>
                <a:sym typeface="Courier New"/>
              </a:rPr>
              <a:t>ATACCA-</a:t>
            </a:r>
            <a:r>
              <a:rPr b="1" lang="en" sz="1800">
                <a:latin typeface="Courier New"/>
                <a:ea typeface="Courier New"/>
                <a:cs typeface="Courier New"/>
                <a:sym typeface="Courier New"/>
              </a:rPr>
              <a:t>G</a:t>
            </a:r>
            <a:r>
              <a:rPr lang="en" sz="1800">
                <a:latin typeface="Courier New"/>
                <a:ea typeface="Courier New"/>
                <a:cs typeface="Courier New"/>
                <a:sym typeface="Courier New"/>
              </a:rPr>
              <a:t>TAAG</a:t>
            </a:r>
            <a:r>
              <a:rPr b="1" lang="en" sz="1800">
                <a:latin typeface="Courier New"/>
                <a:ea typeface="Courier New"/>
                <a:cs typeface="Courier New"/>
                <a:sym typeface="Courier New"/>
              </a:rPr>
              <a:t>G</a:t>
            </a:r>
            <a:r>
              <a:rPr lang="en" sz="1800">
                <a:latin typeface="Courier New"/>
                <a:ea typeface="Courier New"/>
                <a:cs typeface="Courier New"/>
                <a:sym typeface="Courier New"/>
              </a:rPr>
              <a:t>GAG</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A-TACCATAAG</a:t>
            </a:r>
            <a:r>
              <a:rPr b="1" lang="en" sz="1800">
                <a:latin typeface="Courier New"/>
                <a:ea typeface="Courier New"/>
                <a:cs typeface="Courier New"/>
                <a:sym typeface="Courier New"/>
              </a:rPr>
              <a:t>A</a:t>
            </a:r>
            <a:r>
              <a:rPr lang="en" sz="1800">
                <a:latin typeface="Courier New"/>
                <a:ea typeface="Courier New"/>
                <a:cs typeface="Courier New"/>
                <a:sym typeface="Courier New"/>
              </a:rPr>
              <a:t>GAG-</a:t>
            </a:r>
            <a:endParaRPr sz="1800">
              <a:latin typeface="Courier New"/>
              <a:ea typeface="Courier New"/>
              <a:cs typeface="Courier New"/>
              <a:sym typeface="Courier New"/>
            </a:endParaRPr>
          </a:p>
        </p:txBody>
      </p:sp>
      <p:sp>
        <p:nvSpPr>
          <p:cNvPr id="178" name="Google Shape;178;p26"/>
          <p:cNvSpPr txBox="1"/>
          <p:nvPr/>
        </p:nvSpPr>
        <p:spPr>
          <a:xfrm>
            <a:off x="6589914" y="4289488"/>
            <a:ext cx="14868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Score = -20</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Sequence Alignment Algorithms</a:t>
            </a:r>
            <a:endParaRPr/>
          </a:p>
        </p:txBody>
      </p:sp>
      <p:sp>
        <p:nvSpPr>
          <p:cNvPr id="184" name="Google Shape;184;p27"/>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b="1" lang="en"/>
              <a:t>Global</a:t>
            </a:r>
            <a:r>
              <a:rPr lang="en"/>
              <a:t> alignments - beginning and end of both sequences must align</a:t>
            </a:r>
            <a:endParaRPr/>
          </a:p>
          <a:p>
            <a:pPr indent="-419100" lvl="0" marL="457200" rtl="0" algn="l">
              <a:spcBef>
                <a:spcPts val="0"/>
              </a:spcBef>
              <a:spcAft>
                <a:spcPts val="0"/>
              </a:spcAft>
              <a:buSzPts val="3000"/>
              <a:buChar char="●"/>
            </a:pPr>
            <a:r>
              <a:rPr b="1" lang="en"/>
              <a:t>Local</a:t>
            </a:r>
            <a:r>
              <a:rPr lang="en"/>
              <a:t> alignments - one sequence may align anywhere within the other</a:t>
            </a:r>
            <a:endParaRPr/>
          </a:p>
          <a:p>
            <a:pPr indent="-419100" lvl="0" marL="457200" rtl="0" algn="l">
              <a:spcBef>
                <a:spcPts val="0"/>
              </a:spcBef>
              <a:spcAft>
                <a:spcPts val="0"/>
              </a:spcAft>
              <a:buSzPts val="3000"/>
              <a:buChar char="●"/>
            </a:pPr>
            <a:r>
              <a:rPr lang="en"/>
              <a:t>Multiplicity:</a:t>
            </a:r>
            <a:endParaRPr/>
          </a:p>
          <a:p>
            <a:pPr indent="-381000" lvl="1" marL="914400" rtl="0" algn="l">
              <a:spcBef>
                <a:spcPts val="0"/>
              </a:spcBef>
              <a:spcAft>
                <a:spcPts val="0"/>
              </a:spcAft>
              <a:buSzPts val="2400"/>
              <a:buChar char="○"/>
            </a:pPr>
            <a:r>
              <a:rPr lang="en"/>
              <a:t>Pairwise alignments (2 sequences)</a:t>
            </a:r>
            <a:endParaRPr/>
          </a:p>
          <a:p>
            <a:pPr indent="-381000" lvl="1" marL="914400" rtl="0" algn="l">
              <a:spcBef>
                <a:spcPts val="0"/>
              </a:spcBef>
              <a:spcAft>
                <a:spcPts val="0"/>
              </a:spcAft>
              <a:buSzPts val="2400"/>
              <a:buChar char="○"/>
            </a:pPr>
            <a:r>
              <a:rPr lang="en"/>
              <a:t>Multiple sequence alignment (3+ sequences)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10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10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1000"/>
                                        <p:tgtEl>
                                          <p:spTgt spid="1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Effect filter="fade" transition="in">
                                      <p:cBhvr>
                                        <p:cTn dur="1000"/>
                                        <p:tgtEl>
                                          <p:spTgt spid="1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Global Alignment</a:t>
            </a:r>
            <a:endParaRPr/>
          </a:p>
        </p:txBody>
      </p:sp>
      <p:sp>
        <p:nvSpPr>
          <p:cNvPr id="190" name="Google Shape;190;p28"/>
          <p:cNvSpPr txBox="1"/>
          <p:nvPr>
            <p:ph idx="1" type="body"/>
          </p:nvPr>
        </p:nvSpPr>
        <p:spPr>
          <a:xfrm>
            <a:off x="311700" y="923869"/>
            <a:ext cx="8520600" cy="6957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2400"/>
              <a:t>Both sequences are aligned from end to end</a:t>
            </a:r>
            <a:endParaRPr sz="2400"/>
          </a:p>
        </p:txBody>
      </p:sp>
      <p:sp>
        <p:nvSpPr>
          <p:cNvPr id="191" name="Google Shape;191;p28"/>
          <p:cNvSpPr txBox="1"/>
          <p:nvPr/>
        </p:nvSpPr>
        <p:spPr>
          <a:xfrm>
            <a:off x="2567950" y="1637175"/>
            <a:ext cx="4008000" cy="8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ourier New"/>
                <a:ea typeface="Courier New"/>
                <a:cs typeface="Courier New"/>
                <a:sym typeface="Courier New"/>
              </a:rPr>
              <a:t>AAANTAIYYDPNPDMP A--NTAI-YDPN--M-</a:t>
            </a:r>
            <a:endParaRPr sz="2400">
              <a:latin typeface="Courier New"/>
              <a:ea typeface="Courier New"/>
              <a:cs typeface="Courier New"/>
              <a:sym typeface="Courier New"/>
            </a:endParaRPr>
          </a:p>
        </p:txBody>
      </p:sp>
      <p:sp>
        <p:nvSpPr>
          <p:cNvPr id="192" name="Google Shape;192;p28"/>
          <p:cNvSpPr txBox="1"/>
          <p:nvPr/>
        </p:nvSpPr>
        <p:spPr>
          <a:xfrm>
            <a:off x="480550" y="3124400"/>
            <a:ext cx="8182800" cy="6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latin typeface="Courier New"/>
                <a:ea typeface="Courier New"/>
                <a:cs typeface="Courier New"/>
                <a:sym typeface="Courier New"/>
              </a:rPr>
              <a:t>AERAKDNLCRLEHTTLRKVTAAANTAIYYDPNPDMPVVAEDQEWVNVYYEM</a:t>
            </a:r>
            <a:endParaRPr sz="1800">
              <a:latin typeface="Courier New"/>
              <a:ea typeface="Courier New"/>
              <a:cs typeface="Courier New"/>
              <a:sym typeface="Courier New"/>
            </a:endParaRPr>
          </a:p>
          <a:p>
            <a:pPr indent="0" lvl="0" marL="0" rtl="0" algn="ctr">
              <a:spcBef>
                <a:spcPts val="0"/>
              </a:spcBef>
              <a:spcAft>
                <a:spcPts val="0"/>
              </a:spcAft>
              <a:buNone/>
            </a:pPr>
            <a:r>
              <a:rPr lang="en" sz="1800">
                <a:latin typeface="Courier New"/>
                <a:ea typeface="Courier New"/>
                <a:cs typeface="Courier New"/>
                <a:sym typeface="Courier New"/>
              </a:rPr>
              <a:t>A-----N------T-----------AI-YD--P------------N----M</a:t>
            </a:r>
            <a:endParaRPr sz="1800">
              <a:latin typeface="Courier New"/>
              <a:ea typeface="Courier New"/>
              <a:cs typeface="Courier New"/>
              <a:sym typeface="Courier New"/>
            </a:endParaRPr>
          </a:p>
        </p:txBody>
      </p:sp>
      <p:sp>
        <p:nvSpPr>
          <p:cNvPr id="193" name="Google Shape;193;p28"/>
          <p:cNvSpPr txBox="1"/>
          <p:nvPr>
            <p:ph idx="1" type="body"/>
          </p:nvPr>
        </p:nvSpPr>
        <p:spPr>
          <a:xfrm>
            <a:off x="314025" y="2380750"/>
            <a:ext cx="8520600" cy="8118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2400"/>
              <a:t>Interior sequences are aligned as well as possible</a:t>
            </a:r>
            <a:endParaRPr sz="2400"/>
          </a:p>
        </p:txBody>
      </p:sp>
      <p:sp>
        <p:nvSpPr>
          <p:cNvPr id="194" name="Google Shape;194;p28"/>
          <p:cNvSpPr txBox="1"/>
          <p:nvPr>
            <p:ph idx="1" type="body"/>
          </p:nvPr>
        </p:nvSpPr>
        <p:spPr>
          <a:xfrm>
            <a:off x="311700" y="3820100"/>
            <a:ext cx="8520600" cy="8430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2400"/>
              <a:t>However, sequences of vastly different length can produce meaningless alignments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Local</a:t>
            </a:r>
            <a:r>
              <a:rPr lang="en"/>
              <a:t> Alignment</a:t>
            </a:r>
            <a:endParaRPr/>
          </a:p>
        </p:txBody>
      </p:sp>
      <p:sp>
        <p:nvSpPr>
          <p:cNvPr id="200" name="Google Shape;200;p29"/>
          <p:cNvSpPr txBox="1"/>
          <p:nvPr>
            <p:ph idx="1" type="body"/>
          </p:nvPr>
        </p:nvSpPr>
        <p:spPr>
          <a:xfrm>
            <a:off x="311700" y="923869"/>
            <a:ext cx="8520600" cy="6957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2400"/>
              <a:t>Alignment may begin and end at any position</a:t>
            </a:r>
            <a:endParaRPr sz="2400"/>
          </a:p>
        </p:txBody>
      </p:sp>
      <p:sp>
        <p:nvSpPr>
          <p:cNvPr id="201" name="Google Shape;201;p29"/>
          <p:cNvSpPr txBox="1"/>
          <p:nvPr/>
        </p:nvSpPr>
        <p:spPr>
          <a:xfrm>
            <a:off x="2567950" y="1637175"/>
            <a:ext cx="4008000" cy="8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ourier New"/>
                <a:ea typeface="Courier New"/>
                <a:cs typeface="Courier New"/>
                <a:sym typeface="Courier New"/>
              </a:rPr>
              <a:t>AAANTAIYYDPNPDMP -AANTAI-YDPN--M-</a:t>
            </a:r>
            <a:endParaRPr sz="2400">
              <a:latin typeface="Courier New"/>
              <a:ea typeface="Courier New"/>
              <a:cs typeface="Courier New"/>
              <a:sym typeface="Courier New"/>
            </a:endParaRPr>
          </a:p>
        </p:txBody>
      </p:sp>
      <p:sp>
        <p:nvSpPr>
          <p:cNvPr id="202" name="Google Shape;202;p29"/>
          <p:cNvSpPr txBox="1"/>
          <p:nvPr/>
        </p:nvSpPr>
        <p:spPr>
          <a:xfrm>
            <a:off x="480550" y="3124400"/>
            <a:ext cx="8182800" cy="6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Courier New"/>
                <a:ea typeface="Courier New"/>
                <a:cs typeface="Courier New"/>
                <a:sym typeface="Courier New"/>
              </a:rPr>
              <a:t>AERAKDNLCRLEHTTLRKVTAAANTAIYYDPNPDMPVVAEDQEWVNVYYEM</a:t>
            </a:r>
            <a:endParaRPr sz="1800">
              <a:solidFill>
                <a:schemeClr val="dk1"/>
              </a:solidFill>
              <a:latin typeface="Courier New"/>
              <a:ea typeface="Courier New"/>
              <a:cs typeface="Courier New"/>
              <a:sym typeface="Courier New"/>
            </a:endParaRPr>
          </a:p>
          <a:p>
            <a:pPr indent="0" lvl="0" marL="0" rtl="0" algn="ctr">
              <a:spcBef>
                <a:spcPts val="0"/>
              </a:spcBef>
              <a:spcAft>
                <a:spcPts val="0"/>
              </a:spcAft>
              <a:buNone/>
            </a:pPr>
            <a:r>
              <a:rPr lang="en" sz="1800">
                <a:solidFill>
                  <a:schemeClr val="dk1"/>
                </a:solidFill>
                <a:latin typeface="Courier New"/>
                <a:ea typeface="Courier New"/>
                <a:cs typeface="Courier New"/>
                <a:sym typeface="Courier New"/>
              </a:rPr>
              <a:t>---------------------AANTAI-YDPN--M----------------</a:t>
            </a:r>
            <a:endParaRPr sz="1800">
              <a:solidFill>
                <a:schemeClr val="dk1"/>
              </a:solidFill>
              <a:latin typeface="Courier New"/>
              <a:ea typeface="Courier New"/>
              <a:cs typeface="Courier New"/>
              <a:sym typeface="Courier New"/>
            </a:endParaRPr>
          </a:p>
          <a:p>
            <a:pPr indent="0" lvl="0" marL="0" rtl="0" algn="ctr">
              <a:spcBef>
                <a:spcPts val="0"/>
              </a:spcBef>
              <a:spcAft>
                <a:spcPts val="0"/>
              </a:spcAft>
              <a:buNone/>
            </a:pPr>
            <a:r>
              <a:t/>
            </a:r>
            <a:endParaRPr sz="1800">
              <a:latin typeface="Courier New"/>
              <a:ea typeface="Courier New"/>
              <a:cs typeface="Courier New"/>
              <a:sym typeface="Courier New"/>
            </a:endParaRPr>
          </a:p>
        </p:txBody>
      </p:sp>
      <p:sp>
        <p:nvSpPr>
          <p:cNvPr id="203" name="Google Shape;203;p29"/>
          <p:cNvSpPr txBox="1"/>
          <p:nvPr>
            <p:ph idx="1" type="body"/>
          </p:nvPr>
        </p:nvSpPr>
        <p:spPr>
          <a:xfrm>
            <a:off x="311700" y="3820100"/>
            <a:ext cx="8520600" cy="11391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2400"/>
              <a:t>Local alignment may produce better alignments when sequence lengths differ greatly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Like pairwise alignment, but with N sequences</a:t>
            </a:r>
            <a:endParaRPr sz="2400"/>
          </a:p>
          <a:p>
            <a:pPr indent="0" lvl="0" marL="0" rtl="0" algn="l">
              <a:spcBef>
                <a:spcPts val="2400"/>
              </a:spcBef>
              <a:spcAft>
                <a:spcPts val="0"/>
              </a:spcAft>
              <a:buNone/>
            </a:pPr>
            <a:r>
              <a:t/>
            </a:r>
            <a:endParaRPr sz="2400"/>
          </a:p>
          <a:p>
            <a:pPr indent="0" lvl="0" marL="0" rtl="0" algn="l">
              <a:spcBef>
                <a:spcPts val="2400"/>
              </a:spcBef>
              <a:spcAft>
                <a:spcPts val="0"/>
              </a:spcAft>
              <a:buNone/>
            </a:pPr>
            <a:r>
              <a:t/>
            </a:r>
            <a:endParaRPr sz="2400"/>
          </a:p>
          <a:p>
            <a:pPr indent="0" lvl="0" marL="0" rtl="0" algn="l">
              <a:spcBef>
                <a:spcPts val="2400"/>
              </a:spcBef>
              <a:spcAft>
                <a:spcPts val="0"/>
              </a:spcAft>
              <a:buNone/>
            </a:pPr>
            <a:r>
              <a:t/>
            </a:r>
            <a:endParaRPr sz="2400"/>
          </a:p>
          <a:p>
            <a:pPr indent="0" lvl="0" marL="0" rtl="0" algn="l">
              <a:spcBef>
                <a:spcPts val="2400"/>
              </a:spcBef>
              <a:spcAft>
                <a:spcPts val="2400"/>
              </a:spcAft>
              <a:buNone/>
            </a:pPr>
            <a:r>
              <a:rPr lang="en" sz="2400"/>
              <a:t>Sequence consensus among many species suggests evolutionary pressure</a:t>
            </a:r>
            <a:endParaRPr sz="2400"/>
          </a:p>
        </p:txBody>
      </p:sp>
      <p:pic>
        <p:nvPicPr>
          <p:cNvPr id="209" name="Google Shape;209;p30"/>
          <p:cNvPicPr preferRelativeResize="0"/>
          <p:nvPr/>
        </p:nvPicPr>
        <p:blipFill>
          <a:blip r:embed="rId3">
            <a:alphaModFix/>
          </a:blip>
          <a:stretch>
            <a:fillRect/>
          </a:stretch>
        </p:blipFill>
        <p:spPr>
          <a:xfrm>
            <a:off x="2247500" y="1534900"/>
            <a:ext cx="4648999" cy="2517150"/>
          </a:xfrm>
          <a:prstGeom prst="rect">
            <a:avLst/>
          </a:prstGeom>
          <a:noFill/>
          <a:ln>
            <a:noFill/>
          </a:ln>
        </p:spPr>
      </p:pic>
      <p:sp>
        <p:nvSpPr>
          <p:cNvPr id="210" name="Google Shape;210;p3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Multiple Sequence Alignment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790325" y="526388"/>
            <a:ext cx="75633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Alignment Examples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NHGRI Lecture Series</a:t>
            </a:r>
            <a:endParaRPr/>
          </a:p>
        </p:txBody>
      </p:sp>
      <p:sp>
        <p:nvSpPr>
          <p:cNvPr id="62" name="Google Shape;62;p14"/>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These materials were developed in part from this excellent lecture series at the NIH:</a:t>
            </a:r>
            <a:endParaRPr/>
          </a:p>
          <a:p>
            <a:pPr indent="0" lvl="0" marL="0" rtl="0" algn="ctr">
              <a:spcBef>
                <a:spcPts val="2400"/>
              </a:spcBef>
              <a:spcAft>
                <a:spcPts val="2400"/>
              </a:spcAft>
              <a:buNone/>
            </a:pPr>
            <a:r>
              <a:rPr lang="en" u="sng">
                <a:solidFill>
                  <a:schemeClr val="hlink"/>
                </a:solidFill>
                <a:hlinkClick r:id="rId3"/>
              </a:rPr>
              <a:t>http://www.genome.gov/12514288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Genome Assembly</a:t>
            </a:r>
            <a:endParaRPr/>
          </a:p>
        </p:txBody>
      </p:sp>
      <p:pic>
        <p:nvPicPr>
          <p:cNvPr id="221" name="Google Shape;221;p32"/>
          <p:cNvPicPr preferRelativeResize="0"/>
          <p:nvPr/>
        </p:nvPicPr>
        <p:blipFill>
          <a:blip r:embed="rId3">
            <a:alphaModFix/>
          </a:blip>
          <a:stretch>
            <a:fillRect/>
          </a:stretch>
        </p:blipFill>
        <p:spPr>
          <a:xfrm>
            <a:off x="311698" y="890575"/>
            <a:ext cx="3874450" cy="2697600"/>
          </a:xfrm>
          <a:prstGeom prst="rect">
            <a:avLst/>
          </a:prstGeom>
          <a:noFill/>
          <a:ln>
            <a:noFill/>
          </a:ln>
        </p:spPr>
      </p:pic>
      <p:sp>
        <p:nvSpPr>
          <p:cNvPr id="222" name="Google Shape;222;p32"/>
          <p:cNvSpPr txBox="1"/>
          <p:nvPr/>
        </p:nvSpPr>
        <p:spPr>
          <a:xfrm>
            <a:off x="4454500" y="890575"/>
            <a:ext cx="4562100" cy="10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We need multiple copies of each book (genome) to arrive at a </a:t>
            </a:r>
            <a:r>
              <a:rPr i="1" lang="en" sz="1800">
                <a:solidFill>
                  <a:schemeClr val="dk2"/>
                </a:solidFill>
                <a:latin typeface="Open Sans"/>
                <a:ea typeface="Open Sans"/>
                <a:cs typeface="Open Sans"/>
                <a:sym typeface="Open Sans"/>
              </a:rPr>
              <a:t>consensus</a:t>
            </a:r>
            <a:r>
              <a:rPr lang="en" sz="1800">
                <a:solidFill>
                  <a:schemeClr val="dk2"/>
                </a:solidFill>
                <a:latin typeface="Open Sans"/>
                <a:ea typeface="Open Sans"/>
                <a:cs typeface="Open Sans"/>
                <a:sym typeface="Open Sans"/>
              </a:rPr>
              <a:t> text (DNA sequence) of the original</a:t>
            </a:r>
            <a:endParaRPr sz="1800">
              <a:solidFill>
                <a:schemeClr val="dk2"/>
              </a:solidFill>
              <a:latin typeface="Open Sans"/>
              <a:ea typeface="Open Sans"/>
              <a:cs typeface="Open Sans"/>
              <a:sym typeface="Open Sans"/>
            </a:endParaRPr>
          </a:p>
        </p:txBody>
      </p:sp>
      <p:pic>
        <p:nvPicPr>
          <p:cNvPr id="223" name="Google Shape;223;p32"/>
          <p:cNvPicPr preferRelativeResize="0"/>
          <p:nvPr/>
        </p:nvPicPr>
        <p:blipFill>
          <a:blip r:embed="rId4">
            <a:alphaModFix/>
          </a:blip>
          <a:stretch>
            <a:fillRect/>
          </a:stretch>
        </p:blipFill>
        <p:spPr>
          <a:xfrm>
            <a:off x="4712400" y="1819863"/>
            <a:ext cx="3874450" cy="2931174"/>
          </a:xfrm>
          <a:prstGeom prst="rect">
            <a:avLst/>
          </a:prstGeom>
          <a:noFill/>
          <a:ln>
            <a:noFill/>
          </a:ln>
        </p:spPr>
      </p:pic>
      <p:sp>
        <p:nvSpPr>
          <p:cNvPr id="224" name="Google Shape;224;p32"/>
          <p:cNvSpPr txBox="1"/>
          <p:nvPr/>
        </p:nvSpPr>
        <p:spPr>
          <a:xfrm>
            <a:off x="346425" y="3588175"/>
            <a:ext cx="4203600" cy="12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If your genome was a book that had its sentences chopped into fragments, assembly is analogous to reconstructing all the sentences.</a:t>
            </a:r>
            <a:endParaRPr sz="1800">
              <a:solidFill>
                <a:schemeClr val="dk2"/>
              </a:solidFill>
              <a:latin typeface="Open Sans"/>
              <a:ea typeface="Open Sans"/>
              <a:cs typeface="Open Sans"/>
              <a:sym typeface="Open Sans"/>
            </a:endParaRPr>
          </a:p>
        </p:txBody>
      </p:sp>
      <p:sp>
        <p:nvSpPr>
          <p:cNvPr id="225" name="Google Shape;225;p32"/>
          <p:cNvSpPr txBox="1"/>
          <p:nvPr/>
        </p:nvSpPr>
        <p:spPr>
          <a:xfrm>
            <a:off x="600300" y="4727400"/>
            <a:ext cx="80289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Great explanation of DNA sequence assembly: http://gcat.davidson.edu/phast/</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Genome Assembly</a:t>
            </a:r>
            <a:endParaRPr/>
          </a:p>
        </p:txBody>
      </p:sp>
      <p:pic>
        <p:nvPicPr>
          <p:cNvPr id="231" name="Google Shape;231;p33"/>
          <p:cNvPicPr preferRelativeResize="0"/>
          <p:nvPr/>
        </p:nvPicPr>
        <p:blipFill>
          <a:blip r:embed="rId3">
            <a:alphaModFix/>
          </a:blip>
          <a:stretch>
            <a:fillRect/>
          </a:stretch>
        </p:blipFill>
        <p:spPr>
          <a:xfrm>
            <a:off x="179675" y="1109663"/>
            <a:ext cx="4543425" cy="2924175"/>
          </a:xfrm>
          <a:prstGeom prst="rect">
            <a:avLst/>
          </a:prstGeom>
          <a:noFill/>
          <a:ln>
            <a:noFill/>
          </a:ln>
        </p:spPr>
      </p:pic>
      <p:sp>
        <p:nvSpPr>
          <p:cNvPr id="232" name="Google Shape;232;p33"/>
          <p:cNvSpPr txBox="1"/>
          <p:nvPr/>
        </p:nvSpPr>
        <p:spPr>
          <a:xfrm>
            <a:off x="5518700" y="1603075"/>
            <a:ext cx="3308400" cy="15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Open Sans"/>
                <a:ea typeface="Open Sans"/>
                <a:cs typeface="Open Sans"/>
                <a:sym typeface="Open Sans"/>
              </a:rPr>
              <a:t>An error?</a:t>
            </a:r>
            <a:endParaRPr sz="2400">
              <a:solidFill>
                <a:schemeClr val="dk2"/>
              </a:solidFill>
              <a:latin typeface="Open Sans"/>
              <a:ea typeface="Open Sans"/>
              <a:cs typeface="Open Sans"/>
              <a:sym typeface="Open Sans"/>
            </a:endParaRPr>
          </a:p>
          <a:p>
            <a:pPr indent="0" lvl="0" marL="0" rtl="0" algn="l">
              <a:spcBef>
                <a:spcPts val="0"/>
              </a:spcBef>
              <a:spcAft>
                <a:spcPts val="0"/>
              </a:spcAft>
              <a:buNone/>
            </a:pPr>
            <a:r>
              <a:rPr lang="en" sz="2400">
                <a:solidFill>
                  <a:schemeClr val="dk2"/>
                </a:solidFill>
                <a:latin typeface="Open Sans"/>
                <a:ea typeface="Open Sans"/>
                <a:cs typeface="Open Sans"/>
                <a:sym typeface="Open Sans"/>
              </a:rPr>
              <a:t>A polymorphism?</a:t>
            </a:r>
            <a:endParaRPr sz="2400">
              <a:solidFill>
                <a:schemeClr val="dk2"/>
              </a:solidFill>
              <a:latin typeface="Open Sans"/>
              <a:ea typeface="Open Sans"/>
              <a:cs typeface="Open Sans"/>
              <a:sym typeface="Open Sans"/>
            </a:endParaRPr>
          </a:p>
          <a:p>
            <a:pPr indent="0" lvl="0" marL="0" rtl="0" algn="l">
              <a:spcBef>
                <a:spcPts val="0"/>
              </a:spcBef>
              <a:spcAft>
                <a:spcPts val="0"/>
              </a:spcAft>
              <a:buNone/>
            </a:pPr>
            <a:r>
              <a:rPr lang="en" sz="2400">
                <a:solidFill>
                  <a:schemeClr val="dk2"/>
                </a:solidFill>
                <a:latin typeface="Open Sans"/>
                <a:ea typeface="Open Sans"/>
                <a:cs typeface="Open Sans"/>
                <a:sym typeface="Open Sans"/>
              </a:rPr>
              <a:t>A different allele?</a:t>
            </a:r>
            <a:endParaRPr sz="2400">
              <a:solidFill>
                <a:schemeClr val="dk2"/>
              </a:solidFill>
              <a:latin typeface="Open Sans"/>
              <a:ea typeface="Open Sans"/>
              <a:cs typeface="Open Sans"/>
              <a:sym typeface="Open Sans"/>
            </a:endParaRPr>
          </a:p>
          <a:p>
            <a:pPr indent="0" lvl="0" marL="0" rtl="0" algn="l">
              <a:spcBef>
                <a:spcPts val="0"/>
              </a:spcBef>
              <a:spcAft>
                <a:spcPts val="0"/>
              </a:spcAft>
              <a:buNone/>
            </a:pPr>
            <a:r>
              <a:rPr lang="en" sz="2400">
                <a:solidFill>
                  <a:schemeClr val="dk2"/>
                </a:solidFill>
                <a:latin typeface="Open Sans"/>
                <a:ea typeface="Open Sans"/>
                <a:cs typeface="Open Sans"/>
                <a:sym typeface="Open Sans"/>
              </a:rPr>
              <a:t>Incorrect alignment?</a:t>
            </a:r>
            <a:endParaRPr sz="2400">
              <a:solidFill>
                <a:schemeClr val="dk2"/>
              </a:solidFill>
              <a:latin typeface="Open Sans"/>
              <a:ea typeface="Open Sans"/>
              <a:cs typeface="Open Sans"/>
              <a:sym typeface="Open Sans"/>
            </a:endParaRPr>
          </a:p>
        </p:txBody>
      </p:sp>
      <p:cxnSp>
        <p:nvCxnSpPr>
          <p:cNvPr id="233" name="Google Shape;233;p33"/>
          <p:cNvCxnSpPr>
            <a:stCxn id="232" idx="1"/>
          </p:cNvCxnSpPr>
          <p:nvPr/>
        </p:nvCxnSpPr>
        <p:spPr>
          <a:xfrm rot="10800000">
            <a:off x="3390200" y="1957825"/>
            <a:ext cx="2128500" cy="433200"/>
          </a:xfrm>
          <a:prstGeom prst="straightConnector1">
            <a:avLst/>
          </a:prstGeom>
          <a:noFill/>
          <a:ln cap="flat" cmpd="sng" w="9525">
            <a:solidFill>
              <a:schemeClr val="dk2"/>
            </a:solidFill>
            <a:prstDash val="solid"/>
            <a:round/>
            <a:headEnd len="med" w="med" type="none"/>
            <a:tailEnd len="med" w="med" type="triangle"/>
          </a:ln>
        </p:spPr>
      </p:cxnSp>
      <p:cxnSp>
        <p:nvCxnSpPr>
          <p:cNvPr id="234" name="Google Shape;234;p33"/>
          <p:cNvCxnSpPr>
            <a:stCxn id="232" idx="1"/>
          </p:cNvCxnSpPr>
          <p:nvPr/>
        </p:nvCxnSpPr>
        <p:spPr>
          <a:xfrm flipH="1">
            <a:off x="4440800" y="2391025"/>
            <a:ext cx="1077900" cy="767400"/>
          </a:xfrm>
          <a:prstGeom prst="straightConnector1">
            <a:avLst/>
          </a:prstGeom>
          <a:noFill/>
          <a:ln cap="flat" cmpd="sng" w="9525">
            <a:solidFill>
              <a:schemeClr val="dk2"/>
            </a:solidFill>
            <a:prstDash val="solid"/>
            <a:round/>
            <a:headEnd len="med" w="med" type="none"/>
            <a:tailEnd len="med" w="med" type="triangle"/>
          </a:ln>
        </p:spPr>
      </p:cxnSp>
      <p:sp>
        <p:nvSpPr>
          <p:cNvPr id="235" name="Google Shape;235;p33"/>
          <p:cNvSpPr txBox="1"/>
          <p:nvPr/>
        </p:nvSpPr>
        <p:spPr>
          <a:xfrm>
            <a:off x="616950" y="4176650"/>
            <a:ext cx="7910100" cy="4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Greedy approach: take most frequent nucleotide at each aligned position</a:t>
            </a:r>
            <a:endParaRPr sz="1800">
              <a:solidFill>
                <a:schemeClr val="dk2"/>
              </a:solidFill>
            </a:endParaRPr>
          </a:p>
        </p:txBody>
      </p:sp>
      <p:sp>
        <p:nvSpPr>
          <p:cNvPr id="236" name="Google Shape;236;p33"/>
          <p:cNvSpPr txBox="1"/>
          <p:nvPr/>
        </p:nvSpPr>
        <p:spPr>
          <a:xfrm>
            <a:off x="600300" y="4727400"/>
            <a:ext cx="80289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Great explanation of DNA sequence assembly: http://gcat.davidson.edu/phast/</a:t>
            </a:r>
            <a:endParaRPr>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10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1000"/>
                                        <p:tgtEl>
                                          <p:spTgt spid="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1000"/>
                                        <p:tgtEl>
                                          <p:spTgt spid="2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Exon Microarray Probes</a:t>
            </a:r>
            <a:endParaRPr/>
          </a:p>
        </p:txBody>
      </p:sp>
      <p:sp>
        <p:nvSpPr>
          <p:cNvPr id="242" name="Google Shape;242;p34"/>
          <p:cNvSpPr txBox="1"/>
          <p:nvPr>
            <p:ph idx="1" type="body"/>
          </p:nvPr>
        </p:nvSpPr>
        <p:spPr>
          <a:xfrm>
            <a:off x="311700" y="724996"/>
            <a:ext cx="8520600" cy="1750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Microarray </a:t>
            </a:r>
            <a:r>
              <a:rPr i="1" lang="en" sz="2400"/>
              <a:t>probes</a:t>
            </a:r>
            <a:r>
              <a:rPr lang="en" sz="2400"/>
              <a:t> are short single-stranded DNA sequences from a reference genome</a:t>
            </a:r>
            <a:endParaRPr sz="2400"/>
          </a:p>
          <a:p>
            <a:pPr indent="-381000" lvl="0" marL="457200" rtl="0" algn="l">
              <a:spcBef>
                <a:spcPts val="0"/>
              </a:spcBef>
              <a:spcAft>
                <a:spcPts val="0"/>
              </a:spcAft>
              <a:buSzPts val="2400"/>
              <a:buChar char="●"/>
            </a:pPr>
            <a:r>
              <a:rPr lang="en" sz="2400"/>
              <a:t>Exon Microarrays have probes only from exons</a:t>
            </a:r>
            <a:endParaRPr sz="2400"/>
          </a:p>
        </p:txBody>
      </p:sp>
      <p:pic>
        <p:nvPicPr>
          <p:cNvPr id="243" name="Google Shape;243;p34"/>
          <p:cNvPicPr preferRelativeResize="0"/>
          <p:nvPr/>
        </p:nvPicPr>
        <p:blipFill>
          <a:blip r:embed="rId3">
            <a:alphaModFix/>
          </a:blip>
          <a:stretch>
            <a:fillRect/>
          </a:stretch>
        </p:blipFill>
        <p:spPr>
          <a:xfrm>
            <a:off x="2800350" y="2417450"/>
            <a:ext cx="3748400" cy="1209025"/>
          </a:xfrm>
          <a:prstGeom prst="rect">
            <a:avLst/>
          </a:prstGeom>
          <a:noFill/>
          <a:ln>
            <a:noFill/>
          </a:ln>
        </p:spPr>
      </p:pic>
      <p:sp>
        <p:nvSpPr>
          <p:cNvPr id="244" name="Google Shape;244;p34"/>
          <p:cNvSpPr txBox="1"/>
          <p:nvPr>
            <p:ph idx="1" type="body"/>
          </p:nvPr>
        </p:nvSpPr>
        <p:spPr>
          <a:xfrm>
            <a:off x="311700" y="3502446"/>
            <a:ext cx="8520600" cy="1750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Exon probes must map to the correct exon, BUT</a:t>
            </a:r>
            <a:endParaRPr sz="2400"/>
          </a:p>
          <a:p>
            <a:pPr indent="-381000" lvl="0" marL="457200" rtl="0" algn="l">
              <a:spcBef>
                <a:spcPts val="0"/>
              </a:spcBef>
              <a:spcAft>
                <a:spcPts val="0"/>
              </a:spcAft>
              <a:buSzPts val="2400"/>
              <a:buChar char="●"/>
            </a:pPr>
            <a:r>
              <a:rPr lang="en" sz="2400"/>
              <a:t>Probes must NOT map anywhere else, they must be </a:t>
            </a:r>
            <a:r>
              <a:rPr i="1" lang="en" sz="2400"/>
              <a:t>unique in the genome</a:t>
            </a:r>
            <a:endParaRPr i="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10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1000"/>
                                        <p:tgtEl>
                                          <p:spTgt spid="2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1000"/>
                                        <p:tgtEl>
                                          <p:spTgt spid="24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mRNA-Seq Analysis</a:t>
            </a:r>
            <a:endParaRPr/>
          </a:p>
        </p:txBody>
      </p:sp>
      <p:pic>
        <p:nvPicPr>
          <p:cNvPr id="250" name="Google Shape;250;p35"/>
          <p:cNvPicPr preferRelativeResize="0"/>
          <p:nvPr/>
        </p:nvPicPr>
        <p:blipFill>
          <a:blip r:embed="rId3">
            <a:alphaModFix/>
          </a:blip>
          <a:stretch>
            <a:fillRect/>
          </a:stretch>
        </p:blipFill>
        <p:spPr>
          <a:xfrm>
            <a:off x="2768287" y="772111"/>
            <a:ext cx="3577124" cy="3931778"/>
          </a:xfrm>
          <a:prstGeom prst="rect">
            <a:avLst/>
          </a:prstGeom>
          <a:noFill/>
          <a:ln>
            <a:noFill/>
          </a:ln>
        </p:spPr>
      </p:pic>
      <p:sp>
        <p:nvSpPr>
          <p:cNvPr id="251" name="Google Shape;251;p35"/>
          <p:cNvSpPr txBox="1"/>
          <p:nvPr/>
        </p:nvSpPr>
        <p:spPr>
          <a:xfrm>
            <a:off x="88650" y="744150"/>
            <a:ext cx="2380800" cy="7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Start with a pool of mRNA molecules</a:t>
            </a:r>
            <a:endParaRPr sz="1800">
              <a:solidFill>
                <a:schemeClr val="dk2"/>
              </a:solidFill>
              <a:latin typeface="Open Sans"/>
              <a:ea typeface="Open Sans"/>
              <a:cs typeface="Open Sans"/>
              <a:sym typeface="Open Sans"/>
            </a:endParaRPr>
          </a:p>
        </p:txBody>
      </p:sp>
      <p:sp>
        <p:nvSpPr>
          <p:cNvPr id="252" name="Google Shape;252;p35"/>
          <p:cNvSpPr txBox="1"/>
          <p:nvPr/>
        </p:nvSpPr>
        <p:spPr>
          <a:xfrm>
            <a:off x="6644225" y="1842425"/>
            <a:ext cx="2380800" cy="10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Millions of DNA sequences 30-150 nucleotides long</a:t>
            </a:r>
            <a:endParaRPr sz="1800">
              <a:solidFill>
                <a:schemeClr val="dk2"/>
              </a:solidFill>
              <a:latin typeface="Open Sans"/>
              <a:ea typeface="Open Sans"/>
              <a:cs typeface="Open Sans"/>
              <a:sym typeface="Open Sans"/>
            </a:endParaRPr>
          </a:p>
        </p:txBody>
      </p:sp>
      <p:sp>
        <p:nvSpPr>
          <p:cNvPr id="253" name="Google Shape;253;p35"/>
          <p:cNvSpPr txBox="1"/>
          <p:nvPr/>
        </p:nvSpPr>
        <p:spPr>
          <a:xfrm>
            <a:off x="6644225" y="3475000"/>
            <a:ext cx="2380800" cy="12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Count the number of sequences that map to individual regions (e.g. genes)</a:t>
            </a:r>
            <a:endParaRPr sz="1800">
              <a:solidFill>
                <a:schemeClr val="dk2"/>
              </a:solidFill>
              <a:latin typeface="Open Sans"/>
              <a:ea typeface="Open Sans"/>
              <a:cs typeface="Open Sans"/>
              <a:sym typeface="Open Sans"/>
            </a:endParaRPr>
          </a:p>
        </p:txBody>
      </p:sp>
      <p:cxnSp>
        <p:nvCxnSpPr>
          <p:cNvPr id="254" name="Google Shape;254;p35"/>
          <p:cNvCxnSpPr>
            <a:stCxn id="251" idx="3"/>
          </p:cNvCxnSpPr>
          <p:nvPr/>
        </p:nvCxnSpPr>
        <p:spPr>
          <a:xfrm flipH="1" rot="10800000">
            <a:off x="2469450" y="859500"/>
            <a:ext cx="846000" cy="259500"/>
          </a:xfrm>
          <a:prstGeom prst="straightConnector1">
            <a:avLst/>
          </a:prstGeom>
          <a:noFill/>
          <a:ln cap="flat" cmpd="sng" w="9525">
            <a:solidFill>
              <a:schemeClr val="dk2"/>
            </a:solidFill>
            <a:prstDash val="solid"/>
            <a:round/>
            <a:headEnd len="med" w="med" type="none"/>
            <a:tailEnd len="med" w="med" type="triangle"/>
          </a:ln>
        </p:spPr>
      </p:cxnSp>
      <p:cxnSp>
        <p:nvCxnSpPr>
          <p:cNvPr id="255" name="Google Shape;255;p35"/>
          <p:cNvCxnSpPr>
            <a:stCxn id="252" idx="1"/>
          </p:cNvCxnSpPr>
          <p:nvPr/>
        </p:nvCxnSpPr>
        <p:spPr>
          <a:xfrm rot="10800000">
            <a:off x="5245925" y="2339825"/>
            <a:ext cx="1398300" cy="27600"/>
          </a:xfrm>
          <a:prstGeom prst="straightConnector1">
            <a:avLst/>
          </a:prstGeom>
          <a:noFill/>
          <a:ln cap="flat" cmpd="sng" w="9525">
            <a:solidFill>
              <a:schemeClr val="dk2"/>
            </a:solidFill>
            <a:prstDash val="solid"/>
            <a:round/>
            <a:headEnd len="med" w="med" type="none"/>
            <a:tailEnd len="med" w="med" type="triangle"/>
          </a:ln>
        </p:spPr>
      </p:cxnSp>
      <p:sp>
        <p:nvSpPr>
          <p:cNvPr id="256" name="Google Shape;256;p35"/>
          <p:cNvSpPr txBox="1"/>
          <p:nvPr/>
        </p:nvSpPr>
        <p:spPr>
          <a:xfrm>
            <a:off x="88650" y="2088025"/>
            <a:ext cx="2380800" cy="10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Find all locations where sequences map in genome</a:t>
            </a:r>
            <a:endParaRPr sz="1800">
              <a:solidFill>
                <a:schemeClr val="dk2"/>
              </a:solidFill>
              <a:latin typeface="Open Sans"/>
              <a:ea typeface="Open Sans"/>
              <a:cs typeface="Open Sans"/>
              <a:sym typeface="Open Sans"/>
            </a:endParaRPr>
          </a:p>
        </p:txBody>
      </p:sp>
      <p:cxnSp>
        <p:nvCxnSpPr>
          <p:cNvPr id="257" name="Google Shape;257;p35"/>
          <p:cNvCxnSpPr>
            <a:stCxn id="256" idx="3"/>
          </p:cNvCxnSpPr>
          <p:nvPr/>
        </p:nvCxnSpPr>
        <p:spPr>
          <a:xfrm>
            <a:off x="2469450" y="2613025"/>
            <a:ext cx="1903200" cy="20100"/>
          </a:xfrm>
          <a:prstGeom prst="straightConnector1">
            <a:avLst/>
          </a:prstGeom>
          <a:noFill/>
          <a:ln cap="flat" cmpd="sng" w="9525">
            <a:solidFill>
              <a:schemeClr val="dk2"/>
            </a:solidFill>
            <a:prstDash val="solid"/>
            <a:round/>
            <a:headEnd len="med" w="med" type="none"/>
            <a:tailEnd len="med" w="med" type="triangle"/>
          </a:ln>
        </p:spPr>
      </p:cxnSp>
      <p:cxnSp>
        <p:nvCxnSpPr>
          <p:cNvPr id="258" name="Google Shape;258;p35"/>
          <p:cNvCxnSpPr>
            <a:stCxn id="253" idx="1"/>
          </p:cNvCxnSpPr>
          <p:nvPr/>
        </p:nvCxnSpPr>
        <p:spPr>
          <a:xfrm rot="10800000">
            <a:off x="5682425" y="4099750"/>
            <a:ext cx="961800" cy="11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DNA Binding Site Discovery</a:t>
            </a:r>
            <a:endParaRPr/>
          </a:p>
        </p:txBody>
      </p:sp>
      <p:pic>
        <p:nvPicPr>
          <p:cNvPr id="264" name="Google Shape;264;p36"/>
          <p:cNvPicPr preferRelativeResize="0"/>
          <p:nvPr/>
        </p:nvPicPr>
        <p:blipFill>
          <a:blip r:embed="rId3">
            <a:alphaModFix/>
          </a:blip>
          <a:stretch>
            <a:fillRect/>
          </a:stretch>
        </p:blipFill>
        <p:spPr>
          <a:xfrm>
            <a:off x="1361225" y="1677075"/>
            <a:ext cx="2963675" cy="1789225"/>
          </a:xfrm>
          <a:prstGeom prst="rect">
            <a:avLst/>
          </a:prstGeom>
          <a:noFill/>
          <a:ln>
            <a:noFill/>
          </a:ln>
        </p:spPr>
      </p:pic>
      <p:sp>
        <p:nvSpPr>
          <p:cNvPr id="265" name="Google Shape;265;p36"/>
          <p:cNvSpPr txBox="1"/>
          <p:nvPr/>
        </p:nvSpPr>
        <p:spPr>
          <a:xfrm>
            <a:off x="356525" y="907275"/>
            <a:ext cx="49731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Identify genomic regions where a particular TF is bound across the entire genome</a:t>
            </a:r>
            <a:endParaRPr sz="1800">
              <a:solidFill>
                <a:schemeClr val="dk2"/>
              </a:solidFill>
              <a:latin typeface="Open Sans"/>
              <a:ea typeface="Open Sans"/>
              <a:cs typeface="Open Sans"/>
              <a:sym typeface="Open Sans"/>
            </a:endParaRPr>
          </a:p>
        </p:txBody>
      </p:sp>
      <p:sp>
        <p:nvSpPr>
          <p:cNvPr id="266" name="Google Shape;266;p36"/>
          <p:cNvSpPr txBox="1"/>
          <p:nvPr/>
        </p:nvSpPr>
        <p:spPr>
          <a:xfrm>
            <a:off x="431063" y="3684100"/>
            <a:ext cx="4824000" cy="12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By extracting and aligning the DNA sequence corresponding to these binding events, we can identify which DNA sequences this TF tends to bind</a:t>
            </a:r>
            <a:endParaRPr sz="1800">
              <a:solidFill>
                <a:schemeClr val="dk2"/>
              </a:solidFill>
              <a:latin typeface="Open Sans"/>
              <a:ea typeface="Open Sans"/>
              <a:cs typeface="Open Sans"/>
              <a:sym typeface="Open Sans"/>
            </a:endParaRPr>
          </a:p>
        </p:txBody>
      </p:sp>
      <p:pic>
        <p:nvPicPr>
          <p:cNvPr id="267" name="Google Shape;267;p36"/>
          <p:cNvPicPr preferRelativeResize="0"/>
          <p:nvPr/>
        </p:nvPicPr>
        <p:blipFill>
          <a:blip r:embed="rId4">
            <a:alphaModFix/>
          </a:blip>
          <a:stretch>
            <a:fillRect/>
          </a:stretch>
        </p:blipFill>
        <p:spPr>
          <a:xfrm>
            <a:off x="5821300" y="746500"/>
            <a:ext cx="2517742" cy="4233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790325" y="526388"/>
            <a:ext cx="75633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Human Genomics and Gene Expression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Human Genome Project</a:t>
            </a:r>
            <a:endParaRPr/>
          </a:p>
        </p:txBody>
      </p:sp>
      <p:sp>
        <p:nvSpPr>
          <p:cNvPr id="278" name="Google Shape;278;p38"/>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Planning begins 1984, launched 1990, “completed” 2001, “finished” 2004</a:t>
            </a:r>
            <a:endParaRPr/>
          </a:p>
          <a:p>
            <a:pPr indent="-419100" lvl="0" marL="457200" rtl="0" algn="l">
              <a:spcBef>
                <a:spcPts val="0"/>
              </a:spcBef>
              <a:spcAft>
                <a:spcPts val="0"/>
              </a:spcAft>
              <a:buSzPts val="3000"/>
              <a:buChar char="●"/>
            </a:pPr>
            <a:r>
              <a:rPr lang="en"/>
              <a:t>Championed by Dr. Charles DeLisi</a:t>
            </a:r>
            <a:endParaRPr/>
          </a:p>
          <a:p>
            <a:pPr indent="-419100" lvl="0" marL="457200" marR="0" rtl="0" algn="l">
              <a:lnSpc>
                <a:spcPct val="115000"/>
              </a:lnSpc>
              <a:spcBef>
                <a:spcPts val="0"/>
              </a:spcBef>
              <a:spcAft>
                <a:spcPts val="0"/>
              </a:spcAft>
              <a:buClr>
                <a:schemeClr val="dk2"/>
              </a:buClr>
              <a:buSzPts val="3000"/>
              <a:buFont typeface="Open Sans"/>
              <a:buChar char="●"/>
            </a:pPr>
            <a:r>
              <a:rPr lang="en"/>
              <a:t>Overview of the Human Genome Project: </a:t>
            </a:r>
            <a:r>
              <a:rPr lang="en" u="sng">
                <a:solidFill>
                  <a:schemeClr val="hlink"/>
                </a:solidFill>
                <a:hlinkClick r:id="rId3"/>
              </a:rPr>
              <a:t>http://www.genome.gov/12011238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10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10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1000"/>
                                        <p:tgtEl>
                                          <p:spTgt spid="2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Human Genome Composition</a:t>
            </a:r>
            <a:endParaRPr/>
          </a:p>
        </p:txBody>
      </p:sp>
      <p:sp>
        <p:nvSpPr>
          <p:cNvPr id="284" name="Google Shape;284;p39"/>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Key findings:</a:t>
            </a:r>
            <a:endParaRPr/>
          </a:p>
          <a:p>
            <a:pPr indent="-381000" lvl="1" marL="914400" rtl="0" algn="l">
              <a:spcBef>
                <a:spcPts val="0"/>
              </a:spcBef>
              <a:spcAft>
                <a:spcPts val="0"/>
              </a:spcAft>
              <a:buSzPts val="2400"/>
              <a:buChar char="○"/>
            </a:pPr>
            <a:r>
              <a:rPr lang="en"/>
              <a:t>~20k genes</a:t>
            </a:r>
            <a:endParaRPr/>
          </a:p>
          <a:p>
            <a:pPr indent="-381000" lvl="1" marL="914400" rtl="0" algn="l">
              <a:spcBef>
                <a:spcPts val="0"/>
              </a:spcBef>
              <a:spcAft>
                <a:spcPts val="0"/>
              </a:spcAft>
              <a:buSzPts val="2400"/>
              <a:buChar char="○"/>
            </a:pPr>
            <a:r>
              <a:rPr lang="en"/>
              <a:t>More segmental duplications than expected</a:t>
            </a:r>
            <a:endParaRPr/>
          </a:p>
          <a:p>
            <a:pPr indent="-381000" lvl="1" marL="914400" rtl="0" algn="l">
              <a:spcBef>
                <a:spcPts val="0"/>
              </a:spcBef>
              <a:spcAft>
                <a:spcPts val="0"/>
              </a:spcAft>
              <a:buSzPts val="2400"/>
              <a:buChar char="○"/>
            </a:pPr>
            <a:r>
              <a:rPr lang="en"/>
              <a:t>Fewer than 7% of protein families vertebrate specific</a:t>
            </a:r>
            <a:endParaRPr/>
          </a:p>
          <a:p>
            <a:pPr indent="-381000" lvl="1" marL="914400" rtl="0" algn="l">
              <a:spcBef>
                <a:spcPts val="0"/>
              </a:spcBef>
              <a:spcAft>
                <a:spcPts val="0"/>
              </a:spcAft>
              <a:buSzPts val="2400"/>
              <a:buChar char="○"/>
            </a:pPr>
            <a:r>
              <a:rPr lang="en"/>
              <a:t>~3% of sequence codes for protein coding genes</a:t>
            </a:r>
            <a:endParaRPr/>
          </a:p>
          <a:p>
            <a:pPr indent="-381000" lvl="1" marL="914400" rtl="0" algn="l">
              <a:spcBef>
                <a:spcPts val="0"/>
              </a:spcBef>
              <a:spcAft>
                <a:spcPts val="0"/>
              </a:spcAft>
              <a:buSzPts val="2400"/>
              <a:buChar char="○"/>
            </a:pPr>
            <a:r>
              <a:rPr lang="en"/>
              <a:t>&gt;85% of the genome is transcribed</a:t>
            </a:r>
            <a:endParaRPr/>
          </a:p>
          <a:p>
            <a:pPr indent="-381000" lvl="1" marL="914400" rtl="0" algn="l">
              <a:spcBef>
                <a:spcPts val="0"/>
              </a:spcBef>
              <a:spcAft>
                <a:spcPts val="0"/>
              </a:spcAft>
              <a:buSzPts val="2400"/>
              <a:buChar char="○"/>
            </a:pPr>
            <a:r>
              <a:rPr lang="en"/>
              <a:t>Repetitive elements may comprise &gt;66% of genome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10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10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Effect filter="fade" transition="in">
                                      <p:cBhvr>
                                        <p:cTn dur="1000"/>
                                        <p:tgtEl>
                                          <p:spTgt spid="2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Effect filter="fade" transition="in">
                                      <p:cBhvr>
                                        <p:cTn dur="1000"/>
                                        <p:tgtEl>
                                          <p:spTgt spid="2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Effect filter="fade" transition="in">
                                      <p:cBhvr>
                                        <p:cTn dur="1000"/>
                                        <p:tgtEl>
                                          <p:spTgt spid="2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animEffect filter="fade" transition="in">
                                      <p:cBhvr>
                                        <p:cTn dur="1000"/>
                                        <p:tgtEl>
                                          <p:spTgt spid="28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6" st="6"/>
                                            </p:txEl>
                                          </p:spTgt>
                                        </p:tgtEl>
                                        <p:attrNameLst>
                                          <p:attrName>style.visibility</p:attrName>
                                        </p:attrNameLst>
                                      </p:cBhvr>
                                      <p:to>
                                        <p:strVal val="visible"/>
                                      </p:to>
                                    </p:set>
                                    <p:animEffect filter="fade" transition="in">
                                      <p:cBhvr>
                                        <p:cTn dur="1000"/>
                                        <p:tgtEl>
                                          <p:spTgt spid="28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The Genome Was Determined</a:t>
            </a:r>
            <a:endParaRPr/>
          </a:p>
        </p:txBody>
      </p:sp>
      <p:sp>
        <p:nvSpPr>
          <p:cNvPr id="290" name="Google Shape;290;p40"/>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International Human Genome Sequencing Consortium</a:t>
            </a:r>
            <a:endParaRPr sz="2400"/>
          </a:p>
          <a:p>
            <a:pPr indent="-342900" lvl="0" marL="457200" rtl="0" algn="l">
              <a:spcBef>
                <a:spcPts val="2400"/>
              </a:spcBef>
              <a:spcAft>
                <a:spcPts val="0"/>
              </a:spcAft>
              <a:buSzPts val="1800"/>
              <a:buChar char="●"/>
            </a:pPr>
            <a:r>
              <a:rPr lang="en" sz="1800"/>
              <a:t>Fragment DNA with restriction enzymes</a:t>
            </a:r>
            <a:endParaRPr sz="1800"/>
          </a:p>
          <a:p>
            <a:pPr indent="-342900" lvl="0" marL="457200" rtl="0" algn="l">
              <a:spcBef>
                <a:spcPts val="0"/>
              </a:spcBef>
              <a:spcAft>
                <a:spcPts val="0"/>
              </a:spcAft>
              <a:buSzPts val="1800"/>
              <a:buChar char="●"/>
            </a:pPr>
            <a:r>
              <a:rPr lang="en" sz="1800"/>
              <a:t>Ligate fragments into bacterial artificial</a:t>
            </a:r>
            <a:br>
              <a:rPr lang="en" sz="1800"/>
            </a:br>
            <a:r>
              <a:rPr lang="en" sz="1800"/>
              <a:t>chromosomes (BACs)</a:t>
            </a:r>
            <a:endParaRPr sz="1800"/>
          </a:p>
          <a:p>
            <a:pPr indent="-342900" lvl="0" marL="457200" rtl="0" algn="l">
              <a:spcBef>
                <a:spcPts val="0"/>
              </a:spcBef>
              <a:spcAft>
                <a:spcPts val="0"/>
              </a:spcAft>
              <a:buSzPts val="1800"/>
              <a:buChar char="●"/>
            </a:pPr>
            <a:r>
              <a:rPr lang="en" sz="1800"/>
              <a:t>Amplify BACs with tagged DNA fragments</a:t>
            </a:r>
            <a:endParaRPr sz="1800"/>
          </a:p>
          <a:p>
            <a:pPr indent="-342900" lvl="0" marL="457200" rtl="0" algn="l">
              <a:spcBef>
                <a:spcPts val="0"/>
              </a:spcBef>
              <a:spcAft>
                <a:spcPts val="0"/>
              </a:spcAft>
              <a:buSzPts val="1800"/>
              <a:buChar char="●"/>
            </a:pPr>
            <a:r>
              <a:rPr lang="en" sz="1800"/>
              <a:t>Fragment isolated BAC vectors</a:t>
            </a:r>
            <a:endParaRPr sz="1800"/>
          </a:p>
          <a:p>
            <a:pPr indent="-342900" lvl="0" marL="457200" rtl="0" algn="l">
              <a:spcBef>
                <a:spcPts val="0"/>
              </a:spcBef>
              <a:spcAft>
                <a:spcPts val="0"/>
              </a:spcAft>
              <a:buSzPts val="1800"/>
              <a:buChar char="●"/>
            </a:pPr>
            <a:r>
              <a:rPr lang="en" sz="1800"/>
              <a:t>Sequence via Sanger-style sequencing to 4x coverage</a:t>
            </a:r>
            <a:endParaRPr sz="1800"/>
          </a:p>
          <a:p>
            <a:pPr indent="-342900" lvl="0" marL="457200" rtl="0" algn="l">
              <a:spcBef>
                <a:spcPts val="0"/>
              </a:spcBef>
              <a:spcAft>
                <a:spcPts val="0"/>
              </a:spcAft>
              <a:buSzPts val="1800"/>
              <a:buChar char="●"/>
            </a:pPr>
            <a:r>
              <a:rPr lang="en" sz="1800"/>
              <a:t>Finished draft genome in ~10 years</a:t>
            </a:r>
            <a:endParaRPr sz="1800"/>
          </a:p>
        </p:txBody>
      </p:sp>
      <p:pic>
        <p:nvPicPr>
          <p:cNvPr id="291" name="Google Shape;291;p40"/>
          <p:cNvPicPr preferRelativeResize="0"/>
          <p:nvPr/>
        </p:nvPicPr>
        <p:blipFill>
          <a:blip r:embed="rId3">
            <a:alphaModFix/>
          </a:blip>
          <a:stretch>
            <a:fillRect/>
          </a:stretch>
        </p:blipFill>
        <p:spPr>
          <a:xfrm>
            <a:off x="6439672" y="1569925"/>
            <a:ext cx="2238075" cy="337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10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10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10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1000"/>
                                        <p:tgtEl>
                                          <p:spTgt spid="2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4" st="4"/>
                                            </p:txEl>
                                          </p:spTgt>
                                        </p:tgtEl>
                                        <p:attrNameLst>
                                          <p:attrName>style.visibility</p:attrName>
                                        </p:attrNameLst>
                                      </p:cBhvr>
                                      <p:to>
                                        <p:strVal val="visible"/>
                                      </p:to>
                                    </p:set>
                                    <p:animEffect filter="fade" transition="in">
                                      <p:cBhvr>
                                        <p:cTn dur="1000"/>
                                        <p:tgtEl>
                                          <p:spTgt spid="2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5" st="5"/>
                                            </p:txEl>
                                          </p:spTgt>
                                        </p:tgtEl>
                                        <p:attrNameLst>
                                          <p:attrName>style.visibility</p:attrName>
                                        </p:attrNameLst>
                                      </p:cBhvr>
                                      <p:to>
                                        <p:strVal val="visible"/>
                                      </p:to>
                                    </p:set>
                                    <p:animEffect filter="fade" transition="in">
                                      <p:cBhvr>
                                        <p:cTn dur="1000"/>
                                        <p:tgtEl>
                                          <p:spTgt spid="2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6" st="6"/>
                                            </p:txEl>
                                          </p:spTgt>
                                        </p:tgtEl>
                                        <p:attrNameLst>
                                          <p:attrName>style.visibility</p:attrName>
                                        </p:attrNameLst>
                                      </p:cBhvr>
                                      <p:to>
                                        <p:strVal val="visible"/>
                                      </p:to>
                                    </p:set>
                                    <p:animEffect filter="fade" transition="in">
                                      <p:cBhvr>
                                        <p:cTn dur="1000"/>
                                        <p:tgtEl>
                                          <p:spTgt spid="2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The Genome Was Determined</a:t>
            </a:r>
            <a:endParaRPr/>
          </a:p>
        </p:txBody>
      </p:sp>
      <p:sp>
        <p:nvSpPr>
          <p:cNvPr id="297" name="Google Shape;297;p41"/>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Celera Technologies: shotgun sequencing</a:t>
            </a:r>
            <a:endParaRPr sz="2400"/>
          </a:p>
          <a:p>
            <a:pPr indent="-342900" lvl="0" marL="457200" rtl="0" algn="l">
              <a:spcBef>
                <a:spcPts val="2400"/>
              </a:spcBef>
              <a:spcAft>
                <a:spcPts val="0"/>
              </a:spcAft>
              <a:buSzPts val="1800"/>
              <a:buChar char="●"/>
            </a:pPr>
            <a:r>
              <a:rPr lang="en" sz="1800"/>
              <a:t>Used public BACs contigs from the</a:t>
            </a:r>
            <a:br>
              <a:rPr lang="en" sz="1800"/>
            </a:br>
            <a:r>
              <a:rPr lang="en" sz="1800"/>
              <a:t>Human Genome Project and theirown</a:t>
            </a:r>
            <a:endParaRPr sz="1800"/>
          </a:p>
          <a:p>
            <a:pPr indent="-342900" lvl="0" marL="457200" rtl="0" algn="l">
              <a:spcBef>
                <a:spcPts val="0"/>
              </a:spcBef>
              <a:spcAft>
                <a:spcPts val="0"/>
              </a:spcAft>
              <a:buSzPts val="1800"/>
              <a:buChar char="●"/>
            </a:pPr>
            <a:r>
              <a:rPr lang="en" sz="1800"/>
              <a:t>Much shorter DNA reads, assembled</a:t>
            </a:r>
            <a:br>
              <a:rPr lang="en" sz="1800"/>
            </a:br>
            <a:r>
              <a:rPr lang="en" sz="1800"/>
              <a:t>later in silico using the HGP BAC clones</a:t>
            </a:r>
            <a:br>
              <a:rPr lang="en" sz="1800"/>
            </a:br>
            <a:r>
              <a:rPr lang="en" sz="1800"/>
              <a:t>as a scaffold</a:t>
            </a:r>
            <a:endParaRPr sz="1800"/>
          </a:p>
          <a:p>
            <a:pPr indent="-342900" lvl="0" marL="457200" rtl="0" algn="l">
              <a:spcBef>
                <a:spcPts val="0"/>
              </a:spcBef>
              <a:spcAft>
                <a:spcPts val="0"/>
              </a:spcAft>
              <a:buSzPts val="1800"/>
              <a:buChar char="●"/>
            </a:pPr>
            <a:r>
              <a:rPr lang="en" sz="1800"/>
              <a:t>Finished draft genome in ~3 years</a:t>
            </a:r>
            <a:endParaRPr sz="1800"/>
          </a:p>
        </p:txBody>
      </p:sp>
      <p:pic>
        <p:nvPicPr>
          <p:cNvPr id="298" name="Google Shape;298;p41"/>
          <p:cNvPicPr preferRelativeResize="0"/>
          <p:nvPr/>
        </p:nvPicPr>
        <p:blipFill>
          <a:blip r:embed="rId3">
            <a:alphaModFix/>
          </a:blip>
          <a:stretch>
            <a:fillRect/>
          </a:stretch>
        </p:blipFill>
        <p:spPr>
          <a:xfrm>
            <a:off x="5271227" y="1639350"/>
            <a:ext cx="3272699" cy="3235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10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10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1000"/>
                                        <p:tgtEl>
                                          <p:spTgt spid="2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1000"/>
                                        <p:tgtEl>
                                          <p:spTgt spid="29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Origin of “Genomics”: 1987</a:t>
            </a:r>
            <a:endParaRPr/>
          </a:p>
        </p:txBody>
      </p:sp>
      <p:sp>
        <p:nvSpPr>
          <p:cNvPr id="68" name="Google Shape;68;p15"/>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b="1" sz="1800"/>
          </a:p>
          <a:p>
            <a:pPr indent="0" lvl="0" marL="0" rtl="0" algn="ctr">
              <a:spcBef>
                <a:spcPts val="2400"/>
              </a:spcBef>
              <a:spcAft>
                <a:spcPts val="2400"/>
              </a:spcAft>
              <a:buNone/>
            </a:pPr>
            <a:r>
              <a:rPr b="1" lang="en" sz="1800"/>
              <a:t>“For the newly developing discipline of [genome] mapping/sequencing (including the analysis of the information), we have adopted the term GENOMICS… The new discipline is born from a marriage of molecular and cell biology with classical genetics and is fostered by computational science.”</a:t>
            </a:r>
            <a:br>
              <a:rPr lang="en" sz="1800"/>
            </a:br>
            <a:r>
              <a:rPr lang="en" sz="1800"/>
              <a:t>- McKusick and Ruddle, A new discipline, a new name, a new journal, Genomics, Vol. 1, No. 1. (September 1987), pp. 1-2</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Genome Is All About Genes</a:t>
            </a:r>
            <a:endParaRPr/>
          </a:p>
        </p:txBody>
      </p:sp>
      <p:sp>
        <p:nvSpPr>
          <p:cNvPr id="304" name="Google Shape;304;p42"/>
          <p:cNvSpPr txBox="1"/>
          <p:nvPr>
            <p:ph idx="1" type="body"/>
          </p:nvPr>
        </p:nvSpPr>
        <p:spPr>
          <a:xfrm>
            <a:off x="311700" y="923876"/>
            <a:ext cx="8520600" cy="40353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Genic sequences</a:t>
            </a:r>
            <a:endParaRPr/>
          </a:p>
          <a:p>
            <a:pPr indent="-419100" lvl="0" marL="457200" rtl="0" algn="l">
              <a:spcBef>
                <a:spcPts val="0"/>
              </a:spcBef>
              <a:spcAft>
                <a:spcPts val="0"/>
              </a:spcAft>
              <a:buSzPts val="3000"/>
              <a:buChar char="●"/>
            </a:pPr>
            <a:r>
              <a:rPr lang="en"/>
              <a:t>What do our genes do?</a:t>
            </a:r>
            <a:endParaRPr/>
          </a:p>
          <a:p>
            <a:pPr indent="-419100" lvl="0" marL="457200" rtl="0" algn="l">
              <a:spcBef>
                <a:spcPts val="0"/>
              </a:spcBef>
              <a:spcAft>
                <a:spcPts val="0"/>
              </a:spcAft>
              <a:buSzPts val="3000"/>
              <a:buChar char="●"/>
            </a:pPr>
            <a:r>
              <a:rPr lang="en"/>
              <a:t>How are genes controlled?</a:t>
            </a:r>
            <a:endParaRPr/>
          </a:p>
          <a:p>
            <a:pPr indent="-419100" lvl="0" marL="457200" rtl="0" algn="l">
              <a:spcBef>
                <a:spcPts val="0"/>
              </a:spcBef>
              <a:spcAft>
                <a:spcPts val="0"/>
              </a:spcAft>
              <a:buSzPts val="3000"/>
              <a:buChar char="●"/>
            </a:pPr>
            <a:r>
              <a:rPr lang="en"/>
              <a:t>What genes are different between humans?</a:t>
            </a:r>
            <a:endParaRPr/>
          </a:p>
          <a:p>
            <a:pPr indent="-419100" lvl="0" marL="457200" rtl="0" algn="l">
              <a:spcBef>
                <a:spcPts val="0"/>
              </a:spcBef>
              <a:spcAft>
                <a:spcPts val="0"/>
              </a:spcAft>
              <a:buSzPts val="3000"/>
              <a:buChar char="●"/>
            </a:pPr>
            <a:r>
              <a:rPr lang="en"/>
              <a:t>How are genes associated with disease?</a:t>
            </a:r>
            <a:endParaRPr/>
          </a:p>
          <a:p>
            <a:pPr indent="0" lvl="0" marL="0" rtl="0" algn="ctr">
              <a:spcBef>
                <a:spcPts val="2400"/>
              </a:spcBef>
              <a:spcAft>
                <a:spcPts val="2400"/>
              </a:spcAft>
              <a:buNone/>
            </a:pPr>
            <a:r>
              <a:rPr b="1" lang="en"/>
              <a:t>Gene Expression</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1000"/>
                                        <p:tgtEl>
                                          <p:spTgt spid="3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1" st="1"/>
                                            </p:txEl>
                                          </p:spTgt>
                                        </p:tgtEl>
                                        <p:attrNameLst>
                                          <p:attrName>style.visibility</p:attrName>
                                        </p:attrNameLst>
                                      </p:cBhvr>
                                      <p:to>
                                        <p:strVal val="visible"/>
                                      </p:to>
                                    </p:set>
                                    <p:animEffect filter="fade" transition="in">
                                      <p:cBhvr>
                                        <p:cTn dur="1000"/>
                                        <p:tgtEl>
                                          <p:spTgt spid="3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2" st="2"/>
                                            </p:txEl>
                                          </p:spTgt>
                                        </p:tgtEl>
                                        <p:attrNameLst>
                                          <p:attrName>style.visibility</p:attrName>
                                        </p:attrNameLst>
                                      </p:cBhvr>
                                      <p:to>
                                        <p:strVal val="visible"/>
                                      </p:to>
                                    </p:set>
                                    <p:animEffect filter="fade" transition="in">
                                      <p:cBhvr>
                                        <p:cTn dur="1000"/>
                                        <p:tgtEl>
                                          <p:spTgt spid="3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3" st="3"/>
                                            </p:txEl>
                                          </p:spTgt>
                                        </p:tgtEl>
                                        <p:attrNameLst>
                                          <p:attrName>style.visibility</p:attrName>
                                        </p:attrNameLst>
                                      </p:cBhvr>
                                      <p:to>
                                        <p:strVal val="visible"/>
                                      </p:to>
                                    </p:set>
                                    <p:animEffect filter="fade" transition="in">
                                      <p:cBhvr>
                                        <p:cTn dur="1000"/>
                                        <p:tgtEl>
                                          <p:spTgt spid="3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4" st="4"/>
                                            </p:txEl>
                                          </p:spTgt>
                                        </p:tgtEl>
                                        <p:attrNameLst>
                                          <p:attrName>style.visibility</p:attrName>
                                        </p:attrNameLst>
                                      </p:cBhvr>
                                      <p:to>
                                        <p:strVal val="visible"/>
                                      </p:to>
                                    </p:set>
                                    <p:animEffect filter="fade" transition="in">
                                      <p:cBhvr>
                                        <p:cTn dur="1000"/>
                                        <p:tgtEl>
                                          <p:spTgt spid="3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5" st="5"/>
                                            </p:txEl>
                                          </p:spTgt>
                                        </p:tgtEl>
                                        <p:attrNameLst>
                                          <p:attrName>style.visibility</p:attrName>
                                        </p:attrNameLst>
                                      </p:cBhvr>
                                      <p:to>
                                        <p:strVal val="visible"/>
                                      </p:to>
                                    </p:set>
                                    <p:animEffect filter="fade" transition="in">
                                      <p:cBhvr>
                                        <p:cTn dur="1000"/>
                                        <p:tgtEl>
                                          <p:spTgt spid="30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 Expression</a:t>
            </a:r>
            <a:endParaRPr/>
          </a:p>
        </p:txBody>
      </p:sp>
      <p:sp>
        <p:nvSpPr>
          <p:cNvPr id="310" name="Google Shape;310;p43"/>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a:p>
            <a:pPr indent="0" lvl="0" marL="0" rtl="0" algn="ctr">
              <a:spcBef>
                <a:spcPts val="2400"/>
              </a:spcBef>
              <a:spcAft>
                <a:spcPts val="0"/>
              </a:spcAft>
              <a:buNone/>
            </a:pPr>
            <a:r>
              <a:rPr lang="en"/>
              <a:t>“</a:t>
            </a:r>
            <a:r>
              <a:rPr b="1" lang="en"/>
              <a:t>Gene expression</a:t>
            </a:r>
            <a:r>
              <a:rPr lang="en"/>
              <a:t> is the process by which information from a gene is used in the synthesis of a functional gene product.”</a:t>
            </a:r>
            <a:endParaRPr/>
          </a:p>
          <a:p>
            <a:pPr indent="0" lvl="0" marL="0" rtl="0" algn="ctr">
              <a:spcBef>
                <a:spcPts val="2400"/>
              </a:spcBef>
              <a:spcAft>
                <a:spcPts val="2400"/>
              </a:spcAft>
              <a:buNone/>
            </a:pPr>
            <a:r>
              <a:rPr i="1" lang="en"/>
              <a:t>- Wikipedia</a:t>
            </a:r>
            <a:endParaRPr i="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But What Is A Gene?</a:t>
            </a:r>
            <a:endParaRPr/>
          </a:p>
        </p:txBody>
      </p:sp>
      <p:sp>
        <p:nvSpPr>
          <p:cNvPr id="316" name="Google Shape;316;p44"/>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A specific DNA sequence</a:t>
            </a:r>
            <a:endParaRPr/>
          </a:p>
          <a:p>
            <a:pPr indent="-419100" lvl="0" marL="457200" rtl="0" algn="l">
              <a:spcBef>
                <a:spcPts val="0"/>
              </a:spcBef>
              <a:spcAft>
                <a:spcPts val="0"/>
              </a:spcAft>
              <a:buSzPts val="3000"/>
              <a:buChar char="●"/>
            </a:pPr>
            <a:r>
              <a:rPr lang="en"/>
              <a:t>A fundamental unit of inheritance</a:t>
            </a:r>
            <a:endParaRPr/>
          </a:p>
          <a:p>
            <a:pPr indent="-419100" lvl="0" marL="457200" rtl="0" algn="l">
              <a:spcBef>
                <a:spcPts val="0"/>
              </a:spcBef>
              <a:spcAft>
                <a:spcPts val="0"/>
              </a:spcAft>
              <a:buSzPts val="3000"/>
              <a:buChar char="●"/>
            </a:pPr>
            <a:r>
              <a:rPr lang="en"/>
              <a:t>A molecule created by transcription of an RNA product (then translated into a protein) which has a function</a:t>
            </a:r>
            <a:endParaRPr/>
          </a:p>
          <a:p>
            <a:pPr indent="-419100" lvl="0" marL="457200" rtl="0" algn="l">
              <a:spcBef>
                <a:spcPts val="0"/>
              </a:spcBef>
              <a:spcAft>
                <a:spcPts val="0"/>
              </a:spcAft>
              <a:buSzPts val="3000"/>
              <a:buChar char="●"/>
            </a:pPr>
            <a:r>
              <a:rPr lang="en"/>
              <a:t>A “gene” is an abstract concept</a:t>
            </a:r>
            <a:endParaRPr/>
          </a:p>
          <a:p>
            <a:pPr indent="0" lvl="0" marL="0" rtl="0" algn="l">
              <a:spcBef>
                <a:spcPts val="2400"/>
              </a:spcBef>
              <a:spcAft>
                <a:spcPts val="24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But What Is A Gene?</a:t>
            </a:r>
            <a:endParaRPr/>
          </a:p>
        </p:txBody>
      </p:sp>
      <p:sp>
        <p:nvSpPr>
          <p:cNvPr id="322" name="Google Shape;322;p45"/>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DNA?</a:t>
            </a:r>
            <a:endParaRPr/>
          </a:p>
          <a:p>
            <a:pPr indent="-419100" lvl="0" marL="457200" rtl="0" algn="l">
              <a:spcBef>
                <a:spcPts val="0"/>
              </a:spcBef>
              <a:spcAft>
                <a:spcPts val="0"/>
              </a:spcAft>
              <a:buSzPts val="3000"/>
              <a:buChar char="●"/>
            </a:pPr>
            <a:r>
              <a:rPr lang="en"/>
              <a:t>RNA?</a:t>
            </a:r>
            <a:endParaRPr/>
          </a:p>
          <a:p>
            <a:pPr indent="-419100" lvl="0" marL="457200" rtl="0" algn="l">
              <a:spcBef>
                <a:spcPts val="0"/>
              </a:spcBef>
              <a:spcAft>
                <a:spcPts val="0"/>
              </a:spcAft>
              <a:buSzPts val="3000"/>
              <a:buChar char="●"/>
            </a:pPr>
            <a:r>
              <a:rPr lang="en"/>
              <a:t>Protein?</a:t>
            </a:r>
            <a:endParaRPr/>
          </a:p>
          <a:p>
            <a:pPr indent="-419100" lvl="0" marL="457200" rtl="0" algn="l">
              <a:spcBef>
                <a:spcPts val="0"/>
              </a:spcBef>
              <a:spcAft>
                <a:spcPts val="0"/>
              </a:spcAft>
              <a:buSzPts val="3000"/>
              <a:buChar char="●"/>
            </a:pPr>
            <a:r>
              <a:rPr lang="en"/>
              <a:t>Informational molecule?</a:t>
            </a:r>
            <a:endParaRPr/>
          </a:p>
          <a:p>
            <a:pPr indent="-419100" lvl="0" marL="457200" rtl="0" algn="l">
              <a:spcBef>
                <a:spcPts val="0"/>
              </a:spcBef>
              <a:spcAft>
                <a:spcPts val="0"/>
              </a:spcAft>
              <a:buSzPts val="3000"/>
              <a:buChar char="●"/>
            </a:pPr>
            <a:r>
              <a:rPr lang="en"/>
              <a:t>Functional molecule?</a:t>
            </a:r>
            <a:endParaRPr/>
          </a:p>
          <a:p>
            <a:pPr indent="0" lvl="0" marL="0" rtl="0" algn="ctr">
              <a:spcBef>
                <a:spcPts val="2400"/>
              </a:spcBef>
              <a:spcAft>
                <a:spcPts val="2400"/>
              </a:spcAft>
              <a:buNone/>
            </a:pPr>
            <a:r>
              <a:rPr b="1" lang="en"/>
              <a:t>Yes, all of them</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10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1000"/>
                                        <p:tgtEl>
                                          <p:spTgt spid="32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Gene Expression?</a:t>
            </a:r>
            <a:endParaRPr/>
          </a:p>
        </p:txBody>
      </p:sp>
      <p:sp>
        <p:nvSpPr>
          <p:cNvPr id="328" name="Google Shape;328;p46"/>
          <p:cNvSpPr txBox="1"/>
          <p:nvPr>
            <p:ph idx="1" type="body"/>
          </p:nvPr>
        </p:nvSpPr>
        <p:spPr>
          <a:xfrm>
            <a:off x="311700" y="702143"/>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Active mRNA transcription?</a:t>
            </a:r>
            <a:endParaRPr/>
          </a:p>
          <a:p>
            <a:pPr indent="-419100" lvl="0" marL="457200" rtl="0" algn="l">
              <a:spcBef>
                <a:spcPts val="0"/>
              </a:spcBef>
              <a:spcAft>
                <a:spcPts val="0"/>
              </a:spcAft>
              <a:buSzPts val="3000"/>
              <a:buChar char="●"/>
            </a:pPr>
            <a:r>
              <a:rPr lang="en"/>
              <a:t>mRNA abundance?</a:t>
            </a:r>
            <a:endParaRPr/>
          </a:p>
          <a:p>
            <a:pPr indent="-419100" lvl="0" marL="457200" rtl="0" algn="l">
              <a:spcBef>
                <a:spcPts val="0"/>
              </a:spcBef>
              <a:spcAft>
                <a:spcPts val="0"/>
              </a:spcAft>
              <a:buSzPts val="3000"/>
              <a:buChar char="●"/>
            </a:pPr>
            <a:r>
              <a:rPr lang="en"/>
              <a:t>mRNA translation?</a:t>
            </a:r>
            <a:endParaRPr/>
          </a:p>
          <a:p>
            <a:pPr indent="-419100" lvl="0" marL="457200" rtl="0" algn="l">
              <a:spcBef>
                <a:spcPts val="0"/>
              </a:spcBef>
              <a:spcAft>
                <a:spcPts val="0"/>
              </a:spcAft>
              <a:buSzPts val="3000"/>
              <a:buChar char="●"/>
            </a:pPr>
            <a:r>
              <a:rPr lang="en"/>
              <a:t>RNA function?</a:t>
            </a:r>
            <a:endParaRPr/>
          </a:p>
          <a:p>
            <a:pPr indent="-419100" lvl="0" marL="457200" rtl="0" algn="l">
              <a:spcBef>
                <a:spcPts val="0"/>
              </a:spcBef>
              <a:spcAft>
                <a:spcPts val="0"/>
              </a:spcAft>
              <a:buSzPts val="3000"/>
              <a:buChar char="●"/>
            </a:pPr>
            <a:r>
              <a:rPr lang="en"/>
              <a:t>Protein abundance?</a:t>
            </a:r>
            <a:endParaRPr/>
          </a:p>
          <a:p>
            <a:pPr indent="-419100" lvl="0" marL="457200" rtl="0" algn="l">
              <a:spcBef>
                <a:spcPts val="0"/>
              </a:spcBef>
              <a:spcAft>
                <a:spcPts val="0"/>
              </a:spcAft>
              <a:buSzPts val="3000"/>
              <a:buChar char="●"/>
            </a:pPr>
            <a:r>
              <a:rPr lang="en"/>
              <a:t>Protein function?</a:t>
            </a:r>
            <a:endParaRPr/>
          </a:p>
          <a:p>
            <a:pPr indent="0" lvl="0" marL="0" rtl="0" algn="ctr">
              <a:spcBef>
                <a:spcPts val="2400"/>
              </a:spcBef>
              <a:spcAft>
                <a:spcPts val="2400"/>
              </a:spcAft>
              <a:buNone/>
            </a:pPr>
            <a:r>
              <a:rPr b="1" lang="en"/>
              <a:t>Yes, all of them</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0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1000"/>
                                        <p:tgtEl>
                                          <p:spTgt spid="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1000"/>
                                        <p:tgtEl>
                                          <p:spTgt spid="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1000"/>
                                        <p:tgtEl>
                                          <p:spTgt spid="3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1000"/>
                                        <p:tgtEl>
                                          <p:spTgt spid="3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1000"/>
                                        <p:tgtEl>
                                          <p:spTgt spid="3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animEffect filter="fade" transition="in">
                                      <p:cBhvr>
                                        <p:cTn dur="1000"/>
                                        <p:tgtEl>
                                          <p:spTgt spid="32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Gene Expression Landscape</a:t>
            </a:r>
            <a:endParaRPr/>
          </a:p>
        </p:txBody>
      </p:sp>
      <p:sp>
        <p:nvSpPr>
          <p:cNvPr id="334" name="Google Shape;334;p47"/>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1800"/>
              <a:t>mRNA - protein coding genes</a:t>
            </a:r>
            <a:endParaRPr sz="1800"/>
          </a:p>
          <a:p>
            <a:pPr indent="-342900" lvl="0" marL="457200" rtl="0" algn="l">
              <a:spcBef>
                <a:spcPts val="0"/>
              </a:spcBef>
              <a:spcAft>
                <a:spcPts val="0"/>
              </a:spcAft>
              <a:buSzPts val="1800"/>
              <a:buChar char="●"/>
            </a:pPr>
            <a:r>
              <a:rPr lang="en" sz="1800"/>
              <a:t>Functional non-coding RNA (ncRNA) biotypes:</a:t>
            </a:r>
            <a:endParaRPr sz="1800"/>
          </a:p>
          <a:p>
            <a:pPr indent="-342900" lvl="1" marL="914400" rtl="0" algn="l">
              <a:spcBef>
                <a:spcPts val="0"/>
              </a:spcBef>
              <a:spcAft>
                <a:spcPts val="0"/>
              </a:spcAft>
              <a:buSzPts val="1800"/>
              <a:buChar char="○"/>
            </a:pPr>
            <a:r>
              <a:rPr lang="en" sz="1800"/>
              <a:t>microRNA (miRNA)/small interfering RNA (siRNA)</a:t>
            </a:r>
            <a:endParaRPr sz="1800"/>
          </a:p>
          <a:p>
            <a:pPr indent="-342900" lvl="1" marL="914400" rtl="0" algn="l">
              <a:spcBef>
                <a:spcPts val="0"/>
              </a:spcBef>
              <a:spcAft>
                <a:spcPts val="0"/>
              </a:spcAft>
              <a:buSzPts val="1800"/>
              <a:buChar char="○"/>
            </a:pPr>
            <a:r>
              <a:rPr lang="en" sz="1800"/>
              <a:t>Long (intergenic) non-coding RNA (lncRNA/lincRNA)</a:t>
            </a:r>
            <a:endParaRPr sz="1800"/>
          </a:p>
          <a:p>
            <a:pPr indent="-342900" lvl="1" marL="914400" rtl="0" algn="l">
              <a:spcBef>
                <a:spcPts val="0"/>
              </a:spcBef>
              <a:spcAft>
                <a:spcPts val="0"/>
              </a:spcAft>
              <a:buSzPts val="1800"/>
              <a:buChar char="○"/>
            </a:pPr>
            <a:r>
              <a:rPr lang="en" sz="1800"/>
              <a:t>Ribosomal RNA (rRNA)</a:t>
            </a:r>
            <a:endParaRPr sz="1800"/>
          </a:p>
          <a:p>
            <a:pPr indent="-342900" lvl="1" marL="914400" rtl="0" algn="l">
              <a:spcBef>
                <a:spcPts val="0"/>
              </a:spcBef>
              <a:spcAft>
                <a:spcPts val="0"/>
              </a:spcAft>
              <a:buSzPts val="1800"/>
              <a:buChar char="○"/>
            </a:pPr>
            <a:r>
              <a:rPr lang="en" sz="1800"/>
              <a:t>Transfer RNA (tRNA)</a:t>
            </a:r>
            <a:endParaRPr sz="1800"/>
          </a:p>
          <a:p>
            <a:pPr indent="-342900" lvl="1" marL="914400" rtl="0" algn="l">
              <a:spcBef>
                <a:spcPts val="0"/>
              </a:spcBef>
              <a:spcAft>
                <a:spcPts val="0"/>
              </a:spcAft>
              <a:buSzPts val="1800"/>
              <a:buChar char="○"/>
            </a:pPr>
            <a:r>
              <a:rPr lang="en" sz="1800"/>
              <a:t>Many more (30+)</a:t>
            </a:r>
            <a:endParaRPr sz="1800"/>
          </a:p>
          <a:p>
            <a:pPr indent="-342900" lvl="0" marL="457200" rtl="0" algn="l">
              <a:spcBef>
                <a:spcPts val="0"/>
              </a:spcBef>
              <a:spcAft>
                <a:spcPts val="0"/>
              </a:spcAft>
              <a:buSzPts val="1800"/>
              <a:buChar char="●"/>
            </a:pPr>
            <a:r>
              <a:rPr lang="en" sz="1800"/>
              <a:t>Antisense: transcript initiated from TSS</a:t>
            </a:r>
            <a:br>
              <a:rPr lang="en" sz="1800"/>
            </a:br>
            <a:r>
              <a:rPr lang="en" sz="1800"/>
              <a:t>i</a:t>
            </a:r>
            <a:r>
              <a:rPr lang="en" sz="1800"/>
              <a:t>n opposite direction of primary gene</a:t>
            </a:r>
            <a:endParaRPr sz="1800"/>
          </a:p>
          <a:p>
            <a:pPr indent="-342900" lvl="0" marL="457200" rtl="0" algn="l">
              <a:spcBef>
                <a:spcPts val="0"/>
              </a:spcBef>
              <a:spcAft>
                <a:spcPts val="0"/>
              </a:spcAft>
              <a:buSzPts val="1800"/>
              <a:buChar char="●"/>
            </a:pPr>
            <a:r>
              <a:rPr lang="en" sz="1800"/>
              <a:t>Pseudogenes</a:t>
            </a:r>
            <a:endParaRPr sz="1800"/>
          </a:p>
        </p:txBody>
      </p:sp>
      <p:pic>
        <p:nvPicPr>
          <p:cNvPr id="335" name="Google Shape;335;p47"/>
          <p:cNvPicPr preferRelativeResize="0"/>
          <p:nvPr/>
        </p:nvPicPr>
        <p:blipFill>
          <a:blip r:embed="rId3">
            <a:alphaModFix/>
          </a:blip>
          <a:stretch>
            <a:fillRect/>
          </a:stretch>
        </p:blipFill>
        <p:spPr>
          <a:xfrm>
            <a:off x="5717775" y="2376550"/>
            <a:ext cx="2645550" cy="253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1000"/>
                                        <p:tgtEl>
                                          <p:spTgt spid="3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1000"/>
                                        <p:tgtEl>
                                          <p:spTgt spid="3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animEffect filter="fade" transition="in">
                                      <p:cBhvr>
                                        <p:cTn dur="1000"/>
                                        <p:tgtEl>
                                          <p:spTgt spid="3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animEffect filter="fade" transition="in">
                                      <p:cBhvr>
                                        <p:cTn dur="1000"/>
                                        <p:tgtEl>
                                          <p:spTgt spid="3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4" st="4"/>
                                            </p:txEl>
                                          </p:spTgt>
                                        </p:tgtEl>
                                        <p:attrNameLst>
                                          <p:attrName>style.visibility</p:attrName>
                                        </p:attrNameLst>
                                      </p:cBhvr>
                                      <p:to>
                                        <p:strVal val="visible"/>
                                      </p:to>
                                    </p:set>
                                    <p:animEffect filter="fade" transition="in">
                                      <p:cBhvr>
                                        <p:cTn dur="1000"/>
                                        <p:tgtEl>
                                          <p:spTgt spid="3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5" st="5"/>
                                            </p:txEl>
                                          </p:spTgt>
                                        </p:tgtEl>
                                        <p:attrNameLst>
                                          <p:attrName>style.visibility</p:attrName>
                                        </p:attrNameLst>
                                      </p:cBhvr>
                                      <p:to>
                                        <p:strVal val="visible"/>
                                      </p:to>
                                    </p:set>
                                    <p:animEffect filter="fade" transition="in">
                                      <p:cBhvr>
                                        <p:cTn dur="1000"/>
                                        <p:tgtEl>
                                          <p:spTgt spid="3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6" st="6"/>
                                            </p:txEl>
                                          </p:spTgt>
                                        </p:tgtEl>
                                        <p:attrNameLst>
                                          <p:attrName>style.visibility</p:attrName>
                                        </p:attrNameLst>
                                      </p:cBhvr>
                                      <p:to>
                                        <p:strVal val="visible"/>
                                      </p:to>
                                    </p:set>
                                    <p:animEffect filter="fade" transition="in">
                                      <p:cBhvr>
                                        <p:cTn dur="1000"/>
                                        <p:tgtEl>
                                          <p:spTgt spid="3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7" st="7"/>
                                            </p:txEl>
                                          </p:spTgt>
                                        </p:tgtEl>
                                        <p:attrNameLst>
                                          <p:attrName>style.visibility</p:attrName>
                                        </p:attrNameLst>
                                      </p:cBhvr>
                                      <p:to>
                                        <p:strVal val="visible"/>
                                      </p:to>
                                    </p:set>
                                    <p:animEffect filter="fade" transition="in">
                                      <p:cBhvr>
                                        <p:cTn dur="1000"/>
                                        <p:tgtEl>
                                          <p:spTgt spid="3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8" st="8"/>
                                            </p:txEl>
                                          </p:spTgt>
                                        </p:tgtEl>
                                        <p:attrNameLst>
                                          <p:attrName>style.visibility</p:attrName>
                                        </p:attrNameLst>
                                      </p:cBhvr>
                                      <p:to>
                                        <p:strVal val="visible"/>
                                      </p:to>
                                    </p:set>
                                    <p:animEffect filter="fade" transition="in">
                                      <p:cBhvr>
                                        <p:cTn dur="1000"/>
                                        <p:tgtEl>
                                          <p:spTgt spid="3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We Measure Gene Expression</a:t>
            </a:r>
            <a:endParaRPr/>
          </a:p>
        </p:txBody>
      </p:sp>
      <p:sp>
        <p:nvSpPr>
          <p:cNvPr id="341" name="Google Shape;341;p48"/>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mRNA transcription/translation</a:t>
            </a:r>
            <a:endParaRPr/>
          </a:p>
          <a:p>
            <a:pPr indent="-381000" lvl="1" marL="914400" rtl="0" algn="l">
              <a:spcBef>
                <a:spcPts val="0"/>
              </a:spcBef>
              <a:spcAft>
                <a:spcPts val="0"/>
              </a:spcAft>
              <a:buSzPts val="2400"/>
              <a:buChar char="○"/>
            </a:pPr>
            <a:r>
              <a:rPr lang="en"/>
              <a:t>Fluorescent tagging + microscopy</a:t>
            </a:r>
            <a:endParaRPr/>
          </a:p>
          <a:p>
            <a:pPr indent="-381000" lvl="1" marL="914400" rtl="0" algn="l">
              <a:spcBef>
                <a:spcPts val="0"/>
              </a:spcBef>
              <a:spcAft>
                <a:spcPts val="0"/>
              </a:spcAft>
              <a:buSzPts val="2400"/>
              <a:buChar char="○"/>
            </a:pPr>
            <a:r>
              <a:rPr lang="en"/>
              <a:t>ribosomal capture</a:t>
            </a:r>
            <a:endParaRPr/>
          </a:p>
          <a:p>
            <a:pPr indent="-419100" lvl="0" marL="457200" rtl="0" algn="l">
              <a:spcBef>
                <a:spcPts val="0"/>
              </a:spcBef>
              <a:spcAft>
                <a:spcPts val="0"/>
              </a:spcAft>
              <a:buSzPts val="3000"/>
              <a:buChar char="●"/>
            </a:pPr>
            <a:r>
              <a:rPr lang="en"/>
              <a:t>mRNA abundance</a:t>
            </a:r>
            <a:endParaRPr/>
          </a:p>
          <a:p>
            <a:pPr indent="-381000" lvl="1" marL="914400" rtl="0" algn="l">
              <a:spcBef>
                <a:spcPts val="0"/>
              </a:spcBef>
              <a:spcAft>
                <a:spcPts val="0"/>
              </a:spcAft>
              <a:buSzPts val="2400"/>
              <a:buChar char="○"/>
            </a:pPr>
            <a:r>
              <a:rPr lang="en"/>
              <a:t>Northern blots</a:t>
            </a:r>
            <a:endParaRPr/>
          </a:p>
          <a:p>
            <a:pPr indent="-381000" lvl="1" marL="914400" rtl="0" algn="l">
              <a:spcBef>
                <a:spcPts val="0"/>
              </a:spcBef>
              <a:spcAft>
                <a:spcPts val="0"/>
              </a:spcAft>
              <a:buSzPts val="2400"/>
              <a:buChar char="○"/>
            </a:pPr>
            <a:r>
              <a:rPr lang="en"/>
              <a:t>Quantitative polymerase chain reaction (qPCR)</a:t>
            </a:r>
            <a:endParaRPr/>
          </a:p>
          <a:p>
            <a:pPr indent="-381000" lvl="1" marL="914400" rtl="0" algn="l">
              <a:spcBef>
                <a:spcPts val="0"/>
              </a:spcBef>
              <a:spcAft>
                <a:spcPts val="0"/>
              </a:spcAft>
              <a:buSzPts val="2400"/>
              <a:buChar char="○"/>
            </a:pPr>
            <a:r>
              <a:rPr lang="en"/>
              <a:t>Microarrays</a:t>
            </a:r>
            <a:endParaRPr/>
          </a:p>
          <a:p>
            <a:pPr indent="-381000" lvl="1" marL="914400" rtl="0" algn="l">
              <a:spcBef>
                <a:spcPts val="0"/>
              </a:spcBef>
              <a:spcAft>
                <a:spcPts val="0"/>
              </a:spcAft>
              <a:buSzPts val="2400"/>
              <a:buChar char="○"/>
            </a:pPr>
            <a:r>
              <a:rPr lang="en"/>
              <a:t>High-throughput sequencing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10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Effect filter="fade" transition="in">
                                      <p:cBhvr>
                                        <p:cTn dur="1000"/>
                                        <p:tgtEl>
                                          <p:spTgt spid="3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Effect filter="fade" transition="in">
                                      <p:cBhvr>
                                        <p:cTn dur="1000"/>
                                        <p:tgtEl>
                                          <p:spTgt spid="3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3" st="3"/>
                                            </p:txEl>
                                          </p:spTgt>
                                        </p:tgtEl>
                                        <p:attrNameLst>
                                          <p:attrName>style.visibility</p:attrName>
                                        </p:attrNameLst>
                                      </p:cBhvr>
                                      <p:to>
                                        <p:strVal val="visible"/>
                                      </p:to>
                                    </p:set>
                                    <p:animEffect filter="fade" transition="in">
                                      <p:cBhvr>
                                        <p:cTn dur="1000"/>
                                        <p:tgtEl>
                                          <p:spTgt spid="3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4" st="4"/>
                                            </p:txEl>
                                          </p:spTgt>
                                        </p:tgtEl>
                                        <p:attrNameLst>
                                          <p:attrName>style.visibility</p:attrName>
                                        </p:attrNameLst>
                                      </p:cBhvr>
                                      <p:to>
                                        <p:strVal val="visible"/>
                                      </p:to>
                                    </p:set>
                                    <p:animEffect filter="fade" transition="in">
                                      <p:cBhvr>
                                        <p:cTn dur="1000"/>
                                        <p:tgtEl>
                                          <p:spTgt spid="3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5" st="5"/>
                                            </p:txEl>
                                          </p:spTgt>
                                        </p:tgtEl>
                                        <p:attrNameLst>
                                          <p:attrName>style.visibility</p:attrName>
                                        </p:attrNameLst>
                                      </p:cBhvr>
                                      <p:to>
                                        <p:strVal val="visible"/>
                                      </p:to>
                                    </p:set>
                                    <p:animEffect filter="fade" transition="in">
                                      <p:cBhvr>
                                        <p:cTn dur="1000"/>
                                        <p:tgtEl>
                                          <p:spTgt spid="3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6" st="6"/>
                                            </p:txEl>
                                          </p:spTgt>
                                        </p:tgtEl>
                                        <p:attrNameLst>
                                          <p:attrName>style.visibility</p:attrName>
                                        </p:attrNameLst>
                                      </p:cBhvr>
                                      <p:to>
                                        <p:strVal val="visible"/>
                                      </p:to>
                                    </p:set>
                                    <p:animEffect filter="fade" transition="in">
                                      <p:cBhvr>
                                        <p:cTn dur="1000"/>
                                        <p:tgtEl>
                                          <p:spTgt spid="3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7" st="7"/>
                                            </p:txEl>
                                          </p:spTgt>
                                        </p:tgtEl>
                                        <p:attrNameLst>
                                          <p:attrName>style.visibility</p:attrName>
                                        </p:attrNameLst>
                                      </p:cBhvr>
                                      <p:to>
                                        <p:strVal val="visible"/>
                                      </p:to>
                                    </p:set>
                                    <p:animEffect filter="fade" transition="in">
                                      <p:cBhvr>
                                        <p:cTn dur="1000"/>
                                        <p:tgtEl>
                                          <p:spTgt spid="34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We Measure Gene Expression</a:t>
            </a:r>
            <a:endParaRPr/>
          </a:p>
        </p:txBody>
      </p:sp>
      <p:sp>
        <p:nvSpPr>
          <p:cNvPr id="347" name="Google Shape;347;p49"/>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Protein abundance</a:t>
            </a:r>
            <a:endParaRPr/>
          </a:p>
          <a:p>
            <a:pPr indent="-381000" lvl="1" marL="914400" rtl="0" algn="l">
              <a:spcBef>
                <a:spcPts val="0"/>
              </a:spcBef>
              <a:spcAft>
                <a:spcPts val="0"/>
              </a:spcAft>
              <a:buSzPts val="2400"/>
              <a:buChar char="○"/>
            </a:pPr>
            <a:r>
              <a:rPr lang="en"/>
              <a:t>Western blots</a:t>
            </a:r>
            <a:endParaRPr/>
          </a:p>
          <a:p>
            <a:pPr indent="-381000" lvl="1" marL="914400" rtl="0" algn="l">
              <a:spcBef>
                <a:spcPts val="0"/>
              </a:spcBef>
              <a:spcAft>
                <a:spcPts val="0"/>
              </a:spcAft>
              <a:buSzPts val="2400"/>
              <a:buChar char="○"/>
            </a:pPr>
            <a:r>
              <a:rPr lang="en"/>
              <a:t>Fluorescent tagging + microscopy</a:t>
            </a:r>
            <a:endParaRPr/>
          </a:p>
          <a:p>
            <a:pPr indent="-381000" lvl="1" marL="914400" rtl="0" algn="l">
              <a:spcBef>
                <a:spcPts val="0"/>
              </a:spcBef>
              <a:spcAft>
                <a:spcPts val="0"/>
              </a:spcAft>
              <a:buSzPts val="2400"/>
              <a:buChar char="○"/>
            </a:pPr>
            <a:r>
              <a:rPr lang="en"/>
              <a:t>Mass spectrometry</a:t>
            </a:r>
            <a:endParaRPr/>
          </a:p>
          <a:p>
            <a:pPr indent="-381000" lvl="1" marL="914400" rtl="0" algn="l">
              <a:spcBef>
                <a:spcPts val="0"/>
              </a:spcBef>
              <a:spcAft>
                <a:spcPts val="0"/>
              </a:spcAft>
              <a:buSzPts val="2400"/>
              <a:buChar char="○"/>
            </a:pPr>
            <a:r>
              <a:rPr lang="en"/>
              <a:t>Protein arrays</a:t>
            </a:r>
            <a:endParaRPr/>
          </a:p>
          <a:p>
            <a:pPr indent="-419100" lvl="0" marL="457200" rtl="0" algn="l">
              <a:spcBef>
                <a:spcPts val="0"/>
              </a:spcBef>
              <a:spcAft>
                <a:spcPts val="0"/>
              </a:spcAft>
              <a:buSzPts val="3000"/>
              <a:buChar char="●"/>
            </a:pPr>
            <a:r>
              <a:rPr lang="en"/>
              <a:t>mRNA/Protein localization</a:t>
            </a:r>
            <a:endParaRPr/>
          </a:p>
          <a:p>
            <a:pPr indent="-381000" lvl="1" marL="914400" rtl="0" algn="l">
              <a:spcBef>
                <a:spcPts val="0"/>
              </a:spcBef>
              <a:spcAft>
                <a:spcPts val="0"/>
              </a:spcAft>
              <a:buSzPts val="2400"/>
              <a:buChar char="○"/>
            </a:pPr>
            <a:r>
              <a:rPr lang="en"/>
              <a:t>Fluorescent tagging + microscopy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1000"/>
                                        <p:tgtEl>
                                          <p:spTgt spid="3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1000"/>
                                        <p:tgtEl>
                                          <p:spTgt spid="3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1000"/>
                                        <p:tgtEl>
                                          <p:spTgt spid="3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1000"/>
                                        <p:tgtEl>
                                          <p:spTgt spid="3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1000"/>
                                        <p:tgtEl>
                                          <p:spTgt spid="3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6" st="6"/>
                                            </p:txEl>
                                          </p:spTgt>
                                        </p:tgtEl>
                                        <p:attrNameLst>
                                          <p:attrName>style.visibility</p:attrName>
                                        </p:attrNameLst>
                                      </p:cBhvr>
                                      <p:to>
                                        <p:strVal val="visible"/>
                                      </p:to>
                                    </p:set>
                                    <p:animEffect filter="fade" transition="in">
                                      <p:cBhvr>
                                        <p:cTn dur="1000"/>
                                        <p:tgtEl>
                                          <p:spTgt spid="34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mRNA Measurement Considerations</a:t>
            </a:r>
            <a:endParaRPr/>
          </a:p>
        </p:txBody>
      </p:sp>
      <p:sp>
        <p:nvSpPr>
          <p:cNvPr id="353" name="Google Shape;353;p50"/>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419100" lvl="0" marL="457200" rtl="0" algn="l">
              <a:spcBef>
                <a:spcPts val="1000"/>
              </a:spcBef>
              <a:spcAft>
                <a:spcPts val="0"/>
              </a:spcAft>
              <a:buSzPts val="3000"/>
              <a:buChar char="●"/>
            </a:pPr>
            <a:r>
              <a:rPr lang="en"/>
              <a:t>Most mRNA quantification techniques measure </a:t>
            </a:r>
            <a:r>
              <a:rPr i="1" lang="en"/>
              <a:t>steady state abundance</a:t>
            </a:r>
            <a:endParaRPr i="1"/>
          </a:p>
          <a:p>
            <a:pPr indent="-419100" lvl="0" marL="457200" rtl="0" algn="l">
              <a:spcBef>
                <a:spcPts val="0"/>
              </a:spcBef>
              <a:spcAft>
                <a:spcPts val="0"/>
              </a:spcAft>
              <a:buSzPts val="3000"/>
              <a:buChar char="●"/>
            </a:pPr>
            <a:r>
              <a:rPr lang="en"/>
              <a:t>mRNA measurements are </a:t>
            </a:r>
            <a:r>
              <a:rPr i="1" lang="en"/>
              <a:t>snapshots</a:t>
            </a:r>
            <a:endParaRPr/>
          </a:p>
          <a:p>
            <a:pPr indent="-381000" lvl="1" marL="914400" rtl="0" algn="l">
              <a:spcBef>
                <a:spcPts val="0"/>
              </a:spcBef>
              <a:spcAft>
                <a:spcPts val="0"/>
              </a:spcAft>
              <a:buSzPts val="2400"/>
              <a:buChar char="○"/>
            </a:pPr>
            <a:r>
              <a:rPr lang="en"/>
              <a:t>Measure large populations of cells to quantify “average” abundance</a:t>
            </a:r>
            <a:endParaRPr/>
          </a:p>
          <a:p>
            <a:pPr indent="-419100" lvl="0" marL="457200" rtl="0" algn="l">
              <a:spcBef>
                <a:spcPts val="0"/>
              </a:spcBef>
              <a:spcAft>
                <a:spcPts val="0"/>
              </a:spcAft>
              <a:buSzPts val="3000"/>
              <a:buChar char="●"/>
            </a:pPr>
            <a:r>
              <a:rPr lang="en"/>
              <a:t>Poor concordance between mRNA and corresponding protein abundance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1000"/>
                                        <p:tgtEl>
                                          <p:spTgt spid="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1000"/>
                                        <p:tgtEl>
                                          <p:spTgt spid="3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1000"/>
                                        <p:tgtEl>
                                          <p:spTgt spid="3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genomics?</a:t>
            </a:r>
            <a:endParaRPr/>
          </a:p>
        </p:txBody>
      </p:sp>
      <p:sp>
        <p:nvSpPr>
          <p:cNvPr id="74" name="Google Shape;74;p16"/>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2400"/>
          </a:p>
          <a:p>
            <a:pPr indent="0" lvl="0" marL="0" rtl="0" algn="ctr">
              <a:spcBef>
                <a:spcPts val="2400"/>
              </a:spcBef>
              <a:spcAft>
                <a:spcPts val="0"/>
              </a:spcAft>
              <a:buNone/>
            </a:pPr>
            <a:r>
              <a:rPr lang="en" sz="2400"/>
              <a:t>“</a:t>
            </a:r>
            <a:r>
              <a:rPr b="1" lang="en" sz="2400"/>
              <a:t>Genomics</a:t>
            </a:r>
            <a:r>
              <a:rPr lang="en" sz="2400"/>
              <a:t> is a discipline in genetics that applies recombinant DNA, DNA sequencing methods, and bioinformatics to sequence, assemble, and analyze the function and structure of genomes (the complete set of DNA within a single cell of an organism).”</a:t>
            </a:r>
            <a:endParaRPr sz="2400"/>
          </a:p>
          <a:p>
            <a:pPr indent="0" lvl="0" marL="0" rtl="0" algn="l">
              <a:spcBef>
                <a:spcPts val="2400"/>
              </a:spcBef>
              <a:spcAft>
                <a:spcPts val="2400"/>
              </a:spcAft>
              <a:buNone/>
            </a:pPr>
            <a:r>
              <a:rPr i="1" lang="en" sz="2400"/>
              <a:t>- Wikipedia</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genomics?</a:t>
            </a:r>
            <a:endParaRPr/>
          </a:p>
        </p:txBody>
      </p:sp>
      <p:sp>
        <p:nvSpPr>
          <p:cNvPr id="80" name="Google Shape;80;p17"/>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2400"/>
          </a:p>
          <a:p>
            <a:pPr indent="0" lvl="0" marL="0" rtl="0" algn="ctr">
              <a:spcBef>
                <a:spcPts val="2400"/>
              </a:spcBef>
              <a:spcAft>
                <a:spcPts val="0"/>
              </a:spcAft>
              <a:buNone/>
            </a:pPr>
            <a:r>
              <a:rPr lang="en" sz="2400"/>
              <a:t>“</a:t>
            </a:r>
            <a:r>
              <a:rPr lang="en" sz="2400"/>
              <a:t>Research of single genes does not fall into the definition of genomics unless the aim of this genetic, pathway, and functional information analysis is to elucidate its effect on, place in, and response to the entire genome's networks.</a:t>
            </a:r>
            <a:r>
              <a:rPr lang="en" sz="2400"/>
              <a:t>”</a:t>
            </a:r>
            <a:endParaRPr sz="2400"/>
          </a:p>
          <a:p>
            <a:pPr indent="0" lvl="0" marL="0" rtl="0" algn="l">
              <a:spcBef>
                <a:spcPts val="2400"/>
              </a:spcBef>
              <a:spcAft>
                <a:spcPts val="2400"/>
              </a:spcAft>
              <a:buNone/>
            </a:pPr>
            <a:r>
              <a:rPr i="1" lang="en" sz="2400"/>
              <a:t>- Wikipedia</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Central Dogma of Biology</a:t>
            </a:r>
            <a:endParaRPr/>
          </a:p>
        </p:txBody>
      </p:sp>
      <p:sp>
        <p:nvSpPr>
          <p:cNvPr id="86" name="Google Shape;86;p18"/>
          <p:cNvSpPr txBox="1"/>
          <p:nvPr>
            <p:ph idx="1" type="body"/>
          </p:nvPr>
        </p:nvSpPr>
        <p:spPr>
          <a:xfrm>
            <a:off x="191000" y="4290800"/>
            <a:ext cx="8762100" cy="3723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1100"/>
              <a:t>http://www.lhsc.on.ca/Patients_Families_Visitors/Genetics/Inherited_Metabolic/Mitochondria/DiseasesattheMolecularLevel.htm</a:t>
            </a:r>
            <a:endParaRPr sz="1100"/>
          </a:p>
        </p:txBody>
      </p:sp>
      <p:pic>
        <p:nvPicPr>
          <p:cNvPr id="87" name="Google Shape;87;p18"/>
          <p:cNvPicPr preferRelativeResize="0"/>
          <p:nvPr/>
        </p:nvPicPr>
        <p:blipFill>
          <a:blip r:embed="rId3">
            <a:alphaModFix/>
          </a:blip>
          <a:stretch>
            <a:fillRect/>
          </a:stretch>
        </p:blipFill>
        <p:spPr>
          <a:xfrm>
            <a:off x="1238300" y="1143325"/>
            <a:ext cx="6667500" cy="288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cxnSp>
        <p:nvCxnSpPr>
          <p:cNvPr id="92" name="Google Shape;92;p19"/>
          <p:cNvCxnSpPr/>
          <p:nvPr/>
        </p:nvCxnSpPr>
        <p:spPr>
          <a:xfrm rot="10800000">
            <a:off x="2332488" y="2800288"/>
            <a:ext cx="4437000" cy="793500"/>
          </a:xfrm>
          <a:prstGeom prst="bentConnector3">
            <a:avLst>
              <a:gd fmla="val 85537" name="adj1"/>
            </a:avLst>
          </a:prstGeom>
          <a:noFill/>
          <a:ln cap="flat" cmpd="sng" w="9525">
            <a:solidFill>
              <a:schemeClr val="dk2"/>
            </a:solidFill>
            <a:prstDash val="solid"/>
            <a:round/>
            <a:headEnd len="med" w="med" type="none"/>
            <a:tailEnd len="med" w="med" type="stealth"/>
          </a:ln>
        </p:spPr>
      </p:cxnSp>
      <p:sp>
        <p:nvSpPr>
          <p:cNvPr id="93" name="Google Shape;93;p1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can genomics tell us?</a:t>
            </a:r>
            <a:endParaRPr/>
          </a:p>
        </p:txBody>
      </p:sp>
      <p:sp>
        <p:nvSpPr>
          <p:cNvPr id="94" name="Google Shape;94;p19"/>
          <p:cNvSpPr/>
          <p:nvPr/>
        </p:nvSpPr>
        <p:spPr>
          <a:xfrm>
            <a:off x="3031825" y="1146025"/>
            <a:ext cx="3080400" cy="87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DNA Sequence</a:t>
            </a:r>
            <a:endParaRPr sz="3000"/>
          </a:p>
        </p:txBody>
      </p:sp>
      <p:sp>
        <p:nvSpPr>
          <p:cNvPr id="95" name="Google Shape;95;p19"/>
          <p:cNvSpPr/>
          <p:nvPr/>
        </p:nvSpPr>
        <p:spPr>
          <a:xfrm>
            <a:off x="743550" y="2612675"/>
            <a:ext cx="15690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Gene Sequence</a:t>
            </a:r>
            <a:endParaRPr/>
          </a:p>
        </p:txBody>
      </p:sp>
      <p:sp>
        <p:nvSpPr>
          <p:cNvPr id="96" name="Google Shape;96;p19"/>
          <p:cNvSpPr/>
          <p:nvPr/>
        </p:nvSpPr>
        <p:spPr>
          <a:xfrm>
            <a:off x="3516175" y="4286300"/>
            <a:ext cx="21117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Protein/Gene Function</a:t>
            </a:r>
            <a:endParaRPr/>
          </a:p>
        </p:txBody>
      </p:sp>
      <p:sp>
        <p:nvSpPr>
          <p:cNvPr id="97" name="Google Shape;97;p19"/>
          <p:cNvSpPr/>
          <p:nvPr/>
        </p:nvSpPr>
        <p:spPr>
          <a:xfrm>
            <a:off x="607150" y="3406300"/>
            <a:ext cx="18417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Protein Sequence</a:t>
            </a:r>
            <a:endParaRPr/>
          </a:p>
        </p:txBody>
      </p:sp>
      <p:sp>
        <p:nvSpPr>
          <p:cNvPr id="98" name="Google Shape;98;p19"/>
          <p:cNvSpPr/>
          <p:nvPr/>
        </p:nvSpPr>
        <p:spPr>
          <a:xfrm>
            <a:off x="3516175" y="2612675"/>
            <a:ext cx="21117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Regulatory Sequence</a:t>
            </a:r>
            <a:endParaRPr/>
          </a:p>
        </p:txBody>
      </p:sp>
      <p:sp>
        <p:nvSpPr>
          <p:cNvPr id="99" name="Google Shape;99;p19"/>
          <p:cNvSpPr/>
          <p:nvPr/>
        </p:nvSpPr>
        <p:spPr>
          <a:xfrm>
            <a:off x="3516175" y="3406300"/>
            <a:ext cx="21117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Gene Expression</a:t>
            </a:r>
            <a:endParaRPr/>
          </a:p>
        </p:txBody>
      </p:sp>
      <p:sp>
        <p:nvSpPr>
          <p:cNvPr id="100" name="Google Shape;100;p19"/>
          <p:cNvSpPr/>
          <p:nvPr/>
        </p:nvSpPr>
        <p:spPr>
          <a:xfrm>
            <a:off x="6886075" y="2612675"/>
            <a:ext cx="13749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DNA Variation</a:t>
            </a:r>
            <a:endParaRPr/>
          </a:p>
        </p:txBody>
      </p:sp>
      <p:sp>
        <p:nvSpPr>
          <p:cNvPr id="101" name="Google Shape;101;p19"/>
          <p:cNvSpPr/>
          <p:nvPr/>
        </p:nvSpPr>
        <p:spPr>
          <a:xfrm>
            <a:off x="6749650" y="3406300"/>
            <a:ext cx="1647900" cy="37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Human disease</a:t>
            </a:r>
            <a:endParaRPr/>
          </a:p>
        </p:txBody>
      </p:sp>
      <p:cxnSp>
        <p:nvCxnSpPr>
          <p:cNvPr id="102" name="Google Shape;102;p19"/>
          <p:cNvCxnSpPr>
            <a:stCxn id="94" idx="1"/>
            <a:endCxn id="95" idx="0"/>
          </p:cNvCxnSpPr>
          <p:nvPr/>
        </p:nvCxnSpPr>
        <p:spPr>
          <a:xfrm flipH="1">
            <a:off x="1527925" y="1582675"/>
            <a:ext cx="1503900" cy="1029900"/>
          </a:xfrm>
          <a:prstGeom prst="bentConnector2">
            <a:avLst/>
          </a:prstGeom>
          <a:noFill/>
          <a:ln cap="flat" cmpd="sng" w="9525">
            <a:solidFill>
              <a:schemeClr val="dk2"/>
            </a:solidFill>
            <a:prstDash val="solid"/>
            <a:round/>
            <a:headEnd len="med" w="med" type="none"/>
            <a:tailEnd len="med" w="med" type="stealth"/>
          </a:ln>
        </p:spPr>
      </p:cxnSp>
      <p:cxnSp>
        <p:nvCxnSpPr>
          <p:cNvPr id="103" name="Google Shape;103;p19"/>
          <p:cNvCxnSpPr>
            <a:stCxn id="95" idx="2"/>
            <a:endCxn id="97" idx="0"/>
          </p:cNvCxnSpPr>
          <p:nvPr/>
        </p:nvCxnSpPr>
        <p:spPr>
          <a:xfrm flipH="1" rot="-5400000">
            <a:off x="1319250" y="3196775"/>
            <a:ext cx="418200" cy="600"/>
          </a:xfrm>
          <a:prstGeom prst="bentConnector3">
            <a:avLst>
              <a:gd fmla="val 50015" name="adj1"/>
            </a:avLst>
          </a:prstGeom>
          <a:noFill/>
          <a:ln cap="flat" cmpd="sng" w="9525">
            <a:solidFill>
              <a:schemeClr val="dk2"/>
            </a:solidFill>
            <a:prstDash val="solid"/>
            <a:round/>
            <a:headEnd len="med" w="med" type="none"/>
            <a:tailEnd len="med" w="med" type="stealth"/>
          </a:ln>
        </p:spPr>
      </p:cxnSp>
      <p:cxnSp>
        <p:nvCxnSpPr>
          <p:cNvPr id="104" name="Google Shape;104;p19"/>
          <p:cNvCxnSpPr>
            <a:stCxn id="94" idx="2"/>
            <a:endCxn id="98" idx="0"/>
          </p:cNvCxnSpPr>
          <p:nvPr/>
        </p:nvCxnSpPr>
        <p:spPr>
          <a:xfrm flipH="1" rot="-5400000">
            <a:off x="4275625" y="2315725"/>
            <a:ext cx="593400" cy="600"/>
          </a:xfrm>
          <a:prstGeom prst="bentConnector3">
            <a:avLst>
              <a:gd fmla="val 49996" name="adj1"/>
            </a:avLst>
          </a:prstGeom>
          <a:noFill/>
          <a:ln cap="flat" cmpd="sng" w="9525">
            <a:solidFill>
              <a:schemeClr val="dk2"/>
            </a:solidFill>
            <a:prstDash val="solid"/>
            <a:round/>
            <a:headEnd len="med" w="med" type="none"/>
            <a:tailEnd len="med" w="med" type="stealth"/>
          </a:ln>
        </p:spPr>
      </p:cxnSp>
      <p:cxnSp>
        <p:nvCxnSpPr>
          <p:cNvPr id="105" name="Google Shape;105;p19"/>
          <p:cNvCxnSpPr>
            <a:stCxn id="94" idx="3"/>
            <a:endCxn id="100" idx="0"/>
          </p:cNvCxnSpPr>
          <p:nvPr/>
        </p:nvCxnSpPr>
        <p:spPr>
          <a:xfrm>
            <a:off x="6112225" y="1582675"/>
            <a:ext cx="1461300" cy="1029900"/>
          </a:xfrm>
          <a:prstGeom prst="bentConnector2">
            <a:avLst/>
          </a:prstGeom>
          <a:noFill/>
          <a:ln cap="flat" cmpd="sng" w="9525">
            <a:solidFill>
              <a:schemeClr val="dk2"/>
            </a:solidFill>
            <a:prstDash val="solid"/>
            <a:round/>
            <a:headEnd len="med" w="med" type="none"/>
            <a:tailEnd len="med" w="med" type="stealth"/>
          </a:ln>
        </p:spPr>
      </p:cxnSp>
      <p:cxnSp>
        <p:nvCxnSpPr>
          <p:cNvPr id="106" name="Google Shape;106;p19"/>
          <p:cNvCxnSpPr>
            <a:stCxn id="100" idx="2"/>
            <a:endCxn id="101" idx="0"/>
          </p:cNvCxnSpPr>
          <p:nvPr/>
        </p:nvCxnSpPr>
        <p:spPr>
          <a:xfrm flipH="1" rot="-5400000">
            <a:off x="7364725" y="3196775"/>
            <a:ext cx="418200" cy="600"/>
          </a:xfrm>
          <a:prstGeom prst="bentConnector3">
            <a:avLst>
              <a:gd fmla="val 50015" name="adj1"/>
            </a:avLst>
          </a:prstGeom>
          <a:noFill/>
          <a:ln cap="flat" cmpd="sng" w="9525">
            <a:solidFill>
              <a:schemeClr val="dk2"/>
            </a:solidFill>
            <a:prstDash val="solid"/>
            <a:round/>
            <a:headEnd len="med" w="med" type="none"/>
            <a:tailEnd len="med" w="med" type="stealth"/>
          </a:ln>
        </p:spPr>
      </p:cxnSp>
      <p:cxnSp>
        <p:nvCxnSpPr>
          <p:cNvPr id="107" name="Google Shape;107;p19"/>
          <p:cNvCxnSpPr>
            <a:stCxn id="101" idx="1"/>
            <a:endCxn id="98" idx="3"/>
          </p:cNvCxnSpPr>
          <p:nvPr/>
        </p:nvCxnSpPr>
        <p:spPr>
          <a:xfrm rot="10800000">
            <a:off x="5627950" y="2800450"/>
            <a:ext cx="1121700" cy="793500"/>
          </a:xfrm>
          <a:prstGeom prst="bentConnector3">
            <a:avLst>
              <a:gd fmla="val 50003" name="adj1"/>
            </a:avLst>
          </a:prstGeom>
          <a:noFill/>
          <a:ln cap="flat" cmpd="sng" w="9525">
            <a:solidFill>
              <a:schemeClr val="dk2"/>
            </a:solidFill>
            <a:prstDash val="solid"/>
            <a:round/>
            <a:headEnd len="med" w="med" type="none"/>
            <a:tailEnd len="med" w="med" type="stealth"/>
          </a:ln>
        </p:spPr>
      </p:cxnSp>
      <p:cxnSp>
        <p:nvCxnSpPr>
          <p:cNvPr id="108" name="Google Shape;108;p19"/>
          <p:cNvCxnSpPr>
            <a:stCxn id="98" idx="2"/>
            <a:endCxn id="99" idx="0"/>
          </p:cNvCxnSpPr>
          <p:nvPr/>
        </p:nvCxnSpPr>
        <p:spPr>
          <a:xfrm flipH="1" rot="-5400000">
            <a:off x="4363225" y="3196775"/>
            <a:ext cx="418200" cy="600"/>
          </a:xfrm>
          <a:prstGeom prst="bentConnector3">
            <a:avLst>
              <a:gd fmla="val 50015" name="adj1"/>
            </a:avLst>
          </a:prstGeom>
          <a:noFill/>
          <a:ln cap="flat" cmpd="sng" w="9525">
            <a:solidFill>
              <a:schemeClr val="dk2"/>
            </a:solidFill>
            <a:prstDash val="solid"/>
            <a:round/>
            <a:headEnd len="med" w="med" type="none"/>
            <a:tailEnd len="med" w="med" type="stealth"/>
          </a:ln>
        </p:spPr>
      </p:cxnSp>
      <p:cxnSp>
        <p:nvCxnSpPr>
          <p:cNvPr id="109" name="Google Shape;109;p19"/>
          <p:cNvCxnSpPr>
            <a:stCxn id="101" idx="2"/>
            <a:endCxn id="96" idx="3"/>
          </p:cNvCxnSpPr>
          <p:nvPr/>
        </p:nvCxnSpPr>
        <p:spPr>
          <a:xfrm rot="5400000">
            <a:off x="6254500" y="3154900"/>
            <a:ext cx="692400" cy="1945800"/>
          </a:xfrm>
          <a:prstGeom prst="bentConnector2">
            <a:avLst/>
          </a:prstGeom>
          <a:noFill/>
          <a:ln cap="flat" cmpd="sng" w="9525">
            <a:solidFill>
              <a:schemeClr val="dk2"/>
            </a:solidFill>
            <a:prstDash val="solid"/>
            <a:round/>
            <a:headEnd len="med" w="med" type="none"/>
            <a:tailEnd len="med" w="med" type="stealth"/>
          </a:ln>
        </p:spPr>
      </p:cxnSp>
      <p:cxnSp>
        <p:nvCxnSpPr>
          <p:cNvPr id="110" name="Google Shape;110;p19"/>
          <p:cNvCxnSpPr>
            <a:stCxn id="97" idx="2"/>
            <a:endCxn id="96" idx="1"/>
          </p:cNvCxnSpPr>
          <p:nvPr/>
        </p:nvCxnSpPr>
        <p:spPr>
          <a:xfrm flipH="1" rot="-5400000">
            <a:off x="2175850" y="3133750"/>
            <a:ext cx="692400" cy="1988100"/>
          </a:xfrm>
          <a:prstGeom prst="bentConnector2">
            <a:avLst/>
          </a:prstGeom>
          <a:noFill/>
          <a:ln cap="flat" cmpd="sng" w="9525">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 we study genomics?</a:t>
            </a:r>
            <a:endParaRPr/>
          </a:p>
        </p:txBody>
      </p:sp>
      <p:sp>
        <p:nvSpPr>
          <p:cNvPr id="116" name="Google Shape;116;p20"/>
          <p:cNvSpPr txBox="1"/>
          <p:nvPr>
            <p:ph idx="1" type="body"/>
          </p:nvPr>
        </p:nvSpPr>
        <p:spPr>
          <a:xfrm>
            <a:off x="311700" y="923868"/>
            <a:ext cx="85206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AutoNum type="arabicPeriod"/>
            </a:pPr>
            <a:r>
              <a:rPr lang="en" sz="2400"/>
              <a:t>Isolate nucleic acid molecules from biological samples</a:t>
            </a:r>
            <a:endParaRPr sz="2400"/>
          </a:p>
          <a:p>
            <a:pPr indent="-381000" lvl="0" marL="457200" rtl="0" algn="l">
              <a:spcBef>
                <a:spcPts val="0"/>
              </a:spcBef>
              <a:spcAft>
                <a:spcPts val="0"/>
              </a:spcAft>
              <a:buSzPts val="2400"/>
              <a:buAutoNum type="arabicPeriod"/>
            </a:pPr>
            <a:r>
              <a:rPr lang="en" sz="2400"/>
              <a:t>Determine nucleotide sequence using biochemical techniques</a:t>
            </a:r>
            <a:endParaRPr sz="2400"/>
          </a:p>
          <a:p>
            <a:pPr indent="-381000" lvl="0" marL="457200" rtl="0" algn="l">
              <a:spcBef>
                <a:spcPts val="0"/>
              </a:spcBef>
              <a:spcAft>
                <a:spcPts val="0"/>
              </a:spcAft>
              <a:buSzPts val="2400"/>
              <a:buAutoNum type="arabicPeriod"/>
            </a:pPr>
            <a:r>
              <a:rPr lang="en" sz="2400"/>
              <a:t>Digitize nucleotide sequence</a:t>
            </a:r>
            <a:endParaRPr sz="2400"/>
          </a:p>
          <a:p>
            <a:pPr indent="-381000" lvl="0" marL="457200" rtl="0" algn="l">
              <a:spcBef>
                <a:spcPts val="0"/>
              </a:spcBef>
              <a:spcAft>
                <a:spcPts val="0"/>
              </a:spcAft>
              <a:buSzPts val="2400"/>
              <a:buAutoNum type="arabicPeriod"/>
            </a:pPr>
            <a:r>
              <a:rPr lang="en" sz="2400"/>
              <a:t>Examine digital sequences to identify patterns with algorithms and statistics</a:t>
            </a:r>
            <a:endParaRPr sz="2400"/>
          </a:p>
          <a:p>
            <a:pPr indent="-381000" lvl="0" marL="457200" rtl="0" algn="l">
              <a:spcBef>
                <a:spcPts val="0"/>
              </a:spcBef>
              <a:spcAft>
                <a:spcPts val="0"/>
              </a:spcAft>
              <a:buSzPts val="2400"/>
              <a:buAutoNum type="arabicPeriod"/>
            </a:pPr>
            <a:r>
              <a:rPr lang="en" sz="2400"/>
              <a:t>Relate patterns to biological observations by:</a:t>
            </a:r>
            <a:endParaRPr sz="2400"/>
          </a:p>
          <a:p>
            <a:pPr indent="-381000" lvl="0" marL="457200" rtl="0" algn="l">
              <a:spcBef>
                <a:spcPts val="0"/>
              </a:spcBef>
              <a:spcAft>
                <a:spcPts val="0"/>
              </a:spcAft>
              <a:buSzPts val="2400"/>
              <a:buAutoNum type="arabicPeriod"/>
            </a:pPr>
            <a:r>
              <a:rPr lang="en" sz="2400"/>
              <a:t>Comparing patterns detected across many samples</a:t>
            </a:r>
            <a:endParaRPr sz="2400"/>
          </a:p>
          <a:p>
            <a:pPr indent="-381000" lvl="0" marL="457200" rtl="0" algn="l">
              <a:spcBef>
                <a:spcPts val="0"/>
              </a:spcBef>
              <a:spcAft>
                <a:spcPts val="0"/>
              </a:spcAft>
              <a:buSzPts val="2400"/>
              <a:buAutoNum type="arabicPeriod"/>
            </a:pPr>
            <a:r>
              <a:rPr lang="en" sz="2400"/>
              <a:t>Manipulating a system to see how patterns change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1000"/>
                                        <p:tgtEl>
                                          <p:spTgt spid="1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animEffect filter="fade" transition="in">
                                      <p:cBhvr>
                                        <p:cTn dur="1000"/>
                                        <p:tgtEl>
                                          <p:spTgt spid="11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Sequencing Techniques</a:t>
            </a:r>
            <a:endParaRPr/>
          </a:p>
        </p:txBody>
      </p:sp>
      <p:sp>
        <p:nvSpPr>
          <p:cNvPr id="122" name="Google Shape;122;p21"/>
          <p:cNvSpPr txBox="1"/>
          <p:nvPr>
            <p:ph idx="1" type="body"/>
          </p:nvPr>
        </p:nvSpPr>
        <p:spPr>
          <a:xfrm>
            <a:off x="311700" y="923869"/>
            <a:ext cx="8520600" cy="653400"/>
          </a:xfrm>
          <a:prstGeom prst="rect">
            <a:avLst/>
          </a:prstGeom>
        </p:spPr>
        <p:txBody>
          <a:bodyPr anchorCtr="0" anchor="t" bIns="91425" lIns="91425" spcFirstLastPara="1" rIns="91425" wrap="square" tIns="91425">
            <a:noAutofit/>
          </a:bodyPr>
          <a:lstStyle/>
          <a:p>
            <a:pPr indent="0" lvl="0" marL="0" rtl="0" algn="l">
              <a:spcBef>
                <a:spcPts val="1000"/>
              </a:spcBef>
              <a:spcAft>
                <a:spcPts val="2400"/>
              </a:spcAft>
              <a:buNone/>
            </a:pPr>
            <a:r>
              <a:rPr lang="en" sz="2400"/>
              <a:t>Sanger sequencing – fluorescent-labeled DNA fragments</a:t>
            </a:r>
            <a:endParaRPr sz="2400"/>
          </a:p>
        </p:txBody>
      </p:sp>
      <p:pic>
        <p:nvPicPr>
          <p:cNvPr id="123" name="Google Shape;123;p21"/>
          <p:cNvPicPr preferRelativeResize="0"/>
          <p:nvPr/>
        </p:nvPicPr>
        <p:blipFill>
          <a:blip r:embed="rId3">
            <a:alphaModFix/>
          </a:blip>
          <a:stretch>
            <a:fillRect/>
          </a:stretch>
        </p:blipFill>
        <p:spPr>
          <a:xfrm>
            <a:off x="1724025" y="1577288"/>
            <a:ext cx="5695950" cy="1647825"/>
          </a:xfrm>
          <a:prstGeom prst="rect">
            <a:avLst/>
          </a:prstGeom>
          <a:noFill/>
          <a:ln>
            <a:noFill/>
          </a:ln>
        </p:spPr>
      </p:pic>
      <p:sp>
        <p:nvSpPr>
          <p:cNvPr id="124" name="Google Shape;124;p21"/>
          <p:cNvSpPr txBox="1"/>
          <p:nvPr>
            <p:ph idx="1" type="body"/>
          </p:nvPr>
        </p:nvSpPr>
        <p:spPr>
          <a:xfrm>
            <a:off x="311700" y="3013669"/>
            <a:ext cx="8520600" cy="653400"/>
          </a:xfrm>
          <a:prstGeom prst="rect">
            <a:avLst/>
          </a:prstGeom>
        </p:spPr>
        <p:txBody>
          <a:bodyPr anchorCtr="0" anchor="t" bIns="91425" lIns="91425" spcFirstLastPara="1" rIns="91425" wrap="square" tIns="91425">
            <a:noAutofit/>
          </a:bodyPr>
          <a:lstStyle/>
          <a:p>
            <a:pPr indent="0" lvl="0" marL="0" rtl="0" algn="l">
              <a:spcBef>
                <a:spcPts val="1000"/>
              </a:spcBef>
              <a:spcAft>
                <a:spcPts val="2400"/>
              </a:spcAft>
              <a:buNone/>
            </a:pPr>
            <a:r>
              <a:rPr lang="en" sz="2400"/>
              <a:t>Sequencing by synthesis, pyrosequencing</a:t>
            </a:r>
            <a:endParaRPr sz="2400"/>
          </a:p>
        </p:txBody>
      </p:sp>
      <p:pic>
        <p:nvPicPr>
          <p:cNvPr id="125" name="Google Shape;125;p21"/>
          <p:cNvPicPr preferRelativeResize="0"/>
          <p:nvPr/>
        </p:nvPicPr>
        <p:blipFill>
          <a:blip r:embed="rId4">
            <a:alphaModFix/>
          </a:blip>
          <a:stretch>
            <a:fillRect/>
          </a:stretch>
        </p:blipFill>
        <p:spPr>
          <a:xfrm>
            <a:off x="1251038" y="3667069"/>
            <a:ext cx="6641933" cy="1171630"/>
          </a:xfrm>
          <a:prstGeom prst="rect">
            <a:avLst/>
          </a:prstGeom>
          <a:noFill/>
          <a:ln>
            <a:noFill/>
          </a:ln>
        </p:spPr>
      </p:pic>
      <p:sp>
        <p:nvSpPr>
          <p:cNvPr id="126" name="Google Shape;126;p21"/>
          <p:cNvSpPr txBox="1"/>
          <p:nvPr>
            <p:ph idx="1" type="body"/>
          </p:nvPr>
        </p:nvSpPr>
        <p:spPr>
          <a:xfrm>
            <a:off x="361775" y="4638699"/>
            <a:ext cx="8520600" cy="266100"/>
          </a:xfrm>
          <a:prstGeom prst="rect">
            <a:avLst/>
          </a:prstGeom>
        </p:spPr>
        <p:txBody>
          <a:bodyPr anchorCtr="0" anchor="t" bIns="91425" lIns="91425" spcFirstLastPara="1" rIns="91425" wrap="square" tIns="91425">
            <a:noAutofit/>
          </a:bodyPr>
          <a:lstStyle/>
          <a:p>
            <a:pPr indent="0" lvl="0" marL="0" rtl="0" algn="ctr">
              <a:spcBef>
                <a:spcPts val="1000"/>
              </a:spcBef>
              <a:spcAft>
                <a:spcPts val="2400"/>
              </a:spcAft>
              <a:buNone/>
            </a:pPr>
            <a:r>
              <a:rPr lang="en" sz="1200"/>
              <a:t>Adapted from http://web.uri.edu/gsc/next-generation-sequencing/</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