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Roboto Medium"/>
      <p:regular r:id="rId15"/>
      <p:bold r:id="rId16"/>
      <p:italic r:id="rId17"/>
      <p:boldItalic r:id="rId18"/>
    </p:embeddedFont>
    <p:embeddedFont>
      <p:font typeface="Roboto"/>
      <p:regular r:id="rId19"/>
      <p:bold r:id="rId20"/>
      <p:italic r:id="rId21"/>
      <p:boldItalic r:id="rId22"/>
    </p:embeddedFon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.fntdata"/><Relationship Id="rId22" Type="http://schemas.openxmlformats.org/officeDocument/2006/relationships/font" Target="fonts/Roboto-boldItalic.fntdata"/><Relationship Id="rId21" Type="http://schemas.openxmlformats.org/officeDocument/2006/relationships/font" Target="fonts/Roboto-italic.fntdata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RobotoMedium-regular.fntdata"/><Relationship Id="rId14" Type="http://schemas.openxmlformats.org/officeDocument/2006/relationships/slide" Target="slides/slide10.xml"/><Relationship Id="rId17" Type="http://schemas.openxmlformats.org/officeDocument/2006/relationships/font" Target="fonts/RobotoMedium-italic.fntdata"/><Relationship Id="rId16" Type="http://schemas.openxmlformats.org/officeDocument/2006/relationships/font" Target="fonts/RobotoMedium-bold.fntdata"/><Relationship Id="rId19" Type="http://schemas.openxmlformats.org/officeDocument/2006/relationships/font" Target="fonts/Roboto-regular.fntdata"/><Relationship Id="rId18" Type="http://schemas.openxmlformats.org/officeDocument/2006/relationships/font" Target="fonts/RobotoMedium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bb2891c31b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bb2891c31b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9ef704a2_0_2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9ef704a2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bb2891c31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bb2891c3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afc5f333d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afc5f333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ea2c250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ea2c250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b2891c31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bb2891c31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ea2c250d4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ea2c250d4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29ef704a2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29ef704a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bb2891c31b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bb2891c31b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5200"/>
              <a:buFont typeface="Roboto"/>
              <a:buNone/>
              <a:defRPr b="1" sz="5200">
                <a:solidFill>
                  <a:srgbClr val="680018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5056744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ctr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ctr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42900" lvl="2" marL="1371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17500" lvl="3" marL="18288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15000"/>
              </a:lnSpc>
              <a:spcBef>
                <a:spcPts val="2400"/>
              </a:spcBef>
              <a:spcAft>
                <a:spcPts val="24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572600" y="4300681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AFAF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3600"/>
              <a:buFont typeface="Roboto Medium"/>
              <a:buNone/>
              <a:defRPr sz="3600">
                <a:solidFill>
                  <a:srgbClr val="680018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Char char="●"/>
              <a:defRPr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Char char="○"/>
              <a:defRPr sz="24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■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tidyverse.org/" TargetMode="External"/><Relationship Id="rId4" Type="http://schemas.openxmlformats.org/officeDocument/2006/relationships/hyperlink" Target="https://www.tidyverse.org/" TargetMode="External"/><Relationship Id="rId5" Type="http://schemas.openxmlformats.org/officeDocument/2006/relationships/hyperlink" Target="https://r4ds.had.co.nz/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BF528 - R+RStudio Primer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passing command line arguments</a:t>
            </a:r>
            <a:endParaRPr/>
          </a:p>
        </p:txBody>
      </p:sp>
      <p:sp>
        <p:nvSpPr>
          <p:cNvPr id="107" name="Google Shape;107;p22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  <a:solidFill>
            <a:srgbClr val="FFFFFF"/>
          </a:soli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latin typeface="Courier New"/>
                <a:ea typeface="Courier New"/>
                <a:cs typeface="Courier New"/>
                <a:sym typeface="Courier New"/>
              </a:rPr>
              <a:t>#!/usr/bin/env Rscript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>
                <a:latin typeface="Courier New"/>
                <a:ea typeface="Courier New"/>
                <a:cs typeface="Courier New"/>
                <a:sym typeface="Courier New"/>
              </a:rPr>
              <a:t>args &lt;- commandArgs(trailingOnly=TRUE)</a:t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2400"/>
              </a:spcBef>
              <a:spcAft>
                <a:spcPts val="2400"/>
              </a:spcAft>
              <a:buNone/>
            </a:pPr>
            <a:r>
              <a:t/>
            </a:r>
            <a:endParaRPr sz="28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R</a:t>
            </a:r>
            <a:r>
              <a:rPr lang="en"/>
              <a:t> is a statistical computing language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Free and open source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Designed for statistics, data analysis, and visualization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Can be run on command line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More commonly run with </a:t>
            </a:r>
            <a:r>
              <a:rPr i="1" lang="en"/>
              <a:t>rstudio</a:t>
            </a:r>
            <a:endParaRPr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Are Literally Billions of R Tutorials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3047" y="813575"/>
            <a:ext cx="6337905" cy="360055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3389575" y="4586350"/>
            <a:ext cx="2470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pen Sans"/>
                <a:ea typeface="Open Sans"/>
                <a:cs typeface="Open Sans"/>
                <a:sym typeface="Open Sans"/>
              </a:rPr>
              <a:t>(just joking, kind of)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SCC OnDemand: RStudio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for Data Science</a:t>
            </a:r>
            <a:endParaRPr/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Excellent guide for learning R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t</a:t>
            </a:r>
            <a:r>
              <a:rPr lang="en" u="sng">
                <a:solidFill>
                  <a:schemeClr val="hlink"/>
                </a:solidFill>
                <a:hlinkClick r:id="rId4"/>
              </a:rPr>
              <a:t>idyverse</a:t>
            </a:r>
            <a:r>
              <a:rPr lang="en"/>
              <a:t>: set of packages that makes R less awful</a:t>
            </a:r>
            <a:endParaRPr/>
          </a:p>
          <a:p>
            <a:pPr indent="0" lvl="0" marL="0" rtl="0" algn="ctr">
              <a:spcBef>
                <a:spcPts val="2400"/>
              </a:spcBef>
              <a:spcAft>
                <a:spcPts val="24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https://r4ds.had.co.nz/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Markdown and R Notebooks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Bioconductor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Bioconductor</a:t>
            </a:r>
            <a:endParaRPr/>
          </a:p>
        </p:txBody>
      </p:sp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625" y="1126950"/>
            <a:ext cx="8134750" cy="3575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on the Command Line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