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Medium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Mono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CD00BF-17AA-4A29-A7F3-65E2DAE05562}">
  <a:tblStyle styleId="{73CD00BF-17AA-4A29-A7F3-65E2DAE0556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Mono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ono-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RobotoMono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6c91060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7f6c91060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6c91060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6c91060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6c910609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7f6c91060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f6c91060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7f6c91060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f6c91060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f6c91060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6c91060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6c91060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f6c91060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f6c91060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6c9106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7f6c9106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6c91060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6c91060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6c91060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7f6c91060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6c91060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f6c91060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hemberg-lab.github.io/scRNA.seq.course/introduction-to-single-cell-rna-seq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CGATOxford/UMI-tool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Single Cell Sequencing Analysis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/>
              <a:t>Part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Quantification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STAR+htseq-count, kallisto, salmon, etc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sample has a different # of cells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cell has the same number of measurements (e.g. genes)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= (# of samples) x (# of cells) x (# of genes)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Sparse: most will be zero!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 consider only single sample case below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Count Matrix Normalization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940950"/>
            <a:ext cx="85206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Normalization needed to make counts comparable between cells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Two possible levels of normalization: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Within cell (e.g. divide by column sum, “library size”)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Within dataset (e.g. divide by total number of reads)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All methods from bulk apply, i.e.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CPM, FPKM, DESeq2 etc…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Counts Matrix</a:t>
            </a:r>
            <a:endParaRPr/>
          </a:p>
        </p:txBody>
      </p:sp>
      <p:graphicFrame>
        <p:nvGraphicFramePr>
          <p:cNvPr id="148" name="Google Shape;148;p24"/>
          <p:cNvGraphicFramePr/>
          <p:nvPr/>
        </p:nvGraphicFramePr>
        <p:xfrm>
          <a:off x="3502625" y="8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{73CD00BF-17AA-4A29-A7F3-65E2DAE05562}</a:tableStyleId>
              </a:tblPr>
              <a:tblGrid>
                <a:gridCol w="769350"/>
                <a:gridCol w="583175"/>
                <a:gridCol w="610750"/>
                <a:gridCol w="576300"/>
                <a:gridCol w="645250"/>
                <a:gridCol w="630275"/>
                <a:gridCol w="630275"/>
                <a:gridCol w="408650"/>
                <a:gridCol w="6245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cellM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gene7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0" y="688975"/>
            <a:ext cx="35025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Counts matrix contains either: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Read counts 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UMI counts if used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cell has: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Total number of counts (col. sum, “library size”)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Number of non-zero genes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gene has: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# of non-zero cells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Non-zero mean/variance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Matrix is </a:t>
            </a:r>
            <a:r>
              <a:rPr i="1" lang="en" sz="1500"/>
              <a:t>sparse</a:t>
            </a:r>
            <a:r>
              <a:rPr lang="en" sz="1500"/>
              <a:t>: many zeros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Zeros may be: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Cell lacks gene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 “drop-out”: gene present but was missed by qPCR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Examining the Counts Matrix</a:t>
            </a:r>
            <a:endParaRPr/>
          </a:p>
        </p:txBody>
      </p:sp>
      <p:graphicFrame>
        <p:nvGraphicFramePr>
          <p:cNvPr id="155" name="Google Shape;155;p25"/>
          <p:cNvGraphicFramePr/>
          <p:nvPr/>
        </p:nvGraphicFramePr>
        <p:xfrm>
          <a:off x="3502625" y="8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{73CD00BF-17AA-4A29-A7F3-65E2DAE05562}</a:tableStyleId>
              </a:tblPr>
              <a:tblGrid>
                <a:gridCol w="769350"/>
                <a:gridCol w="583175"/>
                <a:gridCol w="610750"/>
                <a:gridCol w="576300"/>
                <a:gridCol w="645250"/>
                <a:gridCol w="630275"/>
                <a:gridCol w="630275"/>
                <a:gridCol w="408650"/>
                <a:gridCol w="6245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cellM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gene1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3335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gene4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5318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gene5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513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325</a:t>
                      </a:r>
                      <a:endParaRPr b="1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gene6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</a:t>
                      </a:r>
                      <a:endParaRPr b="1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255</a:t>
                      </a:r>
                      <a:endParaRPr b="1" sz="1400" u="none" cap="none" strike="noStrike">
                        <a:solidFill>
                          <a:srgbClr val="4A86E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gene7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geneN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4313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181325" y="718725"/>
            <a:ext cx="3321300" cy="4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Each cell type has a signature, i.e. a pattern of gene expression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Consistent pattern of expression suggests same cell type: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Cells 1, 2, and 5 (M?)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200"/>
              <a:buChar char="●"/>
            </a:pPr>
            <a:r>
              <a:rPr lang="en" sz="2200">
                <a:solidFill>
                  <a:srgbClr val="4A86E8"/>
                </a:solidFill>
              </a:rPr>
              <a:t>Cells 3, 6 (M?)</a:t>
            </a:r>
            <a:endParaRPr sz="22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 Cells and Genes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675100"/>
            <a:ext cx="8520600" cy="3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Many measurements</a:t>
            </a:r>
            <a:endParaRPr sz="27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e.g. 30k genes x 1ks of cells</a:t>
            </a:r>
            <a:endParaRPr sz="21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Some cells are uninformative, e.g.: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Very few reads, few genes detected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Two cells sequenced together (i.e. doublets)</a:t>
            </a:r>
            <a:endParaRPr sz="21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Some genes are uninformative: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Low # reads, low variance across all cells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Too few cells express gene (e.g. &lt; 10 of 10,000 cells nonzero)</a:t>
            </a:r>
            <a:endParaRPr sz="21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Must filter genes </a:t>
            </a:r>
            <a:r>
              <a:rPr i="1" lang="en" sz="2700"/>
              <a:t>and </a:t>
            </a:r>
            <a:r>
              <a:rPr lang="en" sz="2700"/>
              <a:t>cells to reduce noise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Filtering</a:t>
            </a:r>
            <a:r>
              <a:rPr lang="en"/>
              <a:t> the Counts Matrix</a:t>
            </a:r>
            <a:endParaRPr/>
          </a:p>
        </p:txBody>
      </p:sp>
      <p:graphicFrame>
        <p:nvGraphicFramePr>
          <p:cNvPr id="168" name="Google Shape;168;p27"/>
          <p:cNvGraphicFramePr/>
          <p:nvPr/>
        </p:nvGraphicFramePr>
        <p:xfrm>
          <a:off x="3502625" y="8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{73CD00BF-17AA-4A29-A7F3-65E2DAE05562}</a:tableStyleId>
              </a:tblPr>
              <a:tblGrid>
                <a:gridCol w="769350"/>
                <a:gridCol w="583175"/>
                <a:gridCol w="610750"/>
                <a:gridCol w="576300"/>
                <a:gridCol w="645250"/>
                <a:gridCol w="630275"/>
                <a:gridCol w="630275"/>
                <a:gridCol w="408650"/>
                <a:gridCol w="6245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cellM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gene3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gene7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181325" y="703775"/>
            <a:ext cx="3321300" cy="23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Genes likely not expressed and should be </a:t>
            </a:r>
            <a:r>
              <a:rPr b="1" lang="en" sz="1900"/>
              <a:t>filtered</a:t>
            </a:r>
            <a:r>
              <a:rPr lang="en" sz="1900"/>
              <a:t>: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Very few non-zero counts AND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Low non-zero count mean</a:t>
            </a:r>
            <a:endParaRPr sz="2100"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181325" y="3075275"/>
            <a:ext cx="3321300" cy="16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NB: </a:t>
            </a:r>
            <a:r>
              <a:rPr lang="en" sz="1900"/>
              <a:t>Genes with few non-zero counts and HIGH non-zero count mean suggests rare cell type!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Filtering</a:t>
            </a:r>
            <a:r>
              <a:rPr lang="en"/>
              <a:t> the Counts Matrix</a:t>
            </a:r>
            <a:endParaRPr/>
          </a:p>
        </p:txBody>
      </p:sp>
      <p:graphicFrame>
        <p:nvGraphicFramePr>
          <p:cNvPr id="176" name="Google Shape;176;p28"/>
          <p:cNvGraphicFramePr/>
          <p:nvPr/>
        </p:nvGraphicFramePr>
        <p:xfrm>
          <a:off x="3502625" y="8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{73CD00BF-17AA-4A29-A7F3-65E2DAE05562}</a:tableStyleId>
              </a:tblPr>
              <a:tblGrid>
                <a:gridCol w="769350"/>
                <a:gridCol w="583175"/>
                <a:gridCol w="610750"/>
                <a:gridCol w="576300"/>
                <a:gridCol w="645250"/>
                <a:gridCol w="630275"/>
                <a:gridCol w="630275"/>
                <a:gridCol w="408650"/>
                <a:gridCol w="6245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cell4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cell5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cellM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3335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1252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5318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255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gene7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4313</a:t>
                      </a:r>
                      <a:endParaRPr i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107375" y="723925"/>
            <a:ext cx="3395100" cy="4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Cells might also be filtered:</a:t>
            </a:r>
            <a:endParaRPr sz="2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>
                <a:solidFill>
                  <a:srgbClr val="000000"/>
                </a:solidFill>
              </a:rPr>
              <a:t>Very few or zero counts (cell4)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1" lang="en" sz="1800">
                <a:solidFill>
                  <a:srgbClr val="000000"/>
                </a:solidFill>
              </a:rPr>
              <a:t>Very many counts (cell5)</a:t>
            </a:r>
            <a:endParaRPr i="1" sz="18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Possible “doublet” of same cell type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Inconsistent expression pattern (cellM)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Possible “doublet” of different cell types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Doublet:</a:t>
            </a:r>
            <a:r>
              <a:rPr lang="en" sz="2000"/>
              <a:t> two cells with same cell barcode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/>
              <a:t>Filtering the Counts Matrix: Quality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764725"/>
            <a:ext cx="8520600" cy="39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Filtering thresholds are subjective!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Must consider protocol, biological system, and study design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Examples: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remove cells with median sum count &lt; </a:t>
            </a:r>
            <a:br>
              <a:rPr lang="en"/>
            </a:br>
            <a:r>
              <a:rPr lang="en"/>
              <a:t>3 median absolute deviations from median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Remove genes with more than 90% zeros AND non-zero mean &lt; 10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 the Counts Matrix: Variance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Some genes are shared by all cells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Normalization assumes most genes are not differentially expressed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Genes with low variance across cells are uninformative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Filtering threshold is subjective!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Analysis Paths</a:t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449238" y="237705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Counts matrix</a:t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2712113" y="125570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Dimensionality Reduction</a:t>
            </a:r>
            <a:endParaRPr/>
          </a:p>
        </p:txBody>
      </p:sp>
      <p:sp>
        <p:nvSpPr>
          <p:cNvPr id="197" name="Google Shape;197;p31"/>
          <p:cNvSpPr/>
          <p:nvPr/>
        </p:nvSpPr>
        <p:spPr>
          <a:xfrm>
            <a:off x="2712113" y="237705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Unsupervised Clustering</a:t>
            </a:r>
            <a:endParaRPr/>
          </a:p>
        </p:txBody>
      </p:sp>
      <p:cxnSp>
        <p:nvCxnSpPr>
          <p:cNvPr id="198" name="Google Shape;198;p31"/>
          <p:cNvCxnSpPr>
            <a:stCxn id="195" idx="3"/>
            <a:endCxn id="197" idx="1"/>
          </p:cNvCxnSpPr>
          <p:nvPr/>
        </p:nvCxnSpPr>
        <p:spPr>
          <a:xfrm>
            <a:off x="1919538" y="2679750"/>
            <a:ext cx="79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31"/>
          <p:cNvCxnSpPr>
            <a:stCxn id="195" idx="0"/>
            <a:endCxn id="196" idx="1"/>
          </p:cNvCxnSpPr>
          <p:nvPr/>
        </p:nvCxnSpPr>
        <p:spPr>
          <a:xfrm rot="-5400000">
            <a:off x="1538838" y="1203900"/>
            <a:ext cx="818700" cy="1527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1"/>
          <p:cNvCxnSpPr>
            <a:stCxn id="196" idx="2"/>
            <a:endCxn id="197" idx="0"/>
          </p:cNvCxnSpPr>
          <p:nvPr/>
        </p:nvCxnSpPr>
        <p:spPr>
          <a:xfrm>
            <a:off x="3447263" y="1861100"/>
            <a:ext cx="0" cy="51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31"/>
          <p:cNvSpPr/>
          <p:nvPr/>
        </p:nvSpPr>
        <p:spPr>
          <a:xfrm>
            <a:off x="4836438" y="1255700"/>
            <a:ext cx="17340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</a:t>
            </a:r>
            <a:br>
              <a:rPr lang="en"/>
            </a:br>
            <a:r>
              <a:rPr lang="en"/>
              <a:t>(tSNE, UMAP, etc)</a:t>
            </a:r>
            <a:endParaRPr/>
          </a:p>
        </p:txBody>
      </p:sp>
      <p:cxnSp>
        <p:nvCxnSpPr>
          <p:cNvPr id="202" name="Google Shape;202;p31"/>
          <p:cNvCxnSpPr>
            <a:stCxn id="196" idx="3"/>
            <a:endCxn id="201" idx="1"/>
          </p:cNvCxnSpPr>
          <p:nvPr/>
        </p:nvCxnSpPr>
        <p:spPr>
          <a:xfrm>
            <a:off x="4182413" y="1558400"/>
            <a:ext cx="65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31"/>
          <p:cNvCxnSpPr>
            <a:stCxn id="197" idx="3"/>
            <a:endCxn id="201" idx="2"/>
          </p:cNvCxnSpPr>
          <p:nvPr/>
        </p:nvCxnSpPr>
        <p:spPr>
          <a:xfrm flipH="1" rot="10800000">
            <a:off x="4182413" y="1861050"/>
            <a:ext cx="1521000" cy="81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31"/>
          <p:cNvSpPr/>
          <p:nvPr/>
        </p:nvSpPr>
        <p:spPr>
          <a:xfrm>
            <a:off x="7224463" y="125570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  <p:cxnSp>
        <p:nvCxnSpPr>
          <p:cNvPr id="205" name="Google Shape;205;p31"/>
          <p:cNvCxnSpPr>
            <a:stCxn id="201" idx="3"/>
            <a:endCxn id="204" idx="1"/>
          </p:cNvCxnSpPr>
          <p:nvPr/>
        </p:nvCxnSpPr>
        <p:spPr>
          <a:xfrm>
            <a:off x="6570438" y="1558400"/>
            <a:ext cx="65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31"/>
          <p:cNvSpPr/>
          <p:nvPr/>
        </p:nvSpPr>
        <p:spPr>
          <a:xfrm>
            <a:off x="7224463" y="3092175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Marker Gene Analysis</a:t>
            </a:r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5001713" y="3092163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Expression</a:t>
            </a: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5001713" y="3904638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Proportion</a:t>
            </a:r>
            <a:endParaRPr/>
          </a:p>
        </p:txBody>
      </p:sp>
      <p:cxnSp>
        <p:nvCxnSpPr>
          <p:cNvPr id="209" name="Google Shape;209;p31"/>
          <p:cNvCxnSpPr>
            <a:stCxn id="197" idx="2"/>
            <a:endCxn id="207" idx="1"/>
          </p:cNvCxnSpPr>
          <p:nvPr/>
        </p:nvCxnSpPr>
        <p:spPr>
          <a:xfrm flipH="1" rot="-5400000">
            <a:off x="4018313" y="2411400"/>
            <a:ext cx="412500" cy="155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1"/>
          <p:cNvCxnSpPr>
            <a:stCxn id="197" idx="2"/>
            <a:endCxn id="208" idx="1"/>
          </p:cNvCxnSpPr>
          <p:nvPr/>
        </p:nvCxnSpPr>
        <p:spPr>
          <a:xfrm flipH="1" rot="-5400000">
            <a:off x="3612113" y="2817600"/>
            <a:ext cx="1224900" cy="155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1"/>
          <p:cNvCxnSpPr>
            <a:stCxn id="207" idx="3"/>
            <a:endCxn id="206" idx="1"/>
          </p:cNvCxnSpPr>
          <p:nvPr/>
        </p:nvCxnSpPr>
        <p:spPr>
          <a:xfrm>
            <a:off x="6472013" y="3394863"/>
            <a:ext cx="75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Single Cell Sequencing Data Review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88681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/>
              <a:t>Sequencing depth = (# of cells) x (required depth):</a:t>
            </a:r>
            <a:endParaRPr sz="24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RNA - </a:t>
            </a:r>
            <a:r>
              <a:rPr i="1" lang="en" sz="1800"/>
              <a:t>50k paired end reads / cell</a:t>
            </a:r>
            <a:r>
              <a:rPr lang="en" sz="1800"/>
              <a:t> for cell type classification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RNA - </a:t>
            </a:r>
            <a:r>
              <a:rPr i="1" lang="en" sz="1800"/>
              <a:t>.25M-1M paired reads / cell</a:t>
            </a:r>
            <a:r>
              <a:rPr lang="en" sz="1800"/>
              <a:t> for transcriptome coverage</a:t>
            </a:r>
            <a:endParaRPr baseline="30000"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DNA - 30-100x per cell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e.g. 1000 cell scRNA-Seq = 250M-1B reads </a:t>
            </a:r>
            <a:r>
              <a:rPr b="1" lang="en" sz="2400"/>
              <a:t>per sample!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Bulk mRNA-Seq: 30M-80M per sample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Sequences in one PE fastq file are entirely barcodes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length &gt; 50bp for annotated genome</a:t>
            </a:r>
            <a:endParaRPr i="1" sz="2400"/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3000"/>
              <a:buNone/>
            </a:pPr>
            <a:r>
              <a:rPr lang="en" sz="1100"/>
              <a:t>Rizzetto, et al. 2017. “Impact of Sequencing Depth and Read Length on Single Cell RNA Sequencing Data of T Cells.” </a:t>
            </a:r>
            <a:r>
              <a:rPr i="1" lang="en" sz="1100"/>
              <a:t>Scientific Reports</a:t>
            </a:r>
            <a:r>
              <a:rPr lang="en" sz="1100"/>
              <a:t> 7 (1): 12781.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Trees: Cells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What cell types are in a sample?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What are their relative proportions?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How do their transcriptomes differ?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Which/how do cells respond to stimulus?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How do cells change over time?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What is the level of mosaicism in tissues?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Analysis Overview: scRNA-Seq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Sequence QC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Demultiplex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UMI Collapsing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Alignment+QC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Quantification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Normalization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DE, Clustering, etc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905" y="923875"/>
            <a:ext cx="2643738" cy="37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83600" y="4532300"/>
            <a:ext cx="83247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https://hemberg-lab.github.io/scRNA.seq.course/introduction-to-single-cell-rna-seq.html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Sequence QC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sample is 100s-10,000s of cells</a:t>
            </a:r>
            <a:endParaRPr sz="24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i.e. ~1,000 fastq files </a:t>
            </a:r>
            <a:r>
              <a:rPr i="1" lang="en" sz="1800"/>
              <a:t>per sample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May or may not be already demultiplexed by core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</a:t>
            </a:r>
            <a:r>
              <a:rPr lang="en" sz="2400"/>
              <a:t>aired end:</a:t>
            </a:r>
            <a:endParaRPr sz="24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Read 1: molecule sequence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Read 2: barcode - used for demultiplexing and UMI collapsing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Normal fastq processing and QC:</a:t>
            </a:r>
            <a:endParaRPr sz="24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Adapter and quality trimming of both reads</a:t>
            </a:r>
            <a:br>
              <a:rPr lang="en" sz="1800"/>
            </a:br>
            <a:r>
              <a:rPr lang="en" sz="1800"/>
              <a:t>(barcode read can still have adapter)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fastqc, multiqc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Unique Molecular Identifiers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Enable detection of qPCR amp. artefacts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Not required, but often used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Reads </a:t>
            </a:r>
            <a:r>
              <a:rPr i="1" lang="en"/>
              <a:t>deduplicated</a:t>
            </a:r>
            <a:r>
              <a:rPr lang="en"/>
              <a:t> or</a:t>
            </a:r>
            <a:r>
              <a:rPr i="1" lang="en"/>
              <a:t> collapsed</a:t>
            </a:r>
            <a:r>
              <a:rPr lang="en"/>
              <a:t> by cell barcode+UMI sequence prior to analysis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Barcodes/UMIs designed to tolerate sequencing errors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</a:t>
            </a:r>
            <a:r>
              <a:rPr lang="en"/>
              <a:t>.e. &gt;2 edit distance between any two sequences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2418850" y="1498138"/>
            <a:ext cx="2474100" cy="1374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Droplet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2534163" y="1606638"/>
            <a:ext cx="2474100" cy="1374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Droplet</a:t>
            </a:r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Molecular Identifiers</a:t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820300" y="2653088"/>
            <a:ext cx="1374300" cy="137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Pool of Cell Barcodes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GGTAGATA</a:t>
            </a:r>
            <a:endParaRPr b="1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CCCATTAG</a:t>
            </a:r>
            <a:endParaRPr b="1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820275" y="810838"/>
            <a:ext cx="1374300" cy="137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Pool of UMI Barcodes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AAAT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ATAA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6268150" y="756613"/>
            <a:ext cx="2109300" cy="327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Sequenced Barcode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AAAT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CCCATTAG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AAAT</a:t>
            </a:r>
            <a:r>
              <a:rPr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GGTAGATA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AAAT</a:t>
            </a:r>
            <a:endParaRPr b="1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GGTAGATA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ATAA</a:t>
            </a:r>
            <a:endParaRPr b="1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ATAA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GGTAGATA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ACATAGAA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AATA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CCCATTAG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AAAT</a:t>
            </a:r>
            <a:r>
              <a:rPr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CCCATTAG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ATAA</a:t>
            </a:r>
            <a:r>
              <a:rPr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CCCATTAG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ATAA</a:t>
            </a:r>
            <a:r>
              <a:rPr lang="en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b="1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2655163" y="1699563"/>
            <a:ext cx="2474100" cy="1374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Droplet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3875800" y="1944238"/>
            <a:ext cx="752400" cy="7524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</a:t>
            </a:r>
            <a:endParaRPr/>
          </a:p>
        </p:txBody>
      </p:sp>
      <p:cxnSp>
        <p:nvCxnSpPr>
          <p:cNvPr id="102" name="Google Shape;102;p19"/>
          <p:cNvCxnSpPr>
            <a:stCxn id="97" idx="3"/>
            <a:endCxn id="100" idx="3"/>
          </p:cNvCxnSpPr>
          <p:nvPr/>
        </p:nvCxnSpPr>
        <p:spPr>
          <a:xfrm flipH="1" rot="10800000">
            <a:off x="2194600" y="2872988"/>
            <a:ext cx="822900" cy="46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9"/>
          <p:cNvCxnSpPr>
            <a:stCxn id="98" idx="3"/>
            <a:endCxn id="100" idx="1"/>
          </p:cNvCxnSpPr>
          <p:nvPr/>
        </p:nvCxnSpPr>
        <p:spPr>
          <a:xfrm>
            <a:off x="2194575" y="1498138"/>
            <a:ext cx="822900" cy="40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9"/>
          <p:cNvSpPr txBox="1"/>
          <p:nvPr/>
        </p:nvSpPr>
        <p:spPr>
          <a:xfrm>
            <a:off x="2268250" y="3235700"/>
            <a:ext cx="1165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One BC per droplet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2216550" y="975688"/>
            <a:ext cx="11655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All UMIs per droplet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9"/>
          <p:cNvSpPr/>
          <p:nvPr/>
        </p:nvSpPr>
        <p:spPr>
          <a:xfrm rot="-5400000">
            <a:off x="3901250" y="2208888"/>
            <a:ext cx="3263700" cy="35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Amplify, Pool, and Sequence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07" name="Google Shape;107;p19"/>
          <p:cNvCxnSpPr>
            <a:stCxn id="100" idx="6"/>
            <a:endCxn id="106" idx="0"/>
          </p:cNvCxnSpPr>
          <p:nvPr/>
        </p:nvCxnSpPr>
        <p:spPr>
          <a:xfrm>
            <a:off x="5129263" y="2386863"/>
            <a:ext cx="2244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>
            <a:stCxn id="106" idx="2"/>
            <a:endCxn id="99" idx="1"/>
          </p:cNvCxnSpPr>
          <p:nvPr/>
        </p:nvCxnSpPr>
        <p:spPr>
          <a:xfrm>
            <a:off x="5712650" y="2388438"/>
            <a:ext cx="5556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6519400" y="4027813"/>
            <a:ext cx="1606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* PCR duplicates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7866525" y="1465363"/>
            <a:ext cx="310125" cy="1862425"/>
          </a:xfrm>
          <a:custGeom>
            <a:rect b="b" l="l" r="r" t="t"/>
            <a:pathLst>
              <a:path extrusionOk="0" h="74497" w="12405">
                <a:moveTo>
                  <a:pt x="1614" y="0"/>
                </a:moveTo>
                <a:cubicBezTo>
                  <a:pt x="3407" y="6320"/>
                  <a:pt x="12640" y="25505"/>
                  <a:pt x="12371" y="37921"/>
                </a:cubicBezTo>
                <a:cubicBezTo>
                  <a:pt x="12102" y="50337"/>
                  <a:pt x="2062" y="68401"/>
                  <a:pt x="0" y="7449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Google Shape;111;p19"/>
          <p:cNvSpPr/>
          <p:nvPr/>
        </p:nvSpPr>
        <p:spPr>
          <a:xfrm>
            <a:off x="7920325" y="2292375"/>
            <a:ext cx="90484" cy="201700"/>
          </a:xfrm>
          <a:custGeom>
            <a:rect b="b" l="l" r="r" t="t"/>
            <a:pathLst>
              <a:path extrusionOk="0" h="8068" w="7564">
                <a:moveTo>
                  <a:pt x="0" y="0"/>
                </a:moveTo>
                <a:cubicBezTo>
                  <a:pt x="1255" y="807"/>
                  <a:pt x="7396" y="3496"/>
                  <a:pt x="7530" y="4841"/>
                </a:cubicBezTo>
                <a:cubicBezTo>
                  <a:pt x="7665" y="6186"/>
                  <a:pt x="1928" y="7530"/>
                  <a:pt x="807" y="806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Google Shape;112;p19"/>
          <p:cNvSpPr txBox="1"/>
          <p:nvPr/>
        </p:nvSpPr>
        <p:spPr>
          <a:xfrm>
            <a:off x="589075" y="4360025"/>
            <a:ext cx="2362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 cell: 6 reads,</a:t>
            </a:r>
            <a:b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 original fragments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7873250" y="1697275"/>
            <a:ext cx="136425" cy="605125"/>
          </a:xfrm>
          <a:custGeom>
            <a:rect b="b" l="l" r="r" t="t"/>
            <a:pathLst>
              <a:path extrusionOk="0" h="24205" w="5457">
                <a:moveTo>
                  <a:pt x="1883" y="24205"/>
                </a:moveTo>
                <a:cubicBezTo>
                  <a:pt x="2466" y="22322"/>
                  <a:pt x="5693" y="16943"/>
                  <a:pt x="5379" y="12909"/>
                </a:cubicBezTo>
                <a:cubicBezTo>
                  <a:pt x="5065" y="8875"/>
                  <a:pt x="897" y="2152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Google Shape;114;p19"/>
          <p:cNvSpPr/>
          <p:nvPr/>
        </p:nvSpPr>
        <p:spPr>
          <a:xfrm>
            <a:off x="7873250" y="2504100"/>
            <a:ext cx="137550" cy="618550"/>
          </a:xfrm>
          <a:custGeom>
            <a:rect b="b" l="l" r="r" t="t"/>
            <a:pathLst>
              <a:path extrusionOk="0" h="24742" w="5502">
                <a:moveTo>
                  <a:pt x="2958" y="0"/>
                </a:moveTo>
                <a:cubicBezTo>
                  <a:pt x="3362" y="2017"/>
                  <a:pt x="5872" y="7978"/>
                  <a:pt x="5379" y="12102"/>
                </a:cubicBezTo>
                <a:cubicBezTo>
                  <a:pt x="4886" y="16226"/>
                  <a:pt x="897" y="22635"/>
                  <a:pt x="0" y="2474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Google Shape;115;p19"/>
          <p:cNvSpPr txBox="1"/>
          <p:nvPr/>
        </p:nvSpPr>
        <p:spPr>
          <a:xfrm>
            <a:off x="6141550" y="4360025"/>
            <a:ext cx="2362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Orange</a:t>
            </a:r>
            <a:r>
              <a:rPr lang="en" sz="18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 cell: 4 reads, 2 original fragments</a:t>
            </a:r>
            <a:endParaRPr sz="18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281374" y="4386925"/>
            <a:ext cx="2519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Blue</a:t>
            </a:r>
            <a:r>
              <a:rPr lang="en" sz="1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cell: 3 reads,</a:t>
            </a:r>
            <a:br>
              <a:rPr lang="en" sz="1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3 original fragments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7920325" y="3536250"/>
            <a:ext cx="90484" cy="201700"/>
          </a:xfrm>
          <a:custGeom>
            <a:rect b="b" l="l" r="r" t="t"/>
            <a:pathLst>
              <a:path extrusionOk="0" h="8068" w="7564">
                <a:moveTo>
                  <a:pt x="0" y="0"/>
                </a:moveTo>
                <a:cubicBezTo>
                  <a:pt x="1255" y="807"/>
                  <a:pt x="7396" y="3496"/>
                  <a:pt x="7530" y="4841"/>
                </a:cubicBezTo>
                <a:cubicBezTo>
                  <a:pt x="7665" y="6186"/>
                  <a:pt x="1928" y="7530"/>
                  <a:pt x="807" y="806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Google Shape;118;p19"/>
          <p:cNvSpPr txBox="1"/>
          <p:nvPr/>
        </p:nvSpPr>
        <p:spPr>
          <a:xfrm>
            <a:off x="3382050" y="616600"/>
            <a:ext cx="1606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(conceptual)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Alignment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692376"/>
            <a:ext cx="85206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either UMI collapsed or original reads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UMI-tools</a:t>
            </a:r>
            <a:r>
              <a:rPr lang="en"/>
              <a:t>: toolkit for working with UMIs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Standard tools and QC, i.e.: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Alignment: STAR, bwa, bowtie, etc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QC: RSeQC, multiqc, etc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NB:</a:t>
            </a:r>
            <a:r>
              <a:rPr lang="en"/>
              <a:t> Some aligners have single cell mode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STARsolo - STAR aligner scRNA-Seq mode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QC: Mitochondria and spike-in controls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High % reads mapping to mitochondrial genes = indicates low sample quality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Spike-in (synthetic) RNA is sometimes used as an alternative control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Idea: if mito/spike-in reads make up high proportion of reads, mRNA concentration was low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