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embeddedFontLst>
    <p:embeddedFont>
      <p:font typeface="Roboto Medium"/>
      <p:regular r:id="rId41"/>
      <p:bold r:id="rId42"/>
      <p:italic r:id="rId43"/>
      <p:boldItalic r:id="rId44"/>
    </p:embeddedFont>
    <p:embeddedFont>
      <p:font typeface="Roboto"/>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8FC144-D78C-47A7-8E86-F5B17308917E}">
  <a:tblStyle styleId="{B68FC144-D78C-47A7-8E86-F5B17308917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F8ECC0C-4055-4512-ABD7-740F11B41F69}"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Medium-bold.fntdata"/><Relationship Id="rId41" Type="http://schemas.openxmlformats.org/officeDocument/2006/relationships/font" Target="fonts/RobotoMedium-regular.fntdata"/><Relationship Id="rId44" Type="http://schemas.openxmlformats.org/officeDocument/2006/relationships/font" Target="fonts/RobotoMedium-boldItalic.fntdata"/><Relationship Id="rId43" Type="http://schemas.openxmlformats.org/officeDocument/2006/relationships/font" Target="fonts/RobotoMedium-italic.fntdata"/><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italic.fntdata"/><Relationship Id="rId50" Type="http://schemas.openxmlformats.org/officeDocument/2006/relationships/font" Target="fonts/OpenSans-bold.fnt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6df0b78dc9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df0b78dc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b71165548a_0_16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b71165548a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fc1476207_0_2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fc1476207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fc1476207_0_1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fc1476207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b8aa6a43bc_0_5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b8aa6a43b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b8aa6a43bc_0_7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b8aa6a43b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fc1476207_0_26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fc1476207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fc1476207_0_1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fc147620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fc1476207_0_14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fc147620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b8aa6a43bc_0_1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b8aa6a43b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fc1476207_0_2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fc1476207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b8aa6a43bc_0_1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b8aa6a43b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b7dae822c1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b7dae822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fc1476207_0_1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fc1476207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fc1476207_0_9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fc1476207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fc1476207_0_9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fc1476207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fc1476207_0_1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fc147620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fc1476207_0_18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fc147620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b8aa6a43bc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b8aa6a43b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b8aa6a43bc_0_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b8aa6a43b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fc1476207_0_1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fc1476207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8aa6a43bc_0_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b8aa6a43b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fc1476207_0_1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fc1476207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fc1476207_0_12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fc147620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fc1476207_0_20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fc1476207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fc1476207_0_1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fc147620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fc1476207_0_1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fc147620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b8aa6a43bc_0_1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b8aa6a43b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71165548a_0_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71165548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1995: haemophilus influenzae first bacterium sequenced</a:t>
            </a:r>
            <a:endParaRPr/>
          </a:p>
          <a:p>
            <a:pPr indent="0" lvl="0" marL="0" rtl="0" algn="l">
              <a:spcBef>
                <a:spcPts val="0"/>
              </a:spcBef>
              <a:spcAft>
                <a:spcPts val="0"/>
              </a:spcAft>
              <a:buNone/>
            </a:pPr>
            <a:r>
              <a:rPr lang="en"/>
              <a:t>1996: yeast genome sequenced</a:t>
            </a:r>
            <a:endParaRPr/>
          </a:p>
          <a:p>
            <a:pPr indent="0" lvl="0" marL="0" rtl="0" algn="l">
              <a:spcBef>
                <a:spcPts val="0"/>
              </a:spcBef>
              <a:spcAft>
                <a:spcPts val="0"/>
              </a:spcAft>
              <a:buNone/>
            </a:pPr>
            <a:r>
              <a:rPr lang="en"/>
              <a:t>1998: c. elegans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71165548a_0_6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71165548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fc1476207_0_1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fc1476207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b8aa6a43bc_0_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b8aa6a43b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fc1476207_0_26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fc1476207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fc1476207_0_1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fc1476207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rgbClr val="680018"/>
              </a:buClr>
              <a:buSzPts val="5200"/>
              <a:buFont typeface="Roboto"/>
              <a:buNone/>
              <a:defRPr b="1" sz="5200">
                <a:solidFill>
                  <a:srgbClr val="680018"/>
                </a:solidFill>
                <a:latin typeface="Roboto"/>
                <a:ea typeface="Roboto"/>
                <a:cs typeface="Roboto"/>
                <a:sym typeface="Robo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1000"/>
              </a:spcBef>
              <a:spcAft>
                <a:spcPts val="0"/>
              </a:spcAft>
              <a:buSzPts val="2800"/>
              <a:buNone/>
              <a:defRPr sz="2800"/>
            </a:lvl1pPr>
            <a:lvl2pPr lvl="1" algn="ctr">
              <a:lnSpc>
                <a:spcPct val="100000"/>
              </a:lnSpc>
              <a:spcBef>
                <a:spcPts val="1000"/>
              </a:spcBef>
              <a:spcAft>
                <a:spcPts val="0"/>
              </a:spcAft>
              <a:buSzPts val="2800"/>
              <a:buNone/>
              <a:defRPr sz="2800"/>
            </a:lvl2pPr>
            <a:lvl3pPr lvl="2" algn="ctr">
              <a:lnSpc>
                <a:spcPct val="100000"/>
              </a:lnSpc>
              <a:spcBef>
                <a:spcPts val="1000"/>
              </a:spcBef>
              <a:spcAft>
                <a:spcPts val="0"/>
              </a:spcAft>
              <a:buSzPts val="2800"/>
              <a:buNone/>
              <a:defRPr sz="2800"/>
            </a:lvl3pPr>
            <a:lvl4pPr lvl="3" algn="ctr">
              <a:lnSpc>
                <a:spcPct val="100000"/>
              </a:lnSpc>
              <a:spcBef>
                <a:spcPts val="1000"/>
              </a:spcBef>
              <a:spcAft>
                <a:spcPts val="0"/>
              </a:spcAft>
              <a:buSzPts val="2800"/>
              <a:buNone/>
              <a:defRPr sz="2800"/>
            </a:lvl4pPr>
            <a:lvl5pPr lvl="4" algn="ctr">
              <a:lnSpc>
                <a:spcPct val="100000"/>
              </a:lnSpc>
              <a:spcBef>
                <a:spcPts val="1000"/>
              </a:spcBef>
              <a:spcAft>
                <a:spcPts val="0"/>
              </a:spcAft>
              <a:buSzPts val="2800"/>
              <a:buNone/>
              <a:defRPr sz="2800"/>
            </a:lvl5pPr>
            <a:lvl6pPr lvl="5" algn="ctr">
              <a:lnSpc>
                <a:spcPct val="100000"/>
              </a:lnSpc>
              <a:spcBef>
                <a:spcPts val="1000"/>
              </a:spcBef>
              <a:spcAft>
                <a:spcPts val="0"/>
              </a:spcAft>
              <a:buSzPts val="2800"/>
              <a:buNone/>
              <a:defRPr sz="2800"/>
            </a:lvl6pPr>
            <a:lvl7pPr lvl="6" algn="ctr">
              <a:lnSpc>
                <a:spcPct val="100000"/>
              </a:lnSpc>
              <a:spcBef>
                <a:spcPts val="1000"/>
              </a:spcBef>
              <a:spcAft>
                <a:spcPts val="0"/>
              </a:spcAft>
              <a:buSzPts val="2800"/>
              <a:buNone/>
              <a:defRPr sz="2800"/>
            </a:lvl7pPr>
            <a:lvl8pPr lvl="7" algn="ctr">
              <a:lnSpc>
                <a:spcPct val="100000"/>
              </a:lnSpc>
              <a:spcBef>
                <a:spcPts val="1000"/>
              </a:spcBef>
              <a:spcAft>
                <a:spcPts val="0"/>
              </a:spcAft>
              <a:buSzPts val="2800"/>
              <a:buNone/>
              <a:defRPr sz="2800"/>
            </a:lvl8pPr>
            <a:lvl9pPr lvl="8" algn="ctr">
              <a:lnSpc>
                <a:spcPct val="100000"/>
              </a:lnSpc>
              <a:spcBef>
                <a:spcPts val="100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0" y="0"/>
            <a:ext cx="9144000" cy="1275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0" y="6742325"/>
            <a:ext cx="9144000" cy="1275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419100" lvl="0" marL="457200" algn="ctr">
              <a:spcBef>
                <a:spcPts val="1000"/>
              </a:spcBef>
              <a:spcAft>
                <a:spcPts val="0"/>
              </a:spcAft>
              <a:buSzPts val="3000"/>
              <a:buChar char="●"/>
              <a:defRPr/>
            </a:lvl1pPr>
            <a:lvl2pPr indent="-381000" lvl="1" marL="914400" algn="ctr">
              <a:spcBef>
                <a:spcPts val="2400"/>
              </a:spcBef>
              <a:spcAft>
                <a:spcPts val="0"/>
              </a:spcAft>
              <a:buSzPts val="2400"/>
              <a:buChar char="○"/>
              <a:defRPr/>
            </a:lvl2pPr>
            <a:lvl3pPr indent="-342900" lvl="2" marL="1371600" algn="ctr">
              <a:spcBef>
                <a:spcPts val="2400"/>
              </a:spcBef>
              <a:spcAft>
                <a:spcPts val="0"/>
              </a:spcAft>
              <a:buSzPts val="1800"/>
              <a:buChar char="■"/>
              <a:defRPr/>
            </a:lvl3pPr>
            <a:lvl4pPr indent="-317500" lvl="3" marL="1828800" algn="ctr">
              <a:spcBef>
                <a:spcPts val="2400"/>
              </a:spcBef>
              <a:spcAft>
                <a:spcPts val="0"/>
              </a:spcAft>
              <a:buSzPts val="1400"/>
              <a:buChar char="●"/>
              <a:defRPr/>
            </a:lvl4pPr>
            <a:lvl5pPr indent="-317500" lvl="4" marL="2286000" algn="ctr">
              <a:spcBef>
                <a:spcPts val="2400"/>
              </a:spcBef>
              <a:spcAft>
                <a:spcPts val="0"/>
              </a:spcAft>
              <a:buSzPts val="1400"/>
              <a:buChar char="○"/>
              <a:defRPr/>
            </a:lvl5pPr>
            <a:lvl6pPr indent="-317500" lvl="5" marL="2743200" algn="ctr">
              <a:spcBef>
                <a:spcPts val="2400"/>
              </a:spcBef>
              <a:spcAft>
                <a:spcPts val="0"/>
              </a:spcAft>
              <a:buSzPts val="1400"/>
              <a:buChar char="■"/>
              <a:defRPr/>
            </a:lvl6pPr>
            <a:lvl7pPr indent="-317500" lvl="6" marL="3200400" algn="ctr">
              <a:spcBef>
                <a:spcPts val="2400"/>
              </a:spcBef>
              <a:spcAft>
                <a:spcPts val="0"/>
              </a:spcAft>
              <a:buSzPts val="1400"/>
              <a:buChar char="●"/>
              <a:defRPr/>
            </a:lvl7pPr>
            <a:lvl8pPr indent="-317500" lvl="7" marL="3657600" algn="ctr">
              <a:spcBef>
                <a:spcPts val="2400"/>
              </a:spcBef>
              <a:spcAft>
                <a:spcPts val="0"/>
              </a:spcAft>
              <a:buSzPts val="1400"/>
              <a:buChar char="○"/>
              <a:defRPr/>
            </a:lvl8pPr>
            <a:lvl9pPr indent="-317500" lvl="8" marL="4114800" algn="ctr">
              <a:spcBef>
                <a:spcPts val="2400"/>
              </a:spcBef>
              <a:spcAft>
                <a:spcPts val="2400"/>
              </a:spcAft>
              <a:buSzPts val="1400"/>
              <a:buChar char="■"/>
              <a:defRPr/>
            </a:lvl9pPr>
          </a:lstStyle>
          <a:p/>
        </p:txBody>
      </p:sp>
      <p:sp>
        <p:nvSpPr>
          <p:cNvPr id="49" name="Google Shape;49;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311700" y="2867800"/>
            <a:ext cx="8520600" cy="11223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0" y="0"/>
            <a:ext cx="9144000" cy="8073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019612"/>
            <a:ext cx="8520600" cy="4985700"/>
          </a:xfrm>
          <a:prstGeom prst="rect">
            <a:avLst/>
          </a:prstGeom>
        </p:spPr>
        <p:txBody>
          <a:bodyPr anchorCtr="0" anchor="t" bIns="91425" lIns="91425" spcFirstLastPara="1" rIns="91425" wrap="square" tIns="91425">
            <a:noAutofit/>
          </a:bodyPr>
          <a:lstStyle>
            <a:lvl1pPr indent="-419100" lvl="0" marL="457200">
              <a:lnSpc>
                <a:spcPct val="115000"/>
              </a:lnSpc>
              <a:spcBef>
                <a:spcPts val="1000"/>
              </a:spcBef>
              <a:spcAft>
                <a:spcPts val="0"/>
              </a:spcAft>
              <a:buSzPts val="3000"/>
              <a:buChar char="●"/>
              <a:defRPr/>
            </a:lvl1pPr>
            <a:lvl2pPr indent="-381000" lvl="1" marL="914400">
              <a:lnSpc>
                <a:spcPct val="115000"/>
              </a:lnSpc>
              <a:spcBef>
                <a:spcPts val="2400"/>
              </a:spcBef>
              <a:spcAft>
                <a:spcPts val="0"/>
              </a:spcAft>
              <a:buSzPts val="2400"/>
              <a:buChar char="○"/>
              <a:defRPr sz="2400"/>
            </a:lvl2pPr>
            <a:lvl3pPr indent="-342900" lvl="2" marL="1371600">
              <a:lnSpc>
                <a:spcPct val="115000"/>
              </a:lnSpc>
              <a:spcBef>
                <a:spcPts val="2400"/>
              </a:spcBef>
              <a:spcAft>
                <a:spcPts val="0"/>
              </a:spcAft>
              <a:buSzPts val="1800"/>
              <a:buChar char="■"/>
              <a:defRPr sz="1800"/>
            </a:lvl3pPr>
            <a:lvl4pPr indent="-317500" lvl="3" marL="1828800">
              <a:lnSpc>
                <a:spcPct val="115000"/>
              </a:lnSpc>
              <a:spcBef>
                <a:spcPts val="2400"/>
              </a:spcBef>
              <a:spcAft>
                <a:spcPts val="0"/>
              </a:spcAft>
              <a:buSzPts val="1400"/>
              <a:buChar char="●"/>
              <a:defRPr/>
            </a:lvl4pPr>
            <a:lvl5pPr indent="-317500" lvl="4" marL="2286000">
              <a:lnSpc>
                <a:spcPct val="115000"/>
              </a:lnSpc>
              <a:spcBef>
                <a:spcPts val="2400"/>
              </a:spcBef>
              <a:spcAft>
                <a:spcPts val="0"/>
              </a:spcAft>
              <a:buSzPts val="1400"/>
              <a:buChar char="○"/>
              <a:defRPr/>
            </a:lvl5pPr>
            <a:lvl6pPr indent="-317500" lvl="5" marL="2743200">
              <a:lnSpc>
                <a:spcPct val="115000"/>
              </a:lnSpc>
              <a:spcBef>
                <a:spcPts val="2400"/>
              </a:spcBef>
              <a:spcAft>
                <a:spcPts val="0"/>
              </a:spcAft>
              <a:buSzPts val="1400"/>
              <a:buChar char="■"/>
              <a:defRPr/>
            </a:lvl6pPr>
            <a:lvl7pPr indent="-317500" lvl="6" marL="3200400">
              <a:lnSpc>
                <a:spcPct val="115000"/>
              </a:lnSpc>
              <a:spcBef>
                <a:spcPts val="2400"/>
              </a:spcBef>
              <a:spcAft>
                <a:spcPts val="0"/>
              </a:spcAft>
              <a:buSzPts val="1400"/>
              <a:buChar char="●"/>
              <a:defRPr/>
            </a:lvl7pPr>
            <a:lvl8pPr indent="-317500" lvl="7" marL="3657600">
              <a:lnSpc>
                <a:spcPct val="115000"/>
              </a:lnSpc>
              <a:spcBef>
                <a:spcPts val="2400"/>
              </a:spcBef>
              <a:spcAft>
                <a:spcPts val="0"/>
              </a:spcAft>
              <a:buSzPts val="1400"/>
              <a:buChar char="○"/>
              <a:defRPr/>
            </a:lvl8pPr>
            <a:lvl9pPr indent="-317500" lvl="8" marL="4114800">
              <a:lnSpc>
                <a:spcPct val="115000"/>
              </a:lnSpc>
              <a:spcBef>
                <a:spcPts val="2400"/>
              </a:spcBef>
              <a:spcAft>
                <a:spcPts val="2400"/>
              </a:spcAft>
              <a:buSzPts val="1400"/>
              <a:buChar char="■"/>
              <a:defRPr/>
            </a:lvl9pPr>
          </a:lstStyle>
          <a:p/>
        </p:txBody>
      </p:sp>
      <p:sp>
        <p:nvSpPr>
          <p:cNvPr id="21" name="Google Shape;21;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1000"/>
              </a:spcBef>
              <a:spcAft>
                <a:spcPts val="0"/>
              </a:spcAft>
              <a:buSzPts val="1400"/>
              <a:buChar char="●"/>
              <a:defRPr sz="1400"/>
            </a:lvl1pPr>
            <a:lvl2pPr indent="-304800" lvl="1" marL="914400">
              <a:spcBef>
                <a:spcPts val="2400"/>
              </a:spcBef>
              <a:spcAft>
                <a:spcPts val="0"/>
              </a:spcAft>
              <a:buSzPts val="1200"/>
              <a:buChar char="○"/>
              <a:defRPr sz="1200"/>
            </a:lvl2pPr>
            <a:lvl3pPr indent="-304800" lvl="2" marL="1371600">
              <a:spcBef>
                <a:spcPts val="2400"/>
              </a:spcBef>
              <a:spcAft>
                <a:spcPts val="0"/>
              </a:spcAft>
              <a:buSzPts val="1200"/>
              <a:buChar char="■"/>
              <a:defRPr sz="1200"/>
            </a:lvl3pPr>
            <a:lvl4pPr indent="-304800" lvl="3" marL="1828800">
              <a:spcBef>
                <a:spcPts val="2400"/>
              </a:spcBef>
              <a:spcAft>
                <a:spcPts val="0"/>
              </a:spcAft>
              <a:buSzPts val="1200"/>
              <a:buChar char="●"/>
              <a:defRPr sz="1200"/>
            </a:lvl4pPr>
            <a:lvl5pPr indent="-304800" lvl="4" marL="2286000">
              <a:spcBef>
                <a:spcPts val="2400"/>
              </a:spcBef>
              <a:spcAft>
                <a:spcPts val="0"/>
              </a:spcAft>
              <a:buSzPts val="1200"/>
              <a:buChar char="○"/>
              <a:defRPr sz="1200"/>
            </a:lvl5pPr>
            <a:lvl6pPr indent="-304800" lvl="5" marL="2743200">
              <a:spcBef>
                <a:spcPts val="2400"/>
              </a:spcBef>
              <a:spcAft>
                <a:spcPts val="0"/>
              </a:spcAft>
              <a:buSzPts val="1200"/>
              <a:buChar char="■"/>
              <a:defRPr sz="1200"/>
            </a:lvl6pPr>
            <a:lvl7pPr indent="-304800" lvl="6" marL="3200400">
              <a:spcBef>
                <a:spcPts val="2400"/>
              </a:spcBef>
              <a:spcAft>
                <a:spcPts val="0"/>
              </a:spcAft>
              <a:buSzPts val="1200"/>
              <a:buChar char="●"/>
              <a:defRPr sz="1200"/>
            </a:lvl7pPr>
            <a:lvl8pPr indent="-304800" lvl="7" marL="3657600">
              <a:spcBef>
                <a:spcPts val="2400"/>
              </a:spcBef>
              <a:spcAft>
                <a:spcPts val="0"/>
              </a:spcAft>
              <a:buSzPts val="1200"/>
              <a:buChar char="○"/>
              <a:defRPr sz="1200"/>
            </a:lvl8pPr>
            <a:lvl9pPr indent="-304800" lvl="8" marL="4114800">
              <a:spcBef>
                <a:spcPts val="2400"/>
              </a:spcBef>
              <a:spcAft>
                <a:spcPts val="2400"/>
              </a:spcAft>
              <a:buSzPts val="1200"/>
              <a:buChar char="■"/>
              <a:defRPr sz="1200"/>
            </a:lvl9pPr>
          </a:lstStyle>
          <a:p/>
        </p:txBody>
      </p:sp>
      <p:sp>
        <p:nvSpPr>
          <p:cNvPr id="25" name="Google Shape;25;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1000"/>
              </a:spcBef>
              <a:spcAft>
                <a:spcPts val="0"/>
              </a:spcAft>
              <a:buSzPts val="1400"/>
              <a:buChar char="●"/>
              <a:defRPr sz="1400"/>
            </a:lvl1pPr>
            <a:lvl2pPr indent="-304800" lvl="1" marL="914400">
              <a:spcBef>
                <a:spcPts val="2400"/>
              </a:spcBef>
              <a:spcAft>
                <a:spcPts val="0"/>
              </a:spcAft>
              <a:buSzPts val="1200"/>
              <a:buChar char="○"/>
              <a:defRPr sz="1200"/>
            </a:lvl2pPr>
            <a:lvl3pPr indent="-304800" lvl="2" marL="1371600">
              <a:spcBef>
                <a:spcPts val="2400"/>
              </a:spcBef>
              <a:spcAft>
                <a:spcPts val="0"/>
              </a:spcAft>
              <a:buSzPts val="1200"/>
              <a:buChar char="■"/>
              <a:defRPr sz="1200"/>
            </a:lvl3pPr>
            <a:lvl4pPr indent="-304800" lvl="3" marL="1828800">
              <a:spcBef>
                <a:spcPts val="2400"/>
              </a:spcBef>
              <a:spcAft>
                <a:spcPts val="0"/>
              </a:spcAft>
              <a:buSzPts val="1200"/>
              <a:buChar char="●"/>
              <a:defRPr sz="1200"/>
            </a:lvl4pPr>
            <a:lvl5pPr indent="-304800" lvl="4" marL="2286000">
              <a:spcBef>
                <a:spcPts val="2400"/>
              </a:spcBef>
              <a:spcAft>
                <a:spcPts val="0"/>
              </a:spcAft>
              <a:buSzPts val="1200"/>
              <a:buChar char="○"/>
              <a:defRPr sz="1200"/>
            </a:lvl5pPr>
            <a:lvl6pPr indent="-304800" lvl="5" marL="2743200">
              <a:spcBef>
                <a:spcPts val="2400"/>
              </a:spcBef>
              <a:spcAft>
                <a:spcPts val="0"/>
              </a:spcAft>
              <a:buSzPts val="1200"/>
              <a:buChar char="■"/>
              <a:defRPr sz="1200"/>
            </a:lvl6pPr>
            <a:lvl7pPr indent="-304800" lvl="6" marL="3200400">
              <a:spcBef>
                <a:spcPts val="2400"/>
              </a:spcBef>
              <a:spcAft>
                <a:spcPts val="0"/>
              </a:spcAft>
              <a:buSzPts val="1200"/>
              <a:buChar char="●"/>
              <a:defRPr sz="1200"/>
            </a:lvl7pPr>
            <a:lvl8pPr indent="-304800" lvl="7" marL="3657600">
              <a:spcBef>
                <a:spcPts val="2400"/>
              </a:spcBef>
              <a:spcAft>
                <a:spcPts val="0"/>
              </a:spcAft>
              <a:buSzPts val="1200"/>
              <a:buChar char="○"/>
              <a:defRPr sz="1200"/>
            </a:lvl8pPr>
            <a:lvl9pPr indent="-304800" lvl="8" marL="4114800">
              <a:spcBef>
                <a:spcPts val="2400"/>
              </a:spcBef>
              <a:spcAft>
                <a:spcPts val="2400"/>
              </a:spcAft>
              <a:buSzPts val="1200"/>
              <a:buChar char="■"/>
              <a:defRPr sz="1200"/>
            </a:lvl9pPr>
          </a:lstStyle>
          <a:p/>
        </p:txBody>
      </p:sp>
      <p:sp>
        <p:nvSpPr>
          <p:cNvPr id="26" name="Google Shape;26;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1000"/>
              </a:spcBef>
              <a:spcAft>
                <a:spcPts val="0"/>
              </a:spcAft>
              <a:buSzPts val="1200"/>
              <a:buChar char="●"/>
              <a:defRPr sz="1200"/>
            </a:lvl1pPr>
            <a:lvl2pPr indent="-304800" lvl="1" marL="914400">
              <a:spcBef>
                <a:spcPts val="2400"/>
              </a:spcBef>
              <a:spcAft>
                <a:spcPts val="0"/>
              </a:spcAft>
              <a:buSzPts val="1200"/>
              <a:buChar char="○"/>
              <a:defRPr sz="1200"/>
            </a:lvl2pPr>
            <a:lvl3pPr indent="-304800" lvl="2" marL="1371600">
              <a:spcBef>
                <a:spcPts val="2400"/>
              </a:spcBef>
              <a:spcAft>
                <a:spcPts val="0"/>
              </a:spcAft>
              <a:buSzPts val="1200"/>
              <a:buChar char="■"/>
              <a:defRPr sz="1200"/>
            </a:lvl3pPr>
            <a:lvl4pPr indent="-304800" lvl="3" marL="1828800">
              <a:spcBef>
                <a:spcPts val="2400"/>
              </a:spcBef>
              <a:spcAft>
                <a:spcPts val="0"/>
              </a:spcAft>
              <a:buSzPts val="1200"/>
              <a:buChar char="●"/>
              <a:defRPr sz="1200"/>
            </a:lvl4pPr>
            <a:lvl5pPr indent="-304800" lvl="4" marL="2286000">
              <a:spcBef>
                <a:spcPts val="2400"/>
              </a:spcBef>
              <a:spcAft>
                <a:spcPts val="0"/>
              </a:spcAft>
              <a:buSzPts val="1200"/>
              <a:buChar char="○"/>
              <a:defRPr sz="1200"/>
            </a:lvl5pPr>
            <a:lvl6pPr indent="-304800" lvl="5" marL="2743200">
              <a:spcBef>
                <a:spcPts val="2400"/>
              </a:spcBef>
              <a:spcAft>
                <a:spcPts val="0"/>
              </a:spcAft>
              <a:buSzPts val="1200"/>
              <a:buChar char="■"/>
              <a:defRPr sz="1200"/>
            </a:lvl6pPr>
            <a:lvl7pPr indent="-304800" lvl="6" marL="3200400">
              <a:spcBef>
                <a:spcPts val="2400"/>
              </a:spcBef>
              <a:spcAft>
                <a:spcPts val="0"/>
              </a:spcAft>
              <a:buSzPts val="1200"/>
              <a:buChar char="●"/>
              <a:defRPr sz="1200"/>
            </a:lvl7pPr>
            <a:lvl8pPr indent="-304800" lvl="7" marL="3657600">
              <a:spcBef>
                <a:spcPts val="2400"/>
              </a:spcBef>
              <a:spcAft>
                <a:spcPts val="0"/>
              </a:spcAft>
              <a:buSzPts val="1200"/>
              <a:buChar char="○"/>
              <a:defRPr sz="1200"/>
            </a:lvl8pPr>
            <a:lvl9pPr indent="-304800" lvl="8" marL="4114800">
              <a:spcBef>
                <a:spcPts val="2400"/>
              </a:spcBef>
              <a:spcAft>
                <a:spcPts val="2400"/>
              </a:spcAft>
              <a:buSzPts val="1200"/>
              <a:buChar char="■"/>
              <a:defRPr sz="1200"/>
            </a:lvl9pPr>
          </a:lstStyle>
          <a:p/>
        </p:txBody>
      </p:sp>
      <p:sp>
        <p:nvSpPr>
          <p:cNvPr id="33" name="Google Shape;33;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790325" y="701850"/>
            <a:ext cx="7563300" cy="5454300"/>
          </a:xfrm>
          <a:prstGeom prst="rect">
            <a:avLst/>
          </a:prstGeom>
          <a:noFill/>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1000"/>
              </a:spcBef>
              <a:spcAft>
                <a:spcPts val="0"/>
              </a:spcAft>
              <a:buSzPts val="2100"/>
              <a:buNone/>
              <a:defRPr sz="2100"/>
            </a:lvl1pPr>
            <a:lvl2pPr lvl="1" algn="ctr">
              <a:lnSpc>
                <a:spcPct val="100000"/>
              </a:lnSpc>
              <a:spcBef>
                <a:spcPts val="1000"/>
              </a:spcBef>
              <a:spcAft>
                <a:spcPts val="0"/>
              </a:spcAft>
              <a:buSzPts val="2100"/>
              <a:buNone/>
              <a:defRPr sz="2100"/>
            </a:lvl2pPr>
            <a:lvl3pPr lvl="2" algn="ctr">
              <a:lnSpc>
                <a:spcPct val="100000"/>
              </a:lnSpc>
              <a:spcBef>
                <a:spcPts val="1000"/>
              </a:spcBef>
              <a:spcAft>
                <a:spcPts val="0"/>
              </a:spcAft>
              <a:buSzPts val="2100"/>
              <a:buNone/>
              <a:defRPr sz="2100"/>
            </a:lvl3pPr>
            <a:lvl4pPr lvl="3" algn="ctr">
              <a:lnSpc>
                <a:spcPct val="100000"/>
              </a:lnSpc>
              <a:spcBef>
                <a:spcPts val="1000"/>
              </a:spcBef>
              <a:spcAft>
                <a:spcPts val="0"/>
              </a:spcAft>
              <a:buSzPts val="2100"/>
              <a:buNone/>
              <a:defRPr sz="2100"/>
            </a:lvl4pPr>
            <a:lvl5pPr lvl="4" algn="ctr">
              <a:lnSpc>
                <a:spcPct val="100000"/>
              </a:lnSpc>
              <a:spcBef>
                <a:spcPts val="1000"/>
              </a:spcBef>
              <a:spcAft>
                <a:spcPts val="0"/>
              </a:spcAft>
              <a:buSzPts val="2100"/>
              <a:buNone/>
              <a:defRPr sz="2100"/>
            </a:lvl5pPr>
            <a:lvl6pPr lvl="5" algn="ctr">
              <a:lnSpc>
                <a:spcPct val="100000"/>
              </a:lnSpc>
              <a:spcBef>
                <a:spcPts val="1000"/>
              </a:spcBef>
              <a:spcAft>
                <a:spcPts val="0"/>
              </a:spcAft>
              <a:buSzPts val="2100"/>
              <a:buNone/>
              <a:defRPr sz="2100"/>
            </a:lvl6pPr>
            <a:lvl7pPr lvl="6" algn="ctr">
              <a:lnSpc>
                <a:spcPct val="100000"/>
              </a:lnSpc>
              <a:spcBef>
                <a:spcPts val="1000"/>
              </a:spcBef>
              <a:spcAft>
                <a:spcPts val="0"/>
              </a:spcAft>
              <a:buSzPts val="2100"/>
              <a:buNone/>
              <a:defRPr sz="2100"/>
            </a:lvl7pPr>
            <a:lvl8pPr lvl="7" algn="ctr">
              <a:lnSpc>
                <a:spcPct val="100000"/>
              </a:lnSpc>
              <a:spcBef>
                <a:spcPts val="1000"/>
              </a:spcBef>
              <a:spcAft>
                <a:spcPts val="0"/>
              </a:spcAft>
              <a:buSzPts val="2100"/>
              <a:buNone/>
              <a:defRPr sz="2100"/>
            </a:lvl8pPr>
            <a:lvl9pPr lvl="8" algn="ctr">
              <a:lnSpc>
                <a:spcPct val="100000"/>
              </a:lnSpc>
              <a:spcBef>
                <a:spcPts val="1000"/>
              </a:spcBef>
              <a:spcAft>
                <a:spcPts val="0"/>
              </a:spcAft>
              <a:buSzPts val="2100"/>
              <a:buNone/>
              <a:defRPr sz="2100"/>
            </a:lvl9pPr>
          </a:lstStyle>
          <a:p/>
        </p:txBody>
      </p:sp>
      <p:sp>
        <p:nvSpPr>
          <p:cNvPr id="41" name="Google Shape;41;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419100" lvl="0" marL="457200">
              <a:spcBef>
                <a:spcPts val="1000"/>
              </a:spcBef>
              <a:spcAft>
                <a:spcPts val="0"/>
              </a:spcAft>
              <a:buSzPts val="3000"/>
              <a:buChar char="●"/>
              <a:defRPr/>
            </a:lvl1pPr>
            <a:lvl2pPr indent="-381000" lvl="1" marL="914400">
              <a:spcBef>
                <a:spcPts val="2400"/>
              </a:spcBef>
              <a:spcAft>
                <a:spcPts val="0"/>
              </a:spcAft>
              <a:buSzPts val="2400"/>
              <a:buChar char="○"/>
              <a:defRPr/>
            </a:lvl2pPr>
            <a:lvl3pPr indent="-342900" lvl="2" marL="1371600">
              <a:spcBef>
                <a:spcPts val="2400"/>
              </a:spcBef>
              <a:spcAft>
                <a:spcPts val="0"/>
              </a:spcAft>
              <a:buSzPts val="1800"/>
              <a:buChar char="■"/>
              <a:defRPr/>
            </a:lvl3pPr>
            <a:lvl4pPr indent="-317500" lvl="3" marL="1828800">
              <a:spcBef>
                <a:spcPts val="2400"/>
              </a:spcBef>
              <a:spcAft>
                <a:spcPts val="0"/>
              </a:spcAft>
              <a:buSzPts val="1400"/>
              <a:buChar char="●"/>
              <a:defRPr/>
            </a:lvl4pPr>
            <a:lvl5pPr indent="-317500" lvl="4" marL="2286000">
              <a:spcBef>
                <a:spcPts val="2400"/>
              </a:spcBef>
              <a:spcAft>
                <a:spcPts val="0"/>
              </a:spcAft>
              <a:buSzPts val="1400"/>
              <a:buChar char="○"/>
              <a:defRPr/>
            </a:lvl5pPr>
            <a:lvl6pPr indent="-317500" lvl="5" marL="2743200">
              <a:spcBef>
                <a:spcPts val="2400"/>
              </a:spcBef>
              <a:spcAft>
                <a:spcPts val="0"/>
              </a:spcAft>
              <a:buSzPts val="1400"/>
              <a:buChar char="■"/>
              <a:defRPr/>
            </a:lvl6pPr>
            <a:lvl7pPr indent="-317500" lvl="6" marL="3200400">
              <a:spcBef>
                <a:spcPts val="2400"/>
              </a:spcBef>
              <a:spcAft>
                <a:spcPts val="0"/>
              </a:spcAft>
              <a:buSzPts val="1400"/>
              <a:buChar char="●"/>
              <a:defRPr/>
            </a:lvl7pPr>
            <a:lvl8pPr indent="-317500" lvl="7" marL="3657600">
              <a:spcBef>
                <a:spcPts val="2400"/>
              </a:spcBef>
              <a:spcAft>
                <a:spcPts val="0"/>
              </a:spcAft>
              <a:buSzPts val="1400"/>
              <a:buChar char="○"/>
              <a:defRPr/>
            </a:lvl8pPr>
            <a:lvl9pPr indent="-317500" lvl="8" marL="4114800">
              <a:spcBef>
                <a:spcPts val="2400"/>
              </a:spcBef>
              <a:spcAft>
                <a:spcPts val="2400"/>
              </a:spcAft>
              <a:buSzPts val="1400"/>
              <a:buChar char="■"/>
              <a:defRPr/>
            </a:lvl9pPr>
          </a:lstStyle>
          <a:p/>
        </p:txBody>
      </p:sp>
      <p:sp>
        <p:nvSpPr>
          <p:cNvPr id="42" name="Google Shape;42;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1572600" y="5734242"/>
            <a:ext cx="5998800" cy="8067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1000"/>
              </a:spcBef>
              <a:spcAft>
                <a:spcPts val="0"/>
              </a:spcAft>
              <a:buSzPts val="3000"/>
              <a:buNone/>
              <a:defRPr/>
            </a:lvl1pPr>
          </a:lstStyle>
          <a:p/>
        </p:txBody>
      </p:sp>
      <p:sp>
        <p:nvSpPr>
          <p:cNvPr id="45" name="Google Shape;45;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AFAF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0"/>
            <a:ext cx="9144000" cy="807300"/>
          </a:xfrm>
          <a:prstGeom prst="rect">
            <a:avLst/>
          </a:prstGeom>
          <a:solidFill>
            <a:schemeClr val="lt2"/>
          </a:solidFill>
          <a:ln>
            <a:noFill/>
          </a:ln>
        </p:spPr>
        <p:txBody>
          <a:bodyPr anchorCtr="0" anchor="ctr" bIns="91425" lIns="91425" spcFirstLastPara="1" rIns="91425" wrap="square" tIns="91425">
            <a:noAutofit/>
          </a:bodyPr>
          <a:lstStyle>
            <a:lvl1pPr lvl="0" algn="ctr">
              <a:spcBef>
                <a:spcPts val="0"/>
              </a:spcBef>
              <a:spcAft>
                <a:spcPts val="0"/>
              </a:spcAft>
              <a:buClr>
                <a:srgbClr val="680018"/>
              </a:buClr>
              <a:buSzPts val="3600"/>
              <a:buFont typeface="Roboto Medium"/>
              <a:buNone/>
              <a:defRPr sz="3600">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31824"/>
            <a:ext cx="8520600" cy="4985700"/>
          </a:xfrm>
          <a:prstGeom prst="rect">
            <a:avLst/>
          </a:prstGeom>
          <a:noFill/>
          <a:ln>
            <a:noFill/>
          </a:ln>
        </p:spPr>
        <p:txBody>
          <a:bodyPr anchorCtr="0" anchor="t" bIns="91425" lIns="91425" spcFirstLastPara="1" rIns="91425" wrap="square" tIns="91425">
            <a:noAutofit/>
          </a:bodyPr>
          <a:lstStyle>
            <a:lvl1pPr indent="-419100" lvl="0" marL="457200">
              <a:lnSpc>
                <a:spcPct val="115000"/>
              </a:lnSpc>
              <a:spcBef>
                <a:spcPts val="1000"/>
              </a:spcBef>
              <a:spcAft>
                <a:spcPts val="0"/>
              </a:spcAft>
              <a:buClr>
                <a:schemeClr val="dk2"/>
              </a:buClr>
              <a:buSzPts val="3000"/>
              <a:buFont typeface="Open Sans"/>
              <a:buChar char="●"/>
              <a:defRPr sz="3000">
                <a:solidFill>
                  <a:schemeClr val="dk2"/>
                </a:solidFill>
                <a:latin typeface="Open Sans"/>
                <a:ea typeface="Open Sans"/>
                <a:cs typeface="Open Sans"/>
                <a:sym typeface="Open Sans"/>
              </a:defRPr>
            </a:lvl1pPr>
            <a:lvl2pPr indent="-381000" lvl="1" marL="914400">
              <a:lnSpc>
                <a:spcPct val="115000"/>
              </a:lnSpc>
              <a:spcBef>
                <a:spcPts val="240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2pPr>
            <a:lvl3pPr indent="-342900" lvl="2" marL="1371600">
              <a:lnSpc>
                <a:spcPct val="115000"/>
              </a:lnSpc>
              <a:spcBef>
                <a:spcPts val="240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3pPr>
            <a:lvl4pPr indent="-317500" lvl="3" marL="1828800">
              <a:lnSpc>
                <a:spcPct val="115000"/>
              </a:lnSpc>
              <a:spcBef>
                <a:spcPts val="24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24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24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24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24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2400"/>
              </a:spcBef>
              <a:spcAft>
                <a:spcPts val="24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en.wikipedia.org/wiki/Latin" TargetMode="External"/><Relationship Id="rId4" Type="http://schemas.openxmlformats.org/officeDocument/2006/relationships/hyperlink" Target="https://en.wikipedia.org/wiki/Knowledge" TargetMode="External"/><Relationship Id="rId5" Type="http://schemas.openxmlformats.org/officeDocument/2006/relationships/hyperlink" Target="https://en.wikipedia.org/wiki/Testability" TargetMode="External"/><Relationship Id="rId6" Type="http://schemas.openxmlformats.org/officeDocument/2006/relationships/hyperlink" Target="https://en.wikipedia.org/wiki/Explanation" TargetMode="External"/><Relationship Id="rId7" Type="http://schemas.openxmlformats.org/officeDocument/2006/relationships/hyperlink" Target="https://en.wikipedia.org/wiki/Predictions" TargetMode="External"/><Relationship Id="rId8" Type="http://schemas.openxmlformats.org/officeDocument/2006/relationships/hyperlink" Target="https://en.wikipedia.org/wiki/Univers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bf528.readthedocs.i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BF528 - Applications in Translational Bioinformatics</a:t>
            </a:r>
            <a:endParaRPr/>
          </a:p>
        </p:txBody>
      </p:sp>
      <p:sp>
        <p:nvSpPr>
          <p:cNvPr id="57" name="Google Shape;57;p13"/>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rPr lang="en"/>
              <a:t>Introduction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2"/>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Bioinformatics?!?</a:t>
            </a:r>
            <a:endParaRPr/>
          </a:p>
        </p:txBody>
      </p:sp>
      <p:sp>
        <p:nvSpPr>
          <p:cNvPr id="201" name="Google Shape;201;p22"/>
          <p:cNvSpPr txBox="1"/>
          <p:nvPr>
            <p:ph idx="1" type="body"/>
          </p:nvPr>
        </p:nvSpPr>
        <p:spPr>
          <a:xfrm>
            <a:off x="311700" y="1019612"/>
            <a:ext cx="8520600" cy="49857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rPr lang="en"/>
              <a:t>“an interdisciplinary field that develops </a:t>
            </a:r>
            <a:r>
              <a:rPr lang="en" u="sng"/>
              <a:t>methods</a:t>
            </a:r>
            <a:r>
              <a:rPr lang="en"/>
              <a:t> and </a:t>
            </a:r>
            <a:r>
              <a:rPr lang="en" u="sng"/>
              <a:t>software tools</a:t>
            </a:r>
            <a:r>
              <a:rPr lang="en"/>
              <a:t>”?</a:t>
            </a:r>
            <a:endParaRPr/>
          </a:p>
          <a:p>
            <a:pPr indent="0" lvl="0" marL="0" rtl="0" algn="ctr">
              <a:spcBef>
                <a:spcPts val="2400"/>
              </a:spcBef>
              <a:spcAft>
                <a:spcPts val="0"/>
              </a:spcAft>
              <a:buNone/>
            </a:pPr>
            <a:r>
              <a:rPr lang="en"/>
              <a:t>“an interdisciplinary field of </a:t>
            </a:r>
            <a:r>
              <a:rPr lang="en" u="sng"/>
              <a:t>science</a:t>
            </a:r>
            <a:r>
              <a:rPr lang="en"/>
              <a:t>”?</a:t>
            </a:r>
            <a:endParaRPr/>
          </a:p>
          <a:p>
            <a:pPr indent="0" lvl="0" marL="0" rtl="0" algn="ctr">
              <a:spcBef>
                <a:spcPts val="2400"/>
              </a:spcBef>
              <a:spcAft>
                <a:spcPts val="0"/>
              </a:spcAft>
              <a:buNone/>
            </a:pPr>
            <a:r>
              <a:rPr b="1" lang="en"/>
              <a:t>DEPENDS ON WHO YOU ASK</a:t>
            </a:r>
            <a:endParaRPr b="1"/>
          </a:p>
          <a:p>
            <a:pPr indent="0" lvl="0" marL="0" rtl="0" algn="ctr">
              <a:spcBef>
                <a:spcPts val="2400"/>
              </a:spcBef>
              <a:spcAft>
                <a:spcPts val="2400"/>
              </a:spcAft>
              <a:buNone/>
            </a:pPr>
            <a:r>
              <a:rPr lang="en" sz="2400"/>
              <a:t>NB: “</a:t>
            </a:r>
            <a:r>
              <a:rPr b="1" lang="en" sz="2400"/>
              <a:t>Science</a:t>
            </a:r>
            <a:r>
              <a:rPr lang="en" sz="2400"/>
              <a:t> (from the </a:t>
            </a:r>
            <a:r>
              <a:rPr lang="en" sz="2400" u="sng">
                <a:solidFill>
                  <a:schemeClr val="hlink"/>
                </a:solidFill>
                <a:hlinkClick r:id="rId3"/>
              </a:rPr>
              <a:t>Latin</a:t>
            </a:r>
            <a:r>
              <a:rPr lang="en" sz="2400"/>
              <a:t> word scientia, meaning "knowledge") is a systematic enterprise that builds and organizes </a:t>
            </a:r>
            <a:r>
              <a:rPr lang="en" sz="2400" u="sng">
                <a:solidFill>
                  <a:schemeClr val="hlink"/>
                </a:solidFill>
                <a:hlinkClick r:id="rId4"/>
              </a:rPr>
              <a:t>knowledge</a:t>
            </a:r>
            <a:r>
              <a:rPr lang="en" sz="2400"/>
              <a:t> in the form of </a:t>
            </a:r>
            <a:r>
              <a:rPr lang="en" sz="2400" u="sng">
                <a:solidFill>
                  <a:schemeClr val="hlink"/>
                </a:solidFill>
                <a:hlinkClick r:id="rId5"/>
              </a:rPr>
              <a:t>testable</a:t>
            </a:r>
            <a:r>
              <a:rPr lang="en" sz="2400"/>
              <a:t> </a:t>
            </a:r>
            <a:r>
              <a:rPr lang="en" sz="2400" u="sng">
                <a:solidFill>
                  <a:schemeClr val="hlink"/>
                </a:solidFill>
                <a:hlinkClick r:id="rId6"/>
              </a:rPr>
              <a:t>explanations</a:t>
            </a:r>
            <a:r>
              <a:rPr lang="en" sz="2400"/>
              <a:t> and </a:t>
            </a:r>
            <a:r>
              <a:rPr lang="en" sz="2400" u="sng">
                <a:solidFill>
                  <a:schemeClr val="hlink"/>
                </a:solidFill>
                <a:hlinkClick r:id="rId7"/>
              </a:rPr>
              <a:t>predictions</a:t>
            </a:r>
            <a:r>
              <a:rPr lang="en" sz="2400"/>
              <a:t> about the </a:t>
            </a:r>
            <a:r>
              <a:rPr lang="en" sz="2400" u="sng">
                <a:solidFill>
                  <a:schemeClr val="hlink"/>
                </a:solidFill>
                <a:hlinkClick r:id="rId8"/>
              </a:rPr>
              <a:t>universe</a:t>
            </a:r>
            <a:r>
              <a:rPr lang="en" sz="2400"/>
              <a:t>.” - Wikipedia</a:t>
            </a:r>
            <a:endParaRPr sz="2400"/>
          </a:p>
        </p:txBody>
      </p:sp>
      <p:sp>
        <p:nvSpPr>
          <p:cNvPr id="202" name="Google Shape;202;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10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1000"/>
                                        <p:tgtEl>
                                          <p:spTgt spid="2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1000"/>
                                        <p:tgtEl>
                                          <p:spTgt spid="2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animEffect filter="fade" transition="in">
                                      <p:cBhvr>
                                        <p:cTn dur="1000"/>
                                        <p:tgtEl>
                                          <p:spTgt spid="20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Bioinformatics?</a:t>
            </a:r>
            <a:endParaRPr/>
          </a:p>
        </p:txBody>
      </p:sp>
      <p:sp>
        <p:nvSpPr>
          <p:cNvPr id="208" name="Google Shape;208;p23"/>
          <p:cNvSpPr txBox="1"/>
          <p:nvPr>
            <p:ph idx="1" type="body"/>
          </p:nvPr>
        </p:nvSpPr>
        <p:spPr>
          <a:xfrm>
            <a:off x="311700" y="1019612"/>
            <a:ext cx="8520600" cy="49857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rPr lang="en"/>
              <a:t>“</a:t>
            </a:r>
            <a:r>
              <a:rPr b="1" lang="en"/>
              <a:t>Bioinformatics</a:t>
            </a:r>
            <a:r>
              <a:rPr lang="en"/>
              <a:t> is an interdisciplinary field that develops methods and software tools for understanding </a:t>
            </a:r>
            <a:r>
              <a:rPr lang="en" u="sng"/>
              <a:t>biological data</a:t>
            </a:r>
            <a:r>
              <a:rPr lang="en"/>
              <a:t>, in particular when the data sets are large and complex. As an interdisciplinary field of science, bioinformatics combines biology, computer science, information engineering, mathematics and statistics to analyze and interpret </a:t>
            </a:r>
            <a:r>
              <a:rPr lang="en" u="sng"/>
              <a:t>biological data</a:t>
            </a:r>
            <a:r>
              <a:rPr lang="en"/>
              <a:t>.”</a:t>
            </a:r>
            <a:endParaRPr/>
          </a:p>
          <a:p>
            <a:pPr indent="0" lvl="0" marL="0" rtl="0" algn="ctr">
              <a:spcBef>
                <a:spcPts val="2400"/>
              </a:spcBef>
              <a:spcAft>
                <a:spcPts val="2400"/>
              </a:spcAft>
              <a:buNone/>
            </a:pPr>
            <a:r>
              <a:rPr i="1" lang="en"/>
              <a:t>Wikipedia - (Accessed 1/18/2021)</a:t>
            </a:r>
            <a:endParaRPr i="1"/>
          </a:p>
        </p:txBody>
      </p:sp>
      <p:sp>
        <p:nvSpPr>
          <p:cNvPr id="209" name="Google Shape;209;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4"/>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Biologist’s Tools</a:t>
            </a:r>
            <a:endParaRPr/>
          </a:p>
        </p:txBody>
      </p:sp>
      <p:sp>
        <p:nvSpPr>
          <p:cNvPr id="215" name="Google Shape;215;p24"/>
          <p:cNvSpPr txBox="1"/>
          <p:nvPr>
            <p:ph idx="1" type="body"/>
          </p:nvPr>
        </p:nvSpPr>
        <p:spPr>
          <a:xfrm>
            <a:off x="311700" y="945260"/>
            <a:ext cx="8520600" cy="807300"/>
          </a:xfrm>
          <a:prstGeom prst="rect">
            <a:avLst/>
          </a:prstGeom>
        </p:spPr>
        <p:txBody>
          <a:bodyPr anchorCtr="0" anchor="t" bIns="91425" lIns="91425" spcFirstLastPara="1" rIns="91425" wrap="square" tIns="91425">
            <a:noAutofit/>
          </a:bodyPr>
          <a:lstStyle/>
          <a:p>
            <a:pPr indent="0" lvl="0" marL="0" rtl="0" algn="l">
              <a:spcBef>
                <a:spcPts val="1000"/>
              </a:spcBef>
              <a:spcAft>
                <a:spcPts val="2400"/>
              </a:spcAft>
              <a:buNone/>
            </a:pPr>
            <a:r>
              <a:rPr lang="en"/>
              <a:t>Wet lab biologists:</a:t>
            </a:r>
            <a:endParaRPr/>
          </a:p>
        </p:txBody>
      </p:sp>
      <p:sp>
        <p:nvSpPr>
          <p:cNvPr id="216" name="Google Shape;216;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7" name="Google Shape;217;p24"/>
          <p:cNvPicPr preferRelativeResize="0"/>
          <p:nvPr/>
        </p:nvPicPr>
        <p:blipFill>
          <a:blip r:embed="rId3">
            <a:alphaModFix/>
          </a:blip>
          <a:stretch>
            <a:fillRect/>
          </a:stretch>
        </p:blipFill>
        <p:spPr>
          <a:xfrm>
            <a:off x="1464455" y="1853374"/>
            <a:ext cx="6215119" cy="1655375"/>
          </a:xfrm>
          <a:prstGeom prst="rect">
            <a:avLst/>
          </a:prstGeom>
          <a:noFill/>
          <a:ln>
            <a:noFill/>
          </a:ln>
        </p:spPr>
      </p:pic>
      <p:pic>
        <p:nvPicPr>
          <p:cNvPr id="218" name="Google Shape;218;p24"/>
          <p:cNvPicPr preferRelativeResize="0"/>
          <p:nvPr/>
        </p:nvPicPr>
        <p:blipFill>
          <a:blip r:embed="rId4">
            <a:alphaModFix/>
          </a:blip>
          <a:stretch>
            <a:fillRect/>
          </a:stretch>
        </p:blipFill>
        <p:spPr>
          <a:xfrm>
            <a:off x="1464436" y="4415226"/>
            <a:ext cx="6215125" cy="1662795"/>
          </a:xfrm>
          <a:prstGeom prst="rect">
            <a:avLst/>
          </a:prstGeom>
          <a:noFill/>
          <a:ln>
            <a:noFill/>
          </a:ln>
        </p:spPr>
      </p:pic>
      <p:sp>
        <p:nvSpPr>
          <p:cNvPr id="219" name="Google Shape;219;p24"/>
          <p:cNvSpPr txBox="1"/>
          <p:nvPr>
            <p:ph idx="1" type="body"/>
          </p:nvPr>
        </p:nvSpPr>
        <p:spPr>
          <a:xfrm>
            <a:off x="311700" y="3495735"/>
            <a:ext cx="8520600" cy="807300"/>
          </a:xfrm>
          <a:prstGeom prst="rect">
            <a:avLst/>
          </a:prstGeom>
        </p:spPr>
        <p:txBody>
          <a:bodyPr anchorCtr="0" anchor="t" bIns="91425" lIns="91425" spcFirstLastPara="1" rIns="91425" wrap="square" tIns="91425">
            <a:noAutofit/>
          </a:bodyPr>
          <a:lstStyle/>
          <a:p>
            <a:pPr indent="0" lvl="0" marL="0" rtl="0" algn="l">
              <a:spcBef>
                <a:spcPts val="1000"/>
              </a:spcBef>
              <a:spcAft>
                <a:spcPts val="2400"/>
              </a:spcAft>
              <a:buNone/>
            </a:pPr>
            <a:r>
              <a:rPr lang="en"/>
              <a:t>Bioinformaticians</a:t>
            </a:r>
            <a:r>
              <a:rPr lang="en"/>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5"/>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Conceptual History of Bioinformatics</a:t>
            </a:r>
            <a:endParaRPr/>
          </a:p>
        </p:txBody>
      </p:sp>
      <p:sp>
        <p:nvSpPr>
          <p:cNvPr id="225" name="Google Shape;225;p25"/>
          <p:cNvSpPr txBox="1"/>
          <p:nvPr>
            <p:ph idx="1" type="body"/>
          </p:nvPr>
        </p:nvSpPr>
        <p:spPr>
          <a:xfrm>
            <a:off x="311700" y="1019600"/>
            <a:ext cx="8462400" cy="54099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AutoNum type="arabicPeriod"/>
            </a:pPr>
            <a:r>
              <a:rPr lang="en" sz="2400"/>
              <a:t>Biological sequences digitized</a:t>
            </a:r>
            <a:endParaRPr sz="2400"/>
          </a:p>
          <a:p>
            <a:pPr indent="-381000" lvl="0" marL="457200" rtl="0" algn="l">
              <a:spcBef>
                <a:spcPts val="1000"/>
              </a:spcBef>
              <a:spcAft>
                <a:spcPts val="0"/>
              </a:spcAft>
              <a:buSzPts val="2400"/>
              <a:buAutoNum type="arabicPeriod"/>
            </a:pPr>
            <a:r>
              <a:rPr lang="en" sz="2400"/>
              <a:t>Biological databases needed to store sequences</a:t>
            </a:r>
            <a:endParaRPr sz="2400"/>
          </a:p>
          <a:p>
            <a:pPr indent="-381000" lvl="0" marL="457200" rtl="0" algn="l">
              <a:spcBef>
                <a:spcPts val="1000"/>
              </a:spcBef>
              <a:spcAft>
                <a:spcPts val="0"/>
              </a:spcAft>
              <a:buSzPts val="2400"/>
              <a:buAutoNum type="arabicPeriod"/>
            </a:pPr>
            <a:r>
              <a:rPr lang="en" sz="2400"/>
              <a:t>Search tools needed for databases</a:t>
            </a:r>
            <a:endParaRPr sz="2400"/>
          </a:p>
          <a:p>
            <a:pPr indent="-381000" lvl="0" marL="457200" rtl="0" algn="l">
              <a:spcBef>
                <a:spcPts val="1000"/>
              </a:spcBef>
              <a:spcAft>
                <a:spcPts val="0"/>
              </a:spcAft>
              <a:buSzPts val="2400"/>
              <a:buAutoNum type="arabicPeriod"/>
            </a:pPr>
            <a:r>
              <a:rPr lang="en" sz="2400"/>
              <a:t>Tools for analyzing data from searches</a:t>
            </a:r>
            <a:endParaRPr sz="2400"/>
          </a:p>
          <a:p>
            <a:pPr indent="-381000" lvl="0" marL="457200" rtl="0" algn="l">
              <a:spcBef>
                <a:spcPts val="1000"/>
              </a:spcBef>
              <a:spcAft>
                <a:spcPts val="0"/>
              </a:spcAft>
              <a:buSzPts val="2400"/>
              <a:buAutoNum type="arabicPeriod"/>
            </a:pPr>
            <a:r>
              <a:rPr lang="en" sz="2400"/>
              <a:t>New tools required to analyze human genome</a:t>
            </a:r>
            <a:endParaRPr sz="2400"/>
          </a:p>
          <a:p>
            <a:pPr indent="-381000" lvl="0" marL="457200" rtl="0" algn="l">
              <a:spcBef>
                <a:spcPts val="1000"/>
              </a:spcBef>
              <a:spcAft>
                <a:spcPts val="0"/>
              </a:spcAft>
              <a:buSzPts val="2400"/>
              <a:buAutoNum type="arabicPeriod"/>
            </a:pPr>
            <a:r>
              <a:rPr lang="en" sz="2400"/>
              <a:t>Those new tools enable analysis of large amounts of sequencing data</a:t>
            </a:r>
            <a:endParaRPr sz="2400"/>
          </a:p>
          <a:p>
            <a:pPr indent="-381000" lvl="0" marL="457200" rtl="0" algn="l">
              <a:spcBef>
                <a:spcPts val="1000"/>
              </a:spcBef>
              <a:spcAft>
                <a:spcPts val="0"/>
              </a:spcAft>
              <a:buSzPts val="2400"/>
              <a:buAutoNum type="arabicPeriod"/>
            </a:pPr>
            <a:r>
              <a:rPr lang="en" sz="2400"/>
              <a:t>Sequencing data volume explodes, requiring new tools</a:t>
            </a:r>
            <a:endParaRPr sz="2400"/>
          </a:p>
          <a:p>
            <a:pPr indent="-381000" lvl="0" marL="457200" rtl="0" algn="l">
              <a:spcBef>
                <a:spcPts val="1000"/>
              </a:spcBef>
              <a:spcAft>
                <a:spcPts val="1000"/>
              </a:spcAft>
              <a:buSzPts val="2400"/>
              <a:buAutoNum type="arabicPeriod"/>
            </a:pPr>
            <a:r>
              <a:rPr lang="en" sz="2400"/>
              <a:t>...</a:t>
            </a:r>
            <a:endParaRPr sz="2400"/>
          </a:p>
        </p:txBody>
      </p:sp>
      <p:sp>
        <p:nvSpPr>
          <p:cNvPr id="226" name="Google Shape;226;p2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animEffect filter="fade" transition="in">
                                      <p:cBhvr>
                                        <p:cTn dur="1"/>
                                        <p:tgtEl>
                                          <p:spTgt spid="2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animEffect filter="fade" transition="in">
                                      <p:cBhvr>
                                        <p:cTn dur="1"/>
                                        <p:tgtEl>
                                          <p:spTgt spid="2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animEffect filter="fade" transition="in">
                                      <p:cBhvr>
                                        <p:cTn dur="1"/>
                                        <p:tgtEl>
                                          <p:spTgt spid="2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animEffect filter="fade" transition="in">
                                      <p:cBhvr>
                                        <p:cTn dur="1"/>
                                        <p:tgtEl>
                                          <p:spTgt spid="2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4" st="4"/>
                                            </p:txEl>
                                          </p:spTgt>
                                        </p:tgtEl>
                                        <p:attrNameLst>
                                          <p:attrName>style.visibility</p:attrName>
                                        </p:attrNameLst>
                                      </p:cBhvr>
                                      <p:to>
                                        <p:strVal val="visible"/>
                                      </p:to>
                                    </p:set>
                                    <p:animEffect filter="fade" transition="in">
                                      <p:cBhvr>
                                        <p:cTn dur="1"/>
                                        <p:tgtEl>
                                          <p:spTgt spid="2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5" st="5"/>
                                            </p:txEl>
                                          </p:spTgt>
                                        </p:tgtEl>
                                        <p:attrNameLst>
                                          <p:attrName>style.visibility</p:attrName>
                                        </p:attrNameLst>
                                      </p:cBhvr>
                                      <p:to>
                                        <p:strVal val="visible"/>
                                      </p:to>
                                    </p:set>
                                    <p:animEffect filter="fade" transition="in">
                                      <p:cBhvr>
                                        <p:cTn dur="1"/>
                                        <p:tgtEl>
                                          <p:spTgt spid="2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6" st="6"/>
                                            </p:txEl>
                                          </p:spTgt>
                                        </p:tgtEl>
                                        <p:attrNameLst>
                                          <p:attrName>style.visibility</p:attrName>
                                        </p:attrNameLst>
                                      </p:cBhvr>
                                      <p:to>
                                        <p:strVal val="visible"/>
                                      </p:to>
                                    </p:set>
                                    <p:animEffect filter="fade" transition="in">
                                      <p:cBhvr>
                                        <p:cTn dur="1"/>
                                        <p:tgtEl>
                                          <p:spTgt spid="2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7" st="7"/>
                                            </p:txEl>
                                          </p:spTgt>
                                        </p:tgtEl>
                                        <p:attrNameLst>
                                          <p:attrName>style.visibility</p:attrName>
                                        </p:attrNameLst>
                                      </p:cBhvr>
                                      <p:to>
                                        <p:strVal val="visible"/>
                                      </p:to>
                                    </p:set>
                                    <p:animEffect filter="fade" transition="in">
                                      <p:cBhvr>
                                        <p:cTn dur="1"/>
                                        <p:tgtEl>
                                          <p:spTgt spid="22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6"/>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Data → Tools → Knowledge Cycle</a:t>
            </a:r>
            <a:endParaRPr/>
          </a:p>
        </p:txBody>
      </p:sp>
      <p:sp>
        <p:nvSpPr>
          <p:cNvPr id="232" name="Google Shape;232;p2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3" name="Google Shape;233;p26"/>
          <p:cNvPicPr preferRelativeResize="0"/>
          <p:nvPr/>
        </p:nvPicPr>
        <p:blipFill>
          <a:blip r:embed="rId3">
            <a:alphaModFix/>
          </a:blip>
          <a:stretch>
            <a:fillRect/>
          </a:stretch>
        </p:blipFill>
        <p:spPr>
          <a:xfrm>
            <a:off x="2029800" y="1653325"/>
            <a:ext cx="5084400" cy="4306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7"/>
          <p:cNvSpPr txBox="1"/>
          <p:nvPr>
            <p:ph type="title"/>
          </p:nvPr>
        </p:nvSpPr>
        <p:spPr>
          <a:xfrm>
            <a:off x="0" y="0"/>
            <a:ext cx="9144000" cy="77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Central Dogma of Biology</a:t>
            </a:r>
            <a:endParaRPr/>
          </a:p>
        </p:txBody>
      </p:sp>
      <p:sp>
        <p:nvSpPr>
          <p:cNvPr id="239" name="Google Shape;239;p27"/>
          <p:cNvSpPr txBox="1"/>
          <p:nvPr>
            <p:ph idx="1" type="body"/>
          </p:nvPr>
        </p:nvSpPr>
        <p:spPr>
          <a:xfrm>
            <a:off x="190950" y="6188692"/>
            <a:ext cx="8762100" cy="4965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sz="1100"/>
              <a:t>http://www.lhsc.on.ca/Patients_Families_Visitors/Genetics/Inherited_Metabolic/Mitochondria/DiseasesattheMolecularLevel.htm</a:t>
            </a:r>
            <a:endParaRPr sz="1100"/>
          </a:p>
        </p:txBody>
      </p:sp>
      <p:pic>
        <p:nvPicPr>
          <p:cNvPr id="240" name="Google Shape;240;p27"/>
          <p:cNvPicPr preferRelativeResize="0"/>
          <p:nvPr/>
        </p:nvPicPr>
        <p:blipFill>
          <a:blip r:embed="rId3">
            <a:alphaModFix/>
          </a:blip>
          <a:stretch>
            <a:fillRect/>
          </a:stretch>
        </p:blipFill>
        <p:spPr>
          <a:xfrm>
            <a:off x="1257200" y="1571883"/>
            <a:ext cx="6667500" cy="2886075"/>
          </a:xfrm>
          <a:prstGeom prst="rect">
            <a:avLst/>
          </a:prstGeom>
          <a:noFill/>
          <a:ln>
            <a:noFill/>
          </a:ln>
        </p:spPr>
      </p:pic>
      <p:sp>
        <p:nvSpPr>
          <p:cNvPr id="241" name="Google Shape;241;p27"/>
          <p:cNvSpPr txBox="1"/>
          <p:nvPr/>
        </p:nvSpPr>
        <p:spPr>
          <a:xfrm>
            <a:off x="967500" y="4838800"/>
            <a:ext cx="7209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latin typeface="Open Sans"/>
                <a:ea typeface="Open Sans"/>
                <a:cs typeface="Open Sans"/>
                <a:sym typeface="Open Sans"/>
              </a:rPr>
              <a:t>Each of these molecules is a </a:t>
            </a:r>
            <a:r>
              <a:rPr b="1" lang="en" sz="3600">
                <a:latin typeface="Open Sans"/>
                <a:ea typeface="Open Sans"/>
                <a:cs typeface="Open Sans"/>
                <a:sym typeface="Open Sans"/>
              </a:rPr>
              <a:t>sequence</a:t>
            </a:r>
            <a:endParaRPr b="1" sz="36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8"/>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Sequence: The Fundamental Datatype</a:t>
            </a:r>
            <a:endParaRPr/>
          </a:p>
        </p:txBody>
      </p:sp>
      <p:sp>
        <p:nvSpPr>
          <p:cNvPr id="247" name="Google Shape;247;p28"/>
          <p:cNvSpPr txBox="1"/>
          <p:nvPr>
            <p:ph idx="1" type="body"/>
          </p:nvPr>
        </p:nvSpPr>
        <p:spPr>
          <a:xfrm>
            <a:off x="311700" y="1019599"/>
            <a:ext cx="8520600" cy="54099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n"/>
              <a:t>Molecular </a:t>
            </a:r>
            <a:r>
              <a:rPr b="1" lang="en"/>
              <a:t>Sequence</a:t>
            </a:r>
            <a:endParaRPr b="1"/>
          </a:p>
          <a:p>
            <a:pPr indent="-419100" lvl="0" marL="457200" rtl="0" algn="l">
              <a:spcBef>
                <a:spcPts val="2400"/>
              </a:spcBef>
              <a:spcAft>
                <a:spcPts val="0"/>
              </a:spcAft>
              <a:buSzPts val="3000"/>
              <a:buChar char="+"/>
            </a:pPr>
            <a:r>
              <a:rPr lang="en"/>
              <a:t>Computer Science</a:t>
            </a:r>
            <a:endParaRPr/>
          </a:p>
          <a:p>
            <a:pPr indent="-381000" lvl="1" marL="914400" rtl="0" algn="l">
              <a:spcBef>
                <a:spcPts val="0"/>
              </a:spcBef>
              <a:spcAft>
                <a:spcPts val="0"/>
              </a:spcAft>
              <a:buSzPts val="2400"/>
              <a:buChar char="="/>
            </a:pPr>
            <a:r>
              <a:rPr lang="en"/>
              <a:t>genome assembly, homology, phylogeny</a:t>
            </a:r>
            <a:endParaRPr/>
          </a:p>
          <a:p>
            <a:pPr indent="-419100" lvl="0" marL="457200" rtl="0" algn="l">
              <a:spcBef>
                <a:spcPts val="0"/>
              </a:spcBef>
              <a:spcAft>
                <a:spcPts val="0"/>
              </a:spcAft>
              <a:buSzPts val="3000"/>
              <a:buChar char="+"/>
            </a:pPr>
            <a:r>
              <a:rPr lang="en"/>
              <a:t>Physics</a:t>
            </a:r>
            <a:endParaRPr/>
          </a:p>
          <a:p>
            <a:pPr indent="-381000" lvl="1" marL="914400" rtl="0" algn="l">
              <a:spcBef>
                <a:spcPts val="0"/>
              </a:spcBef>
              <a:spcAft>
                <a:spcPts val="0"/>
              </a:spcAft>
              <a:buSzPts val="2400"/>
              <a:buChar char="="/>
            </a:pPr>
            <a:r>
              <a:rPr lang="en"/>
              <a:t>DNA/RNA/protein structure, drug prediction</a:t>
            </a:r>
            <a:endParaRPr/>
          </a:p>
          <a:p>
            <a:pPr indent="-419100" lvl="0" marL="457200" rtl="0" algn="l">
              <a:spcBef>
                <a:spcPts val="0"/>
              </a:spcBef>
              <a:spcAft>
                <a:spcPts val="0"/>
              </a:spcAft>
              <a:buSzPts val="3000"/>
              <a:buChar char="+"/>
            </a:pPr>
            <a:r>
              <a:rPr lang="en"/>
              <a:t>Statistics</a:t>
            </a:r>
            <a:endParaRPr/>
          </a:p>
          <a:p>
            <a:pPr indent="-381000" lvl="1" marL="914400" rtl="0" algn="l">
              <a:spcBef>
                <a:spcPts val="0"/>
              </a:spcBef>
              <a:spcAft>
                <a:spcPts val="0"/>
              </a:spcAft>
              <a:buSzPts val="2400"/>
              <a:buChar char="="/>
            </a:pPr>
            <a:r>
              <a:rPr lang="en"/>
              <a:t>gene expression, population genetics, biomarkers</a:t>
            </a:r>
            <a:endParaRPr/>
          </a:p>
          <a:p>
            <a:pPr indent="-419100" lvl="0" marL="457200" rtl="0" algn="l">
              <a:spcBef>
                <a:spcPts val="0"/>
              </a:spcBef>
              <a:spcAft>
                <a:spcPts val="0"/>
              </a:spcAft>
              <a:buSzPts val="3000"/>
              <a:buChar char="+"/>
            </a:pPr>
            <a:r>
              <a:rPr lang="en"/>
              <a:t>Mathematics </a:t>
            </a:r>
            <a:endParaRPr/>
          </a:p>
          <a:p>
            <a:pPr indent="-381000" lvl="1" marL="914400" rtl="0" algn="l">
              <a:spcBef>
                <a:spcPts val="0"/>
              </a:spcBef>
              <a:spcAft>
                <a:spcPts val="0"/>
              </a:spcAft>
              <a:buSzPts val="2400"/>
              <a:buChar char="="/>
            </a:pPr>
            <a:r>
              <a:rPr lang="en"/>
              <a:t>metabolic modeling, synthetic biology, systems biology</a:t>
            </a:r>
            <a:endParaRPr/>
          </a:p>
        </p:txBody>
      </p:sp>
      <p:sp>
        <p:nvSpPr>
          <p:cNvPr id="248" name="Google Shape;248;p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1"/>
                                        <p:tgtEl>
                                          <p:spTgt spid="2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Effect filter="fade" transition="in">
                                      <p:cBhvr>
                                        <p:cTn dur="1"/>
                                        <p:tgtEl>
                                          <p:spTgt spid="2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Effect filter="fade" transition="in">
                                      <p:cBhvr>
                                        <p:cTn dur="1"/>
                                        <p:tgtEl>
                                          <p:spTgt spid="2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Effect filter="fade" transition="in">
                                      <p:cBhvr>
                                        <p:cTn dur="1"/>
                                        <p:tgtEl>
                                          <p:spTgt spid="2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4" st="4"/>
                                            </p:txEl>
                                          </p:spTgt>
                                        </p:tgtEl>
                                        <p:attrNameLst>
                                          <p:attrName>style.visibility</p:attrName>
                                        </p:attrNameLst>
                                      </p:cBhvr>
                                      <p:to>
                                        <p:strVal val="visible"/>
                                      </p:to>
                                    </p:set>
                                    <p:animEffect filter="fade" transition="in">
                                      <p:cBhvr>
                                        <p:cTn dur="1"/>
                                        <p:tgtEl>
                                          <p:spTgt spid="2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5" st="5"/>
                                            </p:txEl>
                                          </p:spTgt>
                                        </p:tgtEl>
                                        <p:attrNameLst>
                                          <p:attrName>style.visibility</p:attrName>
                                        </p:attrNameLst>
                                      </p:cBhvr>
                                      <p:to>
                                        <p:strVal val="visible"/>
                                      </p:to>
                                    </p:set>
                                    <p:animEffect filter="fade" transition="in">
                                      <p:cBhvr>
                                        <p:cTn dur="1"/>
                                        <p:tgtEl>
                                          <p:spTgt spid="24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6" st="6"/>
                                            </p:txEl>
                                          </p:spTgt>
                                        </p:tgtEl>
                                        <p:attrNameLst>
                                          <p:attrName>style.visibility</p:attrName>
                                        </p:attrNameLst>
                                      </p:cBhvr>
                                      <p:to>
                                        <p:strVal val="visible"/>
                                      </p:to>
                                    </p:set>
                                    <p:animEffect filter="fade" transition="in">
                                      <p:cBhvr>
                                        <p:cTn dur="1"/>
                                        <p:tgtEl>
                                          <p:spTgt spid="24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7" st="7"/>
                                            </p:txEl>
                                          </p:spTgt>
                                        </p:tgtEl>
                                        <p:attrNameLst>
                                          <p:attrName>style.visibility</p:attrName>
                                        </p:attrNameLst>
                                      </p:cBhvr>
                                      <p:to>
                                        <p:strVal val="visible"/>
                                      </p:to>
                                    </p:set>
                                    <p:animEffect filter="fade" transition="in">
                                      <p:cBhvr>
                                        <p:cTn dur="1"/>
                                        <p:tgtEl>
                                          <p:spTgt spid="24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8" st="8"/>
                                            </p:txEl>
                                          </p:spTgt>
                                        </p:tgtEl>
                                        <p:attrNameLst>
                                          <p:attrName>style.visibility</p:attrName>
                                        </p:attrNameLst>
                                      </p:cBhvr>
                                      <p:to>
                                        <p:strVal val="visible"/>
                                      </p:to>
                                    </p:set>
                                    <p:animEffect filter="fade" transition="in">
                                      <p:cBhvr>
                                        <p:cTn dur="1"/>
                                        <p:tgtEl>
                                          <p:spTgt spid="24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Translational Bioinformatics</a:t>
            </a:r>
            <a:endParaRPr/>
          </a:p>
        </p:txBody>
      </p:sp>
      <p:sp>
        <p:nvSpPr>
          <p:cNvPr id="254" name="Google Shape;254;p29"/>
          <p:cNvSpPr txBox="1"/>
          <p:nvPr>
            <p:ph idx="1" type="body"/>
          </p:nvPr>
        </p:nvSpPr>
        <p:spPr>
          <a:xfrm>
            <a:off x="311700" y="1019612"/>
            <a:ext cx="8520600" cy="49857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t/>
            </a:r>
            <a:endParaRPr/>
          </a:p>
          <a:p>
            <a:pPr indent="0" lvl="0" marL="0" rtl="0" algn="ctr">
              <a:spcBef>
                <a:spcPts val="2400"/>
              </a:spcBef>
              <a:spcAft>
                <a:spcPts val="0"/>
              </a:spcAft>
              <a:buClr>
                <a:schemeClr val="dk1"/>
              </a:buClr>
              <a:buSzPts val="1100"/>
              <a:buFont typeface="Arial"/>
              <a:buNone/>
            </a:pPr>
            <a:r>
              <a:rPr lang="en"/>
              <a:t>“</a:t>
            </a:r>
            <a:r>
              <a:rPr b="1" lang="en"/>
              <a:t>Translational Bioinformatics (TBI)</a:t>
            </a:r>
            <a:r>
              <a:rPr lang="en"/>
              <a:t> is an emerging field in the study of health informatics, focused on the convergence of </a:t>
            </a:r>
            <a:r>
              <a:rPr lang="en" u="sng"/>
              <a:t>molecular bioinformatics</a:t>
            </a:r>
            <a:r>
              <a:rPr lang="en"/>
              <a:t>, </a:t>
            </a:r>
            <a:r>
              <a:rPr lang="en" u="sng"/>
              <a:t>biostatistics</a:t>
            </a:r>
            <a:r>
              <a:rPr lang="en"/>
              <a:t>, </a:t>
            </a:r>
            <a:r>
              <a:rPr lang="en" u="sng"/>
              <a:t>statistical genetics,</a:t>
            </a:r>
            <a:r>
              <a:rPr lang="en"/>
              <a:t> and </a:t>
            </a:r>
            <a:r>
              <a:rPr lang="en" u="sng"/>
              <a:t>clinical informatics</a:t>
            </a:r>
            <a:r>
              <a:rPr lang="en"/>
              <a:t>.”</a:t>
            </a:r>
            <a:endParaRPr/>
          </a:p>
          <a:p>
            <a:pPr indent="0" lvl="0" marL="0" rtl="0" algn="ctr">
              <a:spcBef>
                <a:spcPts val="2400"/>
              </a:spcBef>
              <a:spcAft>
                <a:spcPts val="0"/>
              </a:spcAft>
              <a:buClr>
                <a:schemeClr val="dk1"/>
              </a:buClr>
              <a:buSzPts val="1100"/>
              <a:buFont typeface="Arial"/>
              <a:buNone/>
            </a:pPr>
            <a:r>
              <a:rPr i="1" lang="en"/>
              <a:t>Wikipedia - (Accessed 1/18/2021)</a:t>
            </a:r>
            <a:endParaRPr i="1"/>
          </a:p>
          <a:p>
            <a:pPr indent="0" lvl="0" marL="0" rtl="0" algn="l">
              <a:spcBef>
                <a:spcPts val="2400"/>
              </a:spcBef>
              <a:spcAft>
                <a:spcPts val="2400"/>
              </a:spcAft>
              <a:buNone/>
            </a:pPr>
            <a:r>
              <a:t/>
            </a:r>
            <a:endParaRPr/>
          </a:p>
        </p:txBody>
      </p:sp>
      <p:sp>
        <p:nvSpPr>
          <p:cNvPr id="255" name="Google Shape;255;p2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type="title"/>
          </p:nvPr>
        </p:nvSpPr>
        <p:spPr>
          <a:xfrm>
            <a:off x="790325" y="701850"/>
            <a:ext cx="7563300" cy="545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Instructor Introduction</a:t>
            </a:r>
            <a:endParaRPr/>
          </a:p>
        </p:txBody>
      </p:sp>
      <p:sp>
        <p:nvSpPr>
          <p:cNvPr id="261" name="Google Shape;261;p3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790325" y="701850"/>
            <a:ext cx="7563300" cy="545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 name="Google Shape;267;p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8" name="Google Shape;268;p31"/>
          <p:cNvPicPr preferRelativeResize="0"/>
          <p:nvPr/>
        </p:nvPicPr>
        <p:blipFill>
          <a:blip r:embed="rId3">
            <a:alphaModFix/>
          </a:blip>
          <a:stretch>
            <a:fillRect/>
          </a:stretch>
        </p:blipFill>
        <p:spPr>
          <a:xfrm>
            <a:off x="1569" y="0"/>
            <a:ext cx="9140813"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268625"/>
            <a:ext cx="8520600" cy="232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All Lectures Are Being Recorded</a:t>
            </a:r>
            <a:endParaRPr/>
          </a:p>
          <a:p>
            <a:pPr indent="0" lvl="0" marL="0" rtl="0" algn="ctr">
              <a:spcBef>
                <a:spcPts val="0"/>
              </a:spcBef>
              <a:spcAft>
                <a:spcPts val="0"/>
              </a:spcAft>
              <a:buNone/>
            </a:pPr>
            <a:r>
              <a:rPr lang="en"/>
              <a:t>but</a:t>
            </a:r>
            <a:endParaRPr/>
          </a:p>
          <a:p>
            <a:pPr indent="0" lvl="0" marL="0" rtl="0" algn="ctr">
              <a:spcBef>
                <a:spcPts val="0"/>
              </a:spcBef>
              <a:spcAft>
                <a:spcPts val="0"/>
              </a:spcAft>
              <a:buNone/>
            </a:pPr>
            <a:r>
              <a:rPr lang="en"/>
              <a:t>Only </a:t>
            </a:r>
            <a:r>
              <a:rPr b="1" lang="en">
                <a:latin typeface="Roboto"/>
                <a:ea typeface="Roboto"/>
                <a:cs typeface="Roboto"/>
                <a:sym typeface="Roboto"/>
              </a:rPr>
              <a:t>my screen</a:t>
            </a:r>
            <a:r>
              <a:rPr b="1" lang="en">
                <a:latin typeface="Roboto"/>
                <a:ea typeface="Roboto"/>
                <a:cs typeface="Roboto"/>
                <a:sym typeface="Roboto"/>
              </a:rPr>
              <a:t>!</a:t>
            </a:r>
            <a:endParaRPr b="1">
              <a:latin typeface="Roboto"/>
              <a:ea typeface="Roboto"/>
              <a:cs typeface="Roboto"/>
              <a:sym typeface="Roboto"/>
            </a:endParaRPr>
          </a:p>
        </p:txBody>
      </p:sp>
      <p:sp>
        <p:nvSpPr>
          <p:cNvPr id="63" name="Google Shape;63;p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2"/>
          <p:cNvSpPr txBox="1"/>
          <p:nvPr>
            <p:ph type="title"/>
          </p:nvPr>
        </p:nvSpPr>
        <p:spPr>
          <a:xfrm>
            <a:off x="790325" y="701850"/>
            <a:ext cx="7563300" cy="545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Course Structure</a:t>
            </a:r>
            <a:endParaRPr/>
          </a:p>
        </p:txBody>
      </p:sp>
      <p:sp>
        <p:nvSpPr>
          <p:cNvPr id="274" name="Google Shape;274;p3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3"/>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Instructors</a:t>
            </a:r>
            <a:endParaRPr/>
          </a:p>
        </p:txBody>
      </p:sp>
      <p:sp>
        <p:nvSpPr>
          <p:cNvPr id="280" name="Google Shape;280;p33"/>
          <p:cNvSpPr txBox="1"/>
          <p:nvPr>
            <p:ph idx="1" type="body"/>
          </p:nvPr>
        </p:nvSpPr>
        <p:spPr>
          <a:xfrm>
            <a:off x="311700" y="1019599"/>
            <a:ext cx="8520600" cy="53871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b="1" lang="en"/>
              <a:t>Instructor: </a:t>
            </a:r>
            <a:r>
              <a:rPr lang="en"/>
              <a:t>Adam Labadorf</a:t>
            </a:r>
            <a:endParaRPr/>
          </a:p>
          <a:p>
            <a:pPr indent="-419100" lvl="0" marL="457200" rtl="0" algn="l">
              <a:spcBef>
                <a:spcPts val="2400"/>
              </a:spcBef>
              <a:spcAft>
                <a:spcPts val="0"/>
              </a:spcAft>
              <a:buSzPts val="3000"/>
              <a:buChar char="●"/>
            </a:pPr>
            <a:r>
              <a:rPr b="1" lang="en"/>
              <a:t>TAs:</a:t>
            </a:r>
            <a:endParaRPr/>
          </a:p>
          <a:p>
            <a:pPr indent="-381000" lvl="1" marL="914400" rtl="0" algn="l">
              <a:spcBef>
                <a:spcPts val="2400"/>
              </a:spcBef>
              <a:spcAft>
                <a:spcPts val="0"/>
              </a:spcAft>
              <a:buSzPts val="2400"/>
              <a:buChar char="○"/>
            </a:pPr>
            <a:r>
              <a:rPr lang="en"/>
              <a:t>Gargi Dayama</a:t>
            </a:r>
            <a:endParaRPr/>
          </a:p>
          <a:p>
            <a:pPr indent="-381000" lvl="1" marL="914400" rtl="0" algn="l">
              <a:spcBef>
                <a:spcPts val="2400"/>
              </a:spcBef>
              <a:spcAft>
                <a:spcPts val="0"/>
              </a:spcAft>
              <a:buSzPts val="2400"/>
              <a:buChar char="○"/>
            </a:pPr>
            <a:r>
              <a:rPr lang="en"/>
              <a:t>Jacquelyn (Jackie) Turcinovic</a:t>
            </a:r>
            <a:endParaRPr/>
          </a:p>
          <a:p>
            <a:pPr indent="-381000" lvl="1" marL="914400" rtl="0" algn="l">
              <a:spcBef>
                <a:spcPts val="2400"/>
              </a:spcBef>
              <a:spcAft>
                <a:spcPts val="0"/>
              </a:spcAft>
              <a:buSzPts val="2400"/>
              <a:buChar char="○"/>
            </a:pPr>
            <a:r>
              <a:rPr lang="en"/>
              <a:t>Shruthi Bandyadka</a:t>
            </a:r>
            <a:endParaRPr/>
          </a:p>
          <a:p>
            <a:pPr indent="-381000" lvl="1" marL="914400" rtl="0" algn="l">
              <a:spcBef>
                <a:spcPts val="2400"/>
              </a:spcBef>
              <a:spcAft>
                <a:spcPts val="2400"/>
              </a:spcAft>
              <a:buSzPts val="2400"/>
              <a:buChar char="○"/>
            </a:pPr>
            <a:r>
              <a:rPr lang="en"/>
              <a:t>Jing Zhang</a:t>
            </a:r>
            <a:endParaRPr/>
          </a:p>
        </p:txBody>
      </p:sp>
      <p:sp>
        <p:nvSpPr>
          <p:cNvPr id="281" name="Google Shape;281;p3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4"/>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Course Organization</a:t>
            </a:r>
            <a:endParaRPr/>
          </a:p>
        </p:txBody>
      </p:sp>
      <p:sp>
        <p:nvSpPr>
          <p:cNvPr id="287" name="Google Shape;287;p34"/>
          <p:cNvSpPr txBox="1"/>
          <p:nvPr>
            <p:ph idx="1" type="body"/>
          </p:nvPr>
        </p:nvSpPr>
        <p:spPr>
          <a:xfrm>
            <a:off x="311700" y="1019598"/>
            <a:ext cx="8520600" cy="57228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u="sng">
                <a:solidFill>
                  <a:schemeClr val="hlink"/>
                </a:solidFill>
                <a:hlinkClick r:id="rId3"/>
              </a:rPr>
              <a:t>http://bf528.readthedocs.io</a:t>
            </a:r>
            <a:endParaRPr u="sng"/>
          </a:p>
          <a:p>
            <a:pPr indent="-419100" lvl="0" marL="457200" rtl="0" algn="l">
              <a:spcBef>
                <a:spcPts val="2400"/>
              </a:spcBef>
              <a:spcAft>
                <a:spcPts val="0"/>
              </a:spcAft>
              <a:buSzPts val="3000"/>
              <a:buChar char="●"/>
            </a:pPr>
            <a:r>
              <a:rPr lang="en"/>
              <a:t>Lectures are on Zoom WF starting at 2:30</a:t>
            </a:r>
            <a:endParaRPr/>
          </a:p>
          <a:p>
            <a:pPr indent="-419100" lvl="0" marL="457200" rtl="0" algn="l">
              <a:spcBef>
                <a:spcPts val="2400"/>
              </a:spcBef>
              <a:spcAft>
                <a:spcPts val="0"/>
              </a:spcAft>
              <a:buSzPts val="3000"/>
              <a:buChar char="●"/>
            </a:pPr>
            <a:r>
              <a:rPr lang="en"/>
              <a:t>Lectures will be recorded and posted online</a:t>
            </a:r>
            <a:endParaRPr/>
          </a:p>
          <a:p>
            <a:pPr indent="-381000" lvl="1" marL="914400" rtl="0" algn="l">
              <a:spcBef>
                <a:spcPts val="2400"/>
              </a:spcBef>
              <a:spcAft>
                <a:spcPts val="0"/>
              </a:spcAft>
              <a:buSzPts val="2400"/>
              <a:buChar char="○"/>
            </a:pPr>
            <a:r>
              <a:rPr lang="en"/>
              <a:t>Recordings do not capture Zoom video</a:t>
            </a:r>
            <a:endParaRPr/>
          </a:p>
          <a:p>
            <a:pPr indent="-419100" lvl="0" marL="457200" rtl="0" algn="l">
              <a:spcBef>
                <a:spcPts val="2400"/>
              </a:spcBef>
              <a:spcAft>
                <a:spcPts val="0"/>
              </a:spcAft>
              <a:buSzPts val="3000"/>
              <a:buChar char="●"/>
            </a:pPr>
            <a:r>
              <a:rPr lang="en"/>
              <a:t>5 projects over the course of the semester</a:t>
            </a:r>
            <a:endParaRPr/>
          </a:p>
          <a:p>
            <a:pPr indent="-381000" lvl="1" marL="914400" rtl="0" algn="l">
              <a:spcBef>
                <a:spcPts val="2400"/>
              </a:spcBef>
              <a:spcAft>
                <a:spcPts val="0"/>
              </a:spcAft>
              <a:buSzPts val="2400"/>
              <a:buChar char="○"/>
            </a:pPr>
            <a:r>
              <a:rPr lang="en"/>
              <a:t>4 group, 1 individual</a:t>
            </a:r>
            <a:endParaRPr/>
          </a:p>
          <a:p>
            <a:pPr indent="-419100" lvl="0" marL="457200" rtl="0" algn="l">
              <a:spcBef>
                <a:spcPts val="2400"/>
              </a:spcBef>
              <a:spcAft>
                <a:spcPts val="2400"/>
              </a:spcAft>
              <a:buSzPts val="3000"/>
              <a:buChar char="●"/>
            </a:pPr>
            <a:r>
              <a:rPr lang="en"/>
              <a:t>Some online content early in semester</a:t>
            </a:r>
            <a:endParaRPr/>
          </a:p>
        </p:txBody>
      </p:sp>
      <p:sp>
        <p:nvSpPr>
          <p:cNvPr id="288" name="Google Shape;288;p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Course Overview</a:t>
            </a:r>
            <a:endParaRPr/>
          </a:p>
        </p:txBody>
      </p:sp>
      <p:sp>
        <p:nvSpPr>
          <p:cNvPr id="294" name="Google Shape;294;p35"/>
          <p:cNvSpPr txBox="1"/>
          <p:nvPr>
            <p:ph idx="1" type="body"/>
          </p:nvPr>
        </p:nvSpPr>
        <p:spPr>
          <a:xfrm>
            <a:off x="311700" y="1019612"/>
            <a:ext cx="8520600" cy="49857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Survey course in bioinformatics</a:t>
            </a:r>
            <a:endParaRPr/>
          </a:p>
          <a:p>
            <a:pPr indent="-419100" lvl="0" marL="457200" rtl="0" algn="l">
              <a:spcBef>
                <a:spcPts val="2400"/>
              </a:spcBef>
              <a:spcAft>
                <a:spcPts val="0"/>
              </a:spcAft>
              <a:buSzPts val="3000"/>
              <a:buChar char="●"/>
            </a:pPr>
            <a:r>
              <a:rPr lang="en"/>
              <a:t>Focus on high-throughput sequencing data, tools, and techniques</a:t>
            </a:r>
            <a:endParaRPr/>
          </a:p>
          <a:p>
            <a:pPr indent="-419100" lvl="0" marL="457200" rtl="0" algn="l">
              <a:spcBef>
                <a:spcPts val="2400"/>
              </a:spcBef>
              <a:spcAft>
                <a:spcPts val="0"/>
              </a:spcAft>
              <a:buSzPts val="3000"/>
              <a:buChar char="●"/>
            </a:pPr>
            <a:r>
              <a:rPr lang="en"/>
              <a:t>Focus on practical skills</a:t>
            </a:r>
            <a:endParaRPr/>
          </a:p>
          <a:p>
            <a:pPr indent="-419100" lvl="0" marL="457200" rtl="0" algn="l">
              <a:spcBef>
                <a:spcPts val="2400"/>
              </a:spcBef>
              <a:spcAft>
                <a:spcPts val="2400"/>
              </a:spcAft>
              <a:buSzPts val="3000"/>
              <a:buChar char="●"/>
            </a:pPr>
            <a:r>
              <a:rPr lang="en"/>
              <a:t>Group work simulates real-world collaborative environment</a:t>
            </a:r>
            <a:endParaRPr/>
          </a:p>
        </p:txBody>
      </p:sp>
      <p:sp>
        <p:nvSpPr>
          <p:cNvPr id="295" name="Google Shape;295;p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6"/>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Course Goals</a:t>
            </a:r>
            <a:endParaRPr/>
          </a:p>
        </p:txBody>
      </p:sp>
      <p:sp>
        <p:nvSpPr>
          <p:cNvPr id="301" name="Google Shape;301;p36"/>
          <p:cNvSpPr txBox="1"/>
          <p:nvPr>
            <p:ph idx="1" type="body"/>
          </p:nvPr>
        </p:nvSpPr>
        <p:spPr>
          <a:xfrm>
            <a:off x="311700" y="1019612"/>
            <a:ext cx="8520600" cy="49857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Survey current bioinformatics techniques in translational studies</a:t>
            </a:r>
            <a:endParaRPr/>
          </a:p>
          <a:p>
            <a:pPr indent="-419100" lvl="0" marL="457200" rtl="0" algn="l">
              <a:spcBef>
                <a:spcPts val="2400"/>
              </a:spcBef>
              <a:spcAft>
                <a:spcPts val="0"/>
              </a:spcAft>
              <a:buSzPts val="3000"/>
              <a:buChar char="●"/>
            </a:pPr>
            <a:r>
              <a:rPr lang="en"/>
              <a:t>Give you hands-on experience working with high-throughput biological data and tools</a:t>
            </a:r>
            <a:endParaRPr/>
          </a:p>
          <a:p>
            <a:pPr indent="-419100" lvl="0" marL="457200" rtl="0" algn="l">
              <a:spcBef>
                <a:spcPts val="2400"/>
              </a:spcBef>
              <a:spcAft>
                <a:spcPts val="0"/>
              </a:spcAft>
              <a:buSzPts val="3000"/>
              <a:buChar char="●"/>
            </a:pPr>
            <a:r>
              <a:rPr lang="en"/>
              <a:t>Read and understand papers that use bioinformatics in translational studies</a:t>
            </a:r>
            <a:endParaRPr/>
          </a:p>
          <a:p>
            <a:pPr indent="-419100" lvl="0" marL="457200" rtl="0" algn="l">
              <a:spcBef>
                <a:spcPts val="2400"/>
              </a:spcBef>
              <a:spcAft>
                <a:spcPts val="2400"/>
              </a:spcAft>
              <a:buSzPts val="3000"/>
              <a:buChar char="●"/>
            </a:pPr>
            <a:r>
              <a:rPr lang="en"/>
              <a:t>Develop shared vocabulary between biology and computation</a:t>
            </a:r>
            <a:endParaRPr/>
          </a:p>
        </p:txBody>
      </p:sp>
      <p:sp>
        <p:nvSpPr>
          <p:cNvPr id="302" name="Google Shape;302;p3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7"/>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Schedule of Topics</a:t>
            </a:r>
            <a:endParaRPr/>
          </a:p>
        </p:txBody>
      </p:sp>
      <p:sp>
        <p:nvSpPr>
          <p:cNvPr id="308" name="Google Shape;308;p3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09" name="Google Shape;309;p37"/>
          <p:cNvGraphicFramePr/>
          <p:nvPr/>
        </p:nvGraphicFramePr>
        <p:xfrm>
          <a:off x="313375" y="1267825"/>
          <a:ext cx="3000000" cy="3000000"/>
        </p:xfrm>
        <a:graphic>
          <a:graphicData uri="http://schemas.openxmlformats.org/drawingml/2006/table">
            <a:tbl>
              <a:tblPr>
                <a:noFill/>
                <a:tableStyleId>{B68FC144-D78C-47A7-8E86-F5B17308917E}</a:tableStyleId>
              </a:tblPr>
              <a:tblGrid>
                <a:gridCol w="740900"/>
                <a:gridCol w="410075"/>
                <a:gridCol w="702600"/>
                <a:gridCol w="3459600"/>
                <a:gridCol w="2388875"/>
                <a:gridCol w="776075"/>
              </a:tblGrid>
              <a:tr h="209575">
                <a:tc>
                  <a:txBody>
                    <a:bodyPr/>
                    <a:lstStyle/>
                    <a:p>
                      <a:pPr indent="0" lvl="0" marL="0" rtl="0" algn="l">
                        <a:lnSpc>
                          <a:spcPct val="115000"/>
                        </a:lnSpc>
                        <a:spcBef>
                          <a:spcPts val="0"/>
                        </a:spcBef>
                        <a:spcAft>
                          <a:spcPts val="0"/>
                        </a:spcAft>
                        <a:buNone/>
                      </a:pPr>
                      <a:r>
                        <a:rPr b="1" lang="en">
                          <a:solidFill>
                            <a:srgbClr val="F3F3F3"/>
                          </a:solidFill>
                          <a:latin typeface="Open Sans"/>
                          <a:ea typeface="Open Sans"/>
                          <a:cs typeface="Open Sans"/>
                          <a:sym typeface="Open Sans"/>
                        </a:rPr>
                        <a:t>Lecture</a:t>
                      </a:r>
                      <a:endParaRPr b="1">
                        <a:solidFill>
                          <a:srgbClr val="F3F3F3"/>
                        </a:solidFill>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34343"/>
                    </a:solidFill>
                  </a:tcPr>
                </a:tc>
                <a:tc>
                  <a:txBody>
                    <a:bodyPr/>
                    <a:lstStyle/>
                    <a:p>
                      <a:pPr indent="0" lvl="0" marL="0" rtl="0" algn="l">
                        <a:lnSpc>
                          <a:spcPct val="115000"/>
                        </a:lnSpc>
                        <a:spcBef>
                          <a:spcPts val="0"/>
                        </a:spcBef>
                        <a:spcAft>
                          <a:spcPts val="0"/>
                        </a:spcAft>
                        <a:buNone/>
                      </a:pPr>
                      <a:r>
                        <a:rPr b="1" lang="en">
                          <a:solidFill>
                            <a:srgbClr val="F3F3F3"/>
                          </a:solidFill>
                          <a:latin typeface="Open Sans"/>
                          <a:ea typeface="Open Sans"/>
                          <a:cs typeface="Open Sans"/>
                          <a:sym typeface="Open Sans"/>
                        </a:rPr>
                        <a:t>Day</a:t>
                      </a:r>
                      <a:endParaRPr b="1">
                        <a:solidFill>
                          <a:srgbClr val="F3F3F3"/>
                        </a:solidFill>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34343"/>
                    </a:solidFill>
                  </a:tcPr>
                </a:tc>
                <a:tc>
                  <a:txBody>
                    <a:bodyPr/>
                    <a:lstStyle/>
                    <a:p>
                      <a:pPr indent="0" lvl="0" marL="0" rtl="0" algn="l">
                        <a:lnSpc>
                          <a:spcPct val="115000"/>
                        </a:lnSpc>
                        <a:spcBef>
                          <a:spcPts val="0"/>
                        </a:spcBef>
                        <a:spcAft>
                          <a:spcPts val="0"/>
                        </a:spcAft>
                        <a:buNone/>
                      </a:pPr>
                      <a:r>
                        <a:rPr b="1" lang="en">
                          <a:solidFill>
                            <a:srgbClr val="F3F3F3"/>
                          </a:solidFill>
                          <a:latin typeface="Open Sans"/>
                          <a:ea typeface="Open Sans"/>
                          <a:cs typeface="Open Sans"/>
                          <a:sym typeface="Open Sans"/>
                        </a:rPr>
                        <a:t>Date</a:t>
                      </a:r>
                      <a:endParaRPr b="1">
                        <a:solidFill>
                          <a:srgbClr val="F3F3F3"/>
                        </a:solidFill>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34343"/>
                    </a:solidFill>
                  </a:tcPr>
                </a:tc>
                <a:tc>
                  <a:txBody>
                    <a:bodyPr/>
                    <a:lstStyle/>
                    <a:p>
                      <a:pPr indent="0" lvl="0" marL="0" rtl="0" algn="l">
                        <a:lnSpc>
                          <a:spcPct val="115000"/>
                        </a:lnSpc>
                        <a:spcBef>
                          <a:spcPts val="0"/>
                        </a:spcBef>
                        <a:spcAft>
                          <a:spcPts val="0"/>
                        </a:spcAft>
                        <a:buNone/>
                      </a:pPr>
                      <a:r>
                        <a:rPr b="1" lang="en">
                          <a:solidFill>
                            <a:srgbClr val="F3F3F3"/>
                          </a:solidFill>
                          <a:latin typeface="Open Sans"/>
                          <a:ea typeface="Open Sans"/>
                          <a:cs typeface="Open Sans"/>
                          <a:sym typeface="Open Sans"/>
                        </a:rPr>
                        <a:t>Topic</a:t>
                      </a:r>
                      <a:endParaRPr b="1">
                        <a:solidFill>
                          <a:srgbClr val="F3F3F3"/>
                        </a:solidFill>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34343"/>
                    </a:solidFill>
                  </a:tcPr>
                </a:tc>
                <a:tc>
                  <a:txBody>
                    <a:bodyPr/>
                    <a:lstStyle/>
                    <a:p>
                      <a:pPr indent="0" lvl="0" marL="0" rtl="0" algn="l">
                        <a:lnSpc>
                          <a:spcPct val="115000"/>
                        </a:lnSpc>
                        <a:spcBef>
                          <a:spcPts val="0"/>
                        </a:spcBef>
                        <a:spcAft>
                          <a:spcPts val="0"/>
                        </a:spcAft>
                        <a:buNone/>
                      </a:pPr>
                      <a:r>
                        <a:rPr b="1" lang="en">
                          <a:solidFill>
                            <a:srgbClr val="F3F3F3"/>
                          </a:solidFill>
                          <a:latin typeface="Open Sans"/>
                          <a:ea typeface="Open Sans"/>
                          <a:cs typeface="Open Sans"/>
                          <a:sym typeface="Open Sans"/>
                        </a:rPr>
                        <a:t>Secondary</a:t>
                      </a:r>
                      <a:endParaRPr b="1">
                        <a:solidFill>
                          <a:srgbClr val="F3F3F3"/>
                        </a:solidFill>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34343"/>
                    </a:solidFill>
                  </a:tcPr>
                </a:tc>
                <a:tc>
                  <a:txBody>
                    <a:bodyPr/>
                    <a:lstStyle/>
                    <a:p>
                      <a:pPr indent="0" lvl="0" marL="0" rtl="0" algn="l">
                        <a:lnSpc>
                          <a:spcPct val="115000"/>
                        </a:lnSpc>
                        <a:spcBef>
                          <a:spcPts val="0"/>
                        </a:spcBef>
                        <a:spcAft>
                          <a:spcPts val="0"/>
                        </a:spcAft>
                        <a:buNone/>
                      </a:pPr>
                      <a:r>
                        <a:rPr b="1" lang="en">
                          <a:solidFill>
                            <a:srgbClr val="F3F3F3"/>
                          </a:solidFill>
                          <a:latin typeface="Open Sans"/>
                          <a:ea typeface="Open Sans"/>
                          <a:cs typeface="Open Sans"/>
                          <a:sym typeface="Open Sans"/>
                        </a:rPr>
                        <a:t>Project</a:t>
                      </a:r>
                      <a:endParaRPr b="1">
                        <a:solidFill>
                          <a:srgbClr val="F3F3F3"/>
                        </a:solidFill>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434343"/>
                    </a:solidFill>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1</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Jan 27</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Introduction</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Command Line Interface</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2</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Jan 29</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Genomics, Genes, and Genomes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Cluster Usage</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3</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Feb 3</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Array Technologies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git</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4</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Feb 5</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Gene sets and enrichment</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R+RStudio Primer</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5</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Feb 10</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2nd Gen Sequencing</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6</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Feb 12</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Sequence Analysis Fundamentals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7</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Feb 17</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Sequence Analysis - RNA-Seq 1</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8</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Feb 19</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Sequence Analysis - RNA-Seq 2</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9</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Feb 24</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Genomic Variation and SNP Analysis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Open Sans"/>
                          <a:ea typeface="Open Sans"/>
                          <a:cs typeface="Open Sans"/>
                          <a:sym typeface="Open Sans"/>
                        </a:rPr>
                        <a:t>1/2</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10</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Feb 26</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Sequence Analysis - ChIP-Seq</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11</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Mar 3</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Biological Data Formats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Something Fancy</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12</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Mar 5</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Sequence Visualization</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Genome Browsers</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13</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Mar 10</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Biological Databases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14</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Mar 12</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Replicability vs Reproducibility Strategies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10" name="Google Shape;310;p37"/>
          <p:cNvSpPr txBox="1"/>
          <p:nvPr/>
        </p:nvSpPr>
        <p:spPr>
          <a:xfrm>
            <a:off x="596538" y="6172175"/>
            <a:ext cx="7950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NB: during weeks without secondary topic, you will meet with your TA during the second half of class</a:t>
            </a:r>
            <a:endParaRPr>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8"/>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Schedule of Topics cont’d</a:t>
            </a:r>
            <a:endParaRPr/>
          </a:p>
        </p:txBody>
      </p:sp>
      <p:sp>
        <p:nvSpPr>
          <p:cNvPr id="316" name="Google Shape;316;p3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17" name="Google Shape;317;p38"/>
          <p:cNvGraphicFramePr/>
          <p:nvPr/>
        </p:nvGraphicFramePr>
        <p:xfrm>
          <a:off x="304725" y="1244250"/>
          <a:ext cx="3000000" cy="3000000"/>
        </p:xfrm>
        <a:graphic>
          <a:graphicData uri="http://schemas.openxmlformats.org/drawingml/2006/table">
            <a:tbl>
              <a:tblPr>
                <a:noFill/>
                <a:tableStyleId>{B68FC144-D78C-47A7-8E86-F5B17308917E}</a:tableStyleId>
              </a:tblPr>
              <a:tblGrid>
                <a:gridCol w="760850"/>
                <a:gridCol w="400775"/>
                <a:gridCol w="704475"/>
                <a:gridCol w="3456100"/>
                <a:gridCol w="2395725"/>
                <a:gridCol w="765375"/>
              </a:tblGrid>
              <a:tr h="3260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15</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Mar 17</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Computational Environment Management</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Conda</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Open Sans"/>
                          <a:ea typeface="Open Sans"/>
                          <a:cs typeface="Open Sans"/>
                          <a:sym typeface="Open Sans"/>
                        </a:rPr>
                        <a:t>2/3</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60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16</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Mar 19</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Computational Pipeline Strategies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Snakemake</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60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17</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Mar 24</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Single Cell Techniques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6075">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18</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Mar 26</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Single Cell Analysis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3900">
                <a:tc>
                  <a:txBody>
                    <a:bodyPr/>
                    <a:lstStyle/>
                    <a:p>
                      <a:pPr indent="0" lvl="0" marL="0" rtl="0" algn="l">
                        <a:spcBef>
                          <a:spcPts val="0"/>
                        </a:spcBef>
                        <a:spcAft>
                          <a:spcPts val="0"/>
                        </a:spcAft>
                        <a:buNone/>
                      </a:pPr>
                      <a:r>
                        <a:t/>
                      </a:r>
                      <a:endParaRPr b="1"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Mar 31</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Wellness Day, no class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323900">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19</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Apr 2</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Microbiome: 16S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3900">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20</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Apr 7</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Microbiome: Metagenomics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Open Sans"/>
                          <a:ea typeface="Open Sans"/>
                          <a:cs typeface="Open Sans"/>
                          <a:sym typeface="Open Sans"/>
                        </a:rPr>
                        <a:t>3/4</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3900">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21</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Apr 9</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Proteomics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3900">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22</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Apr 14</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Metabolomics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3900">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23</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Apr 16</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Integrative Genomics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3900">
                <a:tc>
                  <a:txBody>
                    <a:bodyPr/>
                    <a:lstStyle/>
                    <a:p>
                      <a:pPr indent="0" lvl="0" marL="0" rtl="0" algn="l">
                        <a:spcBef>
                          <a:spcPts val="0"/>
                        </a:spcBef>
                        <a:spcAft>
                          <a:spcPts val="0"/>
                        </a:spcAft>
                        <a:buNone/>
                      </a:pPr>
                      <a:r>
                        <a:t/>
                      </a:r>
                      <a:endParaRPr b="1"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Apr 21</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Schedule adjustment, no class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323900">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Apr 23</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Project work</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3900">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24</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W</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Apr 28</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The Future + retrospective, end of classes</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Open Sans"/>
                          <a:ea typeface="Open Sans"/>
                          <a:cs typeface="Open Sans"/>
                          <a:sym typeface="Open Sans"/>
                        </a:rPr>
                        <a:t>4/5</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3900">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F</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latin typeface="Open Sans"/>
                          <a:ea typeface="Open Sans"/>
                          <a:cs typeface="Open Sans"/>
                          <a:sym typeface="Open Sans"/>
                        </a:rPr>
                        <a:t>May 8</a:t>
                      </a:r>
                      <a:endParaRPr b="1">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Open Sans"/>
                          <a:ea typeface="Open Sans"/>
                          <a:cs typeface="Open Sans"/>
                          <a:sym typeface="Open Sans"/>
                        </a:rPr>
                        <a:t>Final projects due</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9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18" name="Google Shape;318;p38"/>
          <p:cNvSpPr txBox="1"/>
          <p:nvPr/>
        </p:nvSpPr>
        <p:spPr>
          <a:xfrm>
            <a:off x="596538" y="6217625"/>
            <a:ext cx="7950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NB: during weeks without secondary topic, you will meet with your TA during the second half of class</a:t>
            </a:r>
            <a:endParaRPr>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9"/>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Lecture Structure</a:t>
            </a:r>
            <a:endParaRPr/>
          </a:p>
        </p:txBody>
      </p:sp>
      <p:sp>
        <p:nvSpPr>
          <p:cNvPr id="324" name="Google Shape;324;p39"/>
          <p:cNvSpPr txBox="1"/>
          <p:nvPr>
            <p:ph idx="1" type="body"/>
          </p:nvPr>
        </p:nvSpPr>
        <p:spPr>
          <a:xfrm>
            <a:off x="311700" y="1071832"/>
            <a:ext cx="3999900" cy="5793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a:t>Days with secondary topic</a:t>
            </a:r>
            <a:endParaRPr/>
          </a:p>
        </p:txBody>
      </p:sp>
      <p:sp>
        <p:nvSpPr>
          <p:cNvPr id="325" name="Google Shape;325;p3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6" name="Google Shape;326;p39"/>
          <p:cNvSpPr txBox="1"/>
          <p:nvPr>
            <p:ph idx="2" type="body"/>
          </p:nvPr>
        </p:nvSpPr>
        <p:spPr>
          <a:xfrm>
            <a:off x="4832400" y="1071832"/>
            <a:ext cx="3999900" cy="6408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a:t>Days without secondary topic</a:t>
            </a:r>
            <a:endParaRPr/>
          </a:p>
        </p:txBody>
      </p:sp>
      <p:sp>
        <p:nvSpPr>
          <p:cNvPr id="327" name="Google Shape;327;p39"/>
          <p:cNvSpPr/>
          <p:nvPr/>
        </p:nvSpPr>
        <p:spPr>
          <a:xfrm>
            <a:off x="618450" y="1944525"/>
            <a:ext cx="3386400" cy="17862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Main Topic ~50 min</a:t>
            </a:r>
            <a:endParaRPr/>
          </a:p>
        </p:txBody>
      </p:sp>
      <p:sp>
        <p:nvSpPr>
          <p:cNvPr id="328" name="Google Shape;328;p39"/>
          <p:cNvSpPr/>
          <p:nvPr/>
        </p:nvSpPr>
        <p:spPr>
          <a:xfrm>
            <a:off x="618450" y="3998200"/>
            <a:ext cx="3386400" cy="1786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Secondary Topic ~50 min</a:t>
            </a:r>
            <a:endParaRPr/>
          </a:p>
        </p:txBody>
      </p:sp>
      <p:sp>
        <p:nvSpPr>
          <p:cNvPr id="329" name="Google Shape;329;p39"/>
          <p:cNvSpPr/>
          <p:nvPr/>
        </p:nvSpPr>
        <p:spPr>
          <a:xfrm>
            <a:off x="618450" y="3730550"/>
            <a:ext cx="3386400" cy="26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 min break</a:t>
            </a:r>
            <a:endParaRPr/>
          </a:p>
        </p:txBody>
      </p:sp>
      <p:sp>
        <p:nvSpPr>
          <p:cNvPr id="330" name="Google Shape;330;p39"/>
          <p:cNvSpPr txBox="1"/>
          <p:nvPr/>
        </p:nvSpPr>
        <p:spPr>
          <a:xfrm>
            <a:off x="4078800" y="1712625"/>
            <a:ext cx="98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2:30PM</a:t>
            </a:r>
            <a:endParaRPr>
              <a:latin typeface="Open Sans"/>
              <a:ea typeface="Open Sans"/>
              <a:cs typeface="Open Sans"/>
              <a:sym typeface="Open Sans"/>
            </a:endParaRPr>
          </a:p>
        </p:txBody>
      </p:sp>
      <p:sp>
        <p:nvSpPr>
          <p:cNvPr id="331" name="Google Shape;331;p39"/>
          <p:cNvSpPr/>
          <p:nvPr/>
        </p:nvSpPr>
        <p:spPr>
          <a:xfrm>
            <a:off x="5139150" y="1944525"/>
            <a:ext cx="3386400" cy="13200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Main Topic ~35 min</a:t>
            </a:r>
            <a:endParaRPr/>
          </a:p>
        </p:txBody>
      </p:sp>
      <p:sp>
        <p:nvSpPr>
          <p:cNvPr id="332" name="Google Shape;332;p39"/>
          <p:cNvSpPr/>
          <p:nvPr/>
        </p:nvSpPr>
        <p:spPr>
          <a:xfrm>
            <a:off x="5139150" y="3264525"/>
            <a:ext cx="3386400" cy="26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 min break</a:t>
            </a:r>
            <a:endParaRPr/>
          </a:p>
        </p:txBody>
      </p:sp>
      <p:sp>
        <p:nvSpPr>
          <p:cNvPr id="333" name="Google Shape;333;p39"/>
          <p:cNvSpPr/>
          <p:nvPr/>
        </p:nvSpPr>
        <p:spPr>
          <a:xfrm>
            <a:off x="5139150" y="3520825"/>
            <a:ext cx="3386400" cy="10035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Group Block W1/F1</a:t>
            </a:r>
            <a:r>
              <a:rPr lang="en"/>
              <a:t> meets TA ~30 min</a:t>
            </a:r>
            <a:endParaRPr/>
          </a:p>
          <a:p>
            <a:pPr indent="0" lvl="0" marL="0" rtl="0" algn="ctr">
              <a:spcBef>
                <a:spcPts val="0"/>
              </a:spcBef>
              <a:spcAft>
                <a:spcPts val="0"/>
              </a:spcAft>
              <a:buNone/>
            </a:pPr>
            <a:r>
              <a:rPr lang="en"/>
              <a:t>Others office hours w/ Adam or</a:t>
            </a:r>
            <a:br>
              <a:rPr lang="en"/>
            </a:br>
            <a:r>
              <a:rPr lang="en"/>
              <a:t>Project work</a:t>
            </a:r>
            <a:endParaRPr/>
          </a:p>
        </p:txBody>
      </p:sp>
      <p:sp>
        <p:nvSpPr>
          <p:cNvPr id="334" name="Google Shape;334;p39"/>
          <p:cNvSpPr/>
          <p:nvPr/>
        </p:nvSpPr>
        <p:spPr>
          <a:xfrm>
            <a:off x="5139150" y="4513163"/>
            <a:ext cx="3386400" cy="26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 min break</a:t>
            </a:r>
            <a:endParaRPr/>
          </a:p>
        </p:txBody>
      </p:sp>
      <p:sp>
        <p:nvSpPr>
          <p:cNvPr id="335" name="Google Shape;335;p39"/>
          <p:cNvSpPr/>
          <p:nvPr/>
        </p:nvSpPr>
        <p:spPr>
          <a:xfrm>
            <a:off x="5139150" y="4780763"/>
            <a:ext cx="3386400" cy="10035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Group Block W2/F2 meets TA</a:t>
            </a:r>
            <a:r>
              <a:rPr lang="en"/>
              <a:t> ~30 min</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Others office hours w/ Adam or</a:t>
            </a:r>
            <a:br>
              <a:rPr lang="en">
                <a:solidFill>
                  <a:schemeClr val="dk1"/>
                </a:solidFill>
              </a:rPr>
            </a:br>
            <a:r>
              <a:rPr lang="en">
                <a:solidFill>
                  <a:schemeClr val="dk1"/>
                </a:solidFill>
              </a:rPr>
              <a:t>Project work</a:t>
            </a:r>
            <a:endParaRPr/>
          </a:p>
        </p:txBody>
      </p:sp>
      <p:sp>
        <p:nvSpPr>
          <p:cNvPr id="336" name="Google Shape;336;p39"/>
          <p:cNvSpPr txBox="1"/>
          <p:nvPr/>
        </p:nvSpPr>
        <p:spPr>
          <a:xfrm>
            <a:off x="4078800" y="5592875"/>
            <a:ext cx="98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4</a:t>
            </a:r>
            <a:r>
              <a:rPr lang="en">
                <a:latin typeface="Open Sans"/>
                <a:ea typeface="Open Sans"/>
                <a:cs typeface="Open Sans"/>
                <a:sym typeface="Open Sans"/>
              </a:rPr>
              <a:t>:15PM</a:t>
            </a:r>
            <a:endParaRPr>
              <a:latin typeface="Open Sans"/>
              <a:ea typeface="Open Sans"/>
              <a:cs typeface="Open Sans"/>
              <a:sym typeface="Open Sans"/>
            </a:endParaRPr>
          </a:p>
        </p:txBody>
      </p:sp>
      <p:sp>
        <p:nvSpPr>
          <p:cNvPr id="337" name="Google Shape;337;p39"/>
          <p:cNvSpPr txBox="1"/>
          <p:nvPr/>
        </p:nvSpPr>
        <p:spPr>
          <a:xfrm>
            <a:off x="618400" y="6161900"/>
            <a:ext cx="7907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Group Block W1/W2 meet on Wednesdays, Group Blocks F1/F2 meet on Fridays </a:t>
            </a:r>
            <a:endParaRPr>
              <a:latin typeface="Open Sans"/>
              <a:ea typeface="Open Sans"/>
              <a:cs typeface="Open Sans"/>
              <a:sym typeface="Open Sans"/>
            </a:endParaRPr>
          </a:p>
        </p:txBody>
      </p:sp>
      <p:sp>
        <p:nvSpPr>
          <p:cNvPr id="338" name="Google Shape;338;p39"/>
          <p:cNvSpPr txBox="1"/>
          <p:nvPr/>
        </p:nvSpPr>
        <p:spPr>
          <a:xfrm>
            <a:off x="4078800" y="4597525"/>
            <a:ext cx="98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3:45</a:t>
            </a:r>
            <a:r>
              <a:rPr lang="en">
                <a:latin typeface="Open Sans"/>
                <a:ea typeface="Open Sans"/>
                <a:cs typeface="Open Sans"/>
                <a:sym typeface="Open Sans"/>
              </a:rPr>
              <a:t>PM</a:t>
            </a:r>
            <a:endParaRPr>
              <a:latin typeface="Open Sans"/>
              <a:ea typeface="Open Sans"/>
              <a:cs typeface="Open Sans"/>
              <a:sym typeface="Open Sans"/>
            </a:endParaRPr>
          </a:p>
        </p:txBody>
      </p:sp>
      <p:sp>
        <p:nvSpPr>
          <p:cNvPr id="339" name="Google Shape;339;p39"/>
          <p:cNvSpPr txBox="1"/>
          <p:nvPr/>
        </p:nvSpPr>
        <p:spPr>
          <a:xfrm>
            <a:off x="4078800" y="4313600"/>
            <a:ext cx="98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3:40PM</a:t>
            </a:r>
            <a:endParaRPr>
              <a:latin typeface="Open Sans"/>
              <a:ea typeface="Open Sans"/>
              <a:cs typeface="Open Sans"/>
              <a:sym typeface="Open Sans"/>
            </a:endParaRPr>
          </a:p>
        </p:txBody>
      </p:sp>
      <p:sp>
        <p:nvSpPr>
          <p:cNvPr id="340" name="Google Shape;340;p39"/>
          <p:cNvSpPr txBox="1"/>
          <p:nvPr/>
        </p:nvSpPr>
        <p:spPr>
          <a:xfrm>
            <a:off x="4078800" y="3330525"/>
            <a:ext cx="98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3:10PM</a:t>
            </a:r>
            <a:endParaRPr>
              <a:latin typeface="Open Sans"/>
              <a:ea typeface="Open Sans"/>
              <a:cs typeface="Open Sans"/>
              <a:sym typeface="Open Sans"/>
            </a:endParaRPr>
          </a:p>
        </p:txBody>
      </p:sp>
      <p:sp>
        <p:nvSpPr>
          <p:cNvPr id="341" name="Google Shape;341;p39"/>
          <p:cNvSpPr txBox="1"/>
          <p:nvPr/>
        </p:nvSpPr>
        <p:spPr>
          <a:xfrm>
            <a:off x="4078800" y="3018150"/>
            <a:ext cx="98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3:05PM</a:t>
            </a:r>
            <a:endParaRPr>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0"/>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Group Blocks Illustration</a:t>
            </a:r>
            <a:endParaRPr/>
          </a:p>
        </p:txBody>
      </p:sp>
      <p:sp>
        <p:nvSpPr>
          <p:cNvPr id="347" name="Google Shape;347;p40"/>
          <p:cNvSpPr txBox="1"/>
          <p:nvPr>
            <p:ph idx="1" type="body"/>
          </p:nvPr>
        </p:nvSpPr>
        <p:spPr>
          <a:xfrm>
            <a:off x="311700" y="1536632"/>
            <a:ext cx="3999900" cy="6639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a:t>Wednesday Groups</a:t>
            </a:r>
            <a:endParaRPr/>
          </a:p>
        </p:txBody>
      </p:sp>
      <p:sp>
        <p:nvSpPr>
          <p:cNvPr id="348" name="Google Shape;348;p40"/>
          <p:cNvSpPr txBox="1"/>
          <p:nvPr>
            <p:ph idx="2" type="body"/>
          </p:nvPr>
        </p:nvSpPr>
        <p:spPr>
          <a:xfrm>
            <a:off x="4832400" y="1536632"/>
            <a:ext cx="3999900" cy="8073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a:t>Friday Groups</a:t>
            </a:r>
            <a:endParaRPr/>
          </a:p>
        </p:txBody>
      </p:sp>
      <p:sp>
        <p:nvSpPr>
          <p:cNvPr id="349" name="Google Shape;349;p4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50" name="Google Shape;350;p40"/>
          <p:cNvGraphicFramePr/>
          <p:nvPr/>
        </p:nvGraphicFramePr>
        <p:xfrm>
          <a:off x="235950" y="2791100"/>
          <a:ext cx="3000000" cy="3000000"/>
        </p:xfrm>
        <a:graphic>
          <a:graphicData uri="http://schemas.openxmlformats.org/drawingml/2006/table">
            <a:tbl>
              <a:tblPr>
                <a:noFill/>
                <a:tableStyleId>{5F8ECC0C-4055-4512-ABD7-740F11B41F69}</a:tableStyleId>
              </a:tblPr>
              <a:tblGrid>
                <a:gridCol w="530925"/>
                <a:gridCol w="707525"/>
                <a:gridCol w="661075"/>
                <a:gridCol w="726150"/>
                <a:gridCol w="614600"/>
                <a:gridCol w="750025"/>
              </a:tblGrid>
              <a:tr h="822925">
                <a:tc>
                  <a:txBody>
                    <a:bodyPr/>
                    <a:lstStyle/>
                    <a:p>
                      <a:pPr indent="0" lvl="0" marL="0" rtl="0" algn="l">
                        <a:spcBef>
                          <a:spcPts val="0"/>
                        </a:spcBef>
                        <a:spcAft>
                          <a:spcPts val="0"/>
                        </a:spcAft>
                        <a:buNone/>
                      </a:pPr>
                      <a:r>
                        <a:t/>
                      </a:r>
                      <a:endParaRPr>
                        <a:solidFill>
                          <a:srgbClr val="F3F3F3"/>
                        </a:solidFill>
                      </a:endParaRPr>
                    </a:p>
                  </a:txBody>
                  <a:tcPr marT="91425" marB="91425" marR="91425" marL="91425" anchor="ctr">
                    <a:solidFill>
                      <a:srgbClr val="666666"/>
                    </a:solidFill>
                  </a:tcPr>
                </a:tc>
                <a:tc>
                  <a:txBody>
                    <a:bodyPr/>
                    <a:lstStyle/>
                    <a:p>
                      <a:pPr indent="0" lvl="0" marL="0" rtl="0" algn="l">
                        <a:spcBef>
                          <a:spcPts val="0"/>
                        </a:spcBef>
                        <a:spcAft>
                          <a:spcPts val="0"/>
                        </a:spcAft>
                        <a:buNone/>
                      </a:pPr>
                      <a:r>
                        <a:rPr lang="en">
                          <a:solidFill>
                            <a:srgbClr val="F3F3F3"/>
                          </a:solidFill>
                        </a:rPr>
                        <a:t>Group Block</a:t>
                      </a:r>
                      <a:endParaRPr>
                        <a:solidFill>
                          <a:srgbClr val="F3F3F3"/>
                        </a:solidFill>
                      </a:endParaRPr>
                    </a:p>
                  </a:txBody>
                  <a:tcPr marT="91425" marB="91425" marR="91425" marL="91425" anchor="ctr">
                    <a:solidFill>
                      <a:srgbClr val="666666"/>
                    </a:solidFill>
                  </a:tcPr>
                </a:tc>
                <a:tc>
                  <a:txBody>
                    <a:bodyPr/>
                    <a:lstStyle/>
                    <a:p>
                      <a:pPr indent="0" lvl="0" marL="0" rtl="0" algn="l">
                        <a:spcBef>
                          <a:spcPts val="0"/>
                        </a:spcBef>
                        <a:spcAft>
                          <a:spcPts val="0"/>
                        </a:spcAft>
                        <a:buNone/>
                      </a:pPr>
                      <a:r>
                        <a:rPr lang="en">
                          <a:solidFill>
                            <a:srgbClr val="F3F3F3"/>
                          </a:solidFill>
                        </a:rPr>
                        <a:t>Gargi</a:t>
                      </a:r>
                      <a:endParaRPr>
                        <a:solidFill>
                          <a:srgbClr val="F3F3F3"/>
                        </a:solidFill>
                      </a:endParaRPr>
                    </a:p>
                  </a:txBody>
                  <a:tcPr marT="91425" marB="91425" marR="91425" marL="91425" anchor="ctr">
                    <a:solidFill>
                      <a:srgbClr val="666666"/>
                    </a:solidFill>
                  </a:tcPr>
                </a:tc>
                <a:tc>
                  <a:txBody>
                    <a:bodyPr/>
                    <a:lstStyle/>
                    <a:p>
                      <a:pPr indent="0" lvl="0" marL="0" rtl="0" algn="l">
                        <a:spcBef>
                          <a:spcPts val="0"/>
                        </a:spcBef>
                        <a:spcAft>
                          <a:spcPts val="0"/>
                        </a:spcAft>
                        <a:buNone/>
                      </a:pPr>
                      <a:r>
                        <a:rPr lang="en">
                          <a:solidFill>
                            <a:srgbClr val="F3F3F3"/>
                          </a:solidFill>
                        </a:rPr>
                        <a:t>Jackie</a:t>
                      </a:r>
                      <a:endParaRPr>
                        <a:solidFill>
                          <a:srgbClr val="F3F3F3"/>
                        </a:solidFill>
                      </a:endParaRPr>
                    </a:p>
                  </a:txBody>
                  <a:tcPr marT="91425" marB="91425" marR="91425" marL="91425" anchor="ctr">
                    <a:solidFill>
                      <a:srgbClr val="666666"/>
                    </a:solidFill>
                  </a:tcPr>
                </a:tc>
                <a:tc>
                  <a:txBody>
                    <a:bodyPr/>
                    <a:lstStyle/>
                    <a:p>
                      <a:pPr indent="0" lvl="0" marL="0" rtl="0" algn="l">
                        <a:spcBef>
                          <a:spcPts val="0"/>
                        </a:spcBef>
                        <a:spcAft>
                          <a:spcPts val="0"/>
                        </a:spcAft>
                        <a:buNone/>
                      </a:pPr>
                      <a:r>
                        <a:rPr lang="en">
                          <a:solidFill>
                            <a:srgbClr val="F3F3F3"/>
                          </a:solidFill>
                        </a:rPr>
                        <a:t>Jing</a:t>
                      </a:r>
                      <a:endParaRPr>
                        <a:solidFill>
                          <a:srgbClr val="F3F3F3"/>
                        </a:solidFill>
                      </a:endParaRPr>
                    </a:p>
                  </a:txBody>
                  <a:tcPr marT="91425" marB="91425" marR="91425" marL="91425" anchor="ctr">
                    <a:solidFill>
                      <a:srgbClr val="666666"/>
                    </a:solidFill>
                  </a:tcPr>
                </a:tc>
                <a:tc>
                  <a:txBody>
                    <a:bodyPr/>
                    <a:lstStyle/>
                    <a:p>
                      <a:pPr indent="0" lvl="0" marL="0" rtl="0" algn="l">
                        <a:spcBef>
                          <a:spcPts val="0"/>
                        </a:spcBef>
                        <a:spcAft>
                          <a:spcPts val="0"/>
                        </a:spcAft>
                        <a:buNone/>
                      </a:pPr>
                      <a:r>
                        <a:rPr lang="en">
                          <a:solidFill>
                            <a:srgbClr val="F3F3F3"/>
                          </a:solidFill>
                        </a:rPr>
                        <a:t>Shruthi</a:t>
                      </a:r>
                      <a:endParaRPr>
                        <a:solidFill>
                          <a:srgbClr val="F3F3F3"/>
                        </a:solidFill>
                      </a:endParaRPr>
                    </a:p>
                  </a:txBody>
                  <a:tcPr marT="91425" marB="91425" marR="91425" marL="91425" anchor="ctr">
                    <a:solidFill>
                      <a:srgbClr val="666666"/>
                    </a:solidFill>
                  </a:tcPr>
                </a:tc>
              </a:tr>
              <a:tr h="609575">
                <a:tc>
                  <a:txBody>
                    <a:bodyPr/>
                    <a:lstStyle/>
                    <a:p>
                      <a:pPr indent="0" lvl="0" marL="0" rtl="0" algn="ctr">
                        <a:spcBef>
                          <a:spcPts val="0"/>
                        </a:spcBef>
                        <a:spcAft>
                          <a:spcPts val="0"/>
                        </a:spcAft>
                        <a:buNone/>
                      </a:pPr>
                      <a:r>
                        <a:rPr lang="en"/>
                        <a:t>3:10</a:t>
                      </a:r>
                      <a:endParaRPr/>
                    </a:p>
                  </a:txBody>
                  <a:tcPr marT="91425" marB="91425" marR="91425" marL="91425" anchor="ctr"/>
                </a:tc>
                <a:tc>
                  <a:txBody>
                    <a:bodyPr/>
                    <a:lstStyle/>
                    <a:p>
                      <a:pPr indent="0" lvl="0" marL="0" rtl="0" algn="ctr">
                        <a:spcBef>
                          <a:spcPts val="0"/>
                        </a:spcBef>
                        <a:spcAft>
                          <a:spcPts val="0"/>
                        </a:spcAft>
                        <a:buNone/>
                      </a:pPr>
                      <a:r>
                        <a:rPr lang="en"/>
                        <a:t>W1</a:t>
                      </a:r>
                      <a:endParaRPr/>
                    </a:p>
                  </a:txBody>
                  <a:tcPr marT="91425" marB="91425" marR="91425" marL="91425" anchor="ctr"/>
                </a:tc>
                <a:tc>
                  <a:txBody>
                    <a:bodyPr/>
                    <a:lstStyle/>
                    <a:p>
                      <a:pPr indent="0" lvl="0" marL="0" rtl="0" algn="ctr">
                        <a:spcBef>
                          <a:spcPts val="0"/>
                        </a:spcBef>
                        <a:spcAft>
                          <a:spcPts val="0"/>
                        </a:spcAft>
                        <a:buNone/>
                      </a:pPr>
                      <a:r>
                        <a:rPr lang="en"/>
                        <a:t>1</a:t>
                      </a:r>
                      <a:endParaRPr/>
                    </a:p>
                  </a:txBody>
                  <a:tcPr marT="91425" marB="91425" marR="91425" marL="91425" anchor="ctr"/>
                </a:tc>
                <a:tc>
                  <a:txBody>
                    <a:bodyPr/>
                    <a:lstStyle/>
                    <a:p>
                      <a:pPr indent="0" lvl="0" marL="0" rtl="0" algn="ctr">
                        <a:spcBef>
                          <a:spcPts val="0"/>
                        </a:spcBef>
                        <a:spcAft>
                          <a:spcPts val="0"/>
                        </a:spcAft>
                        <a:buNone/>
                      </a:pPr>
                      <a:r>
                        <a:rPr lang="en"/>
                        <a:t>2</a:t>
                      </a:r>
                      <a:endParaRPr/>
                    </a:p>
                  </a:txBody>
                  <a:tcPr marT="91425" marB="91425" marR="91425" marL="91425" anchor="ctr"/>
                </a:tc>
                <a:tc>
                  <a:txBody>
                    <a:bodyPr/>
                    <a:lstStyle/>
                    <a:p>
                      <a:pPr indent="0" lvl="0" marL="0" rtl="0" algn="ctr">
                        <a:spcBef>
                          <a:spcPts val="0"/>
                        </a:spcBef>
                        <a:spcAft>
                          <a:spcPts val="0"/>
                        </a:spcAft>
                        <a:buNone/>
                      </a:pPr>
                      <a:r>
                        <a:rPr lang="en"/>
                        <a:t>3</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609575">
                <a:tc>
                  <a:txBody>
                    <a:bodyPr/>
                    <a:lstStyle/>
                    <a:p>
                      <a:pPr indent="0" lvl="0" marL="0" rtl="0" algn="ctr">
                        <a:spcBef>
                          <a:spcPts val="0"/>
                        </a:spcBef>
                        <a:spcAft>
                          <a:spcPts val="0"/>
                        </a:spcAft>
                        <a:buNone/>
                      </a:pPr>
                      <a:r>
                        <a:rPr lang="en"/>
                        <a:t>3:45</a:t>
                      </a:r>
                      <a:endParaRPr/>
                    </a:p>
                  </a:txBody>
                  <a:tcPr marT="91425" marB="91425" marR="91425" marL="91425" anchor="ctr"/>
                </a:tc>
                <a:tc>
                  <a:txBody>
                    <a:bodyPr/>
                    <a:lstStyle/>
                    <a:p>
                      <a:pPr indent="0" lvl="0" marL="0" rtl="0" algn="ctr">
                        <a:spcBef>
                          <a:spcPts val="0"/>
                        </a:spcBef>
                        <a:spcAft>
                          <a:spcPts val="0"/>
                        </a:spcAft>
                        <a:buNone/>
                      </a:pPr>
                      <a:r>
                        <a:rPr lang="en"/>
                        <a:t>W2</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en"/>
                        <a:t>4</a:t>
                      </a:r>
                      <a:endParaRPr/>
                    </a:p>
                  </a:txBody>
                  <a:tcPr marT="91425" marB="91425" marR="91425" marL="91425" anchor="ctr"/>
                </a:tc>
                <a:tc>
                  <a:txBody>
                    <a:bodyPr/>
                    <a:lstStyle/>
                    <a:p>
                      <a:pPr indent="0" lvl="0" marL="0" rtl="0" algn="ctr">
                        <a:spcBef>
                          <a:spcPts val="0"/>
                        </a:spcBef>
                        <a:spcAft>
                          <a:spcPts val="0"/>
                        </a:spcAft>
                        <a:buNone/>
                      </a:pPr>
                      <a:r>
                        <a:rPr lang="en"/>
                        <a:t>5</a:t>
                      </a:r>
                      <a:endParaRPr/>
                    </a:p>
                  </a:txBody>
                  <a:tcPr marT="91425" marB="91425" marR="91425" marL="91425" anchor="ctr"/>
                </a:tc>
                <a:tc>
                  <a:txBody>
                    <a:bodyPr/>
                    <a:lstStyle/>
                    <a:p>
                      <a:pPr indent="0" lvl="0" marL="0" rtl="0" algn="ctr">
                        <a:spcBef>
                          <a:spcPts val="0"/>
                        </a:spcBef>
                        <a:spcAft>
                          <a:spcPts val="0"/>
                        </a:spcAft>
                        <a:buNone/>
                      </a:pPr>
                      <a:r>
                        <a:rPr lang="en"/>
                        <a:t>6</a:t>
                      </a:r>
                      <a:endParaRPr/>
                    </a:p>
                  </a:txBody>
                  <a:tcPr marT="91425" marB="91425" marR="91425" marL="91425" anchor="ctr"/>
                </a:tc>
              </a:tr>
            </a:tbl>
          </a:graphicData>
        </a:graphic>
      </p:graphicFrame>
      <p:graphicFrame>
        <p:nvGraphicFramePr>
          <p:cNvPr id="351" name="Google Shape;351;p40"/>
          <p:cNvGraphicFramePr/>
          <p:nvPr/>
        </p:nvGraphicFramePr>
        <p:xfrm>
          <a:off x="4832400" y="2791100"/>
          <a:ext cx="3000000" cy="3000000"/>
        </p:xfrm>
        <a:graphic>
          <a:graphicData uri="http://schemas.openxmlformats.org/drawingml/2006/table">
            <a:tbl>
              <a:tblPr>
                <a:noFill/>
                <a:tableStyleId>{5F8ECC0C-4055-4512-ABD7-740F11B41F69}</a:tableStyleId>
              </a:tblPr>
              <a:tblGrid>
                <a:gridCol w="530925"/>
                <a:gridCol w="707525"/>
                <a:gridCol w="661075"/>
                <a:gridCol w="726150"/>
                <a:gridCol w="614600"/>
                <a:gridCol w="759625"/>
              </a:tblGrid>
              <a:tr h="822925">
                <a:tc>
                  <a:txBody>
                    <a:bodyPr/>
                    <a:lstStyle/>
                    <a:p>
                      <a:pPr indent="0" lvl="0" marL="0" rtl="0" algn="l">
                        <a:spcBef>
                          <a:spcPts val="0"/>
                        </a:spcBef>
                        <a:spcAft>
                          <a:spcPts val="0"/>
                        </a:spcAft>
                        <a:buNone/>
                      </a:pPr>
                      <a:r>
                        <a:t/>
                      </a:r>
                      <a:endParaRPr>
                        <a:solidFill>
                          <a:srgbClr val="F3F3F3"/>
                        </a:solidFill>
                      </a:endParaRPr>
                    </a:p>
                  </a:txBody>
                  <a:tcPr marT="91425" marB="91425" marR="91425" marL="91425" anchor="ctr">
                    <a:solidFill>
                      <a:srgbClr val="666666"/>
                    </a:solidFill>
                  </a:tcPr>
                </a:tc>
                <a:tc>
                  <a:txBody>
                    <a:bodyPr/>
                    <a:lstStyle/>
                    <a:p>
                      <a:pPr indent="0" lvl="0" marL="0" rtl="0" algn="l">
                        <a:spcBef>
                          <a:spcPts val="0"/>
                        </a:spcBef>
                        <a:spcAft>
                          <a:spcPts val="0"/>
                        </a:spcAft>
                        <a:buNone/>
                      </a:pPr>
                      <a:r>
                        <a:rPr lang="en">
                          <a:solidFill>
                            <a:srgbClr val="F3F3F3"/>
                          </a:solidFill>
                        </a:rPr>
                        <a:t>Group Block</a:t>
                      </a:r>
                      <a:endParaRPr>
                        <a:solidFill>
                          <a:srgbClr val="F3F3F3"/>
                        </a:solidFill>
                      </a:endParaRPr>
                    </a:p>
                  </a:txBody>
                  <a:tcPr marT="91425" marB="91425" marR="91425" marL="91425" anchor="ctr">
                    <a:solidFill>
                      <a:srgbClr val="666666"/>
                    </a:solidFill>
                  </a:tcPr>
                </a:tc>
                <a:tc>
                  <a:txBody>
                    <a:bodyPr/>
                    <a:lstStyle/>
                    <a:p>
                      <a:pPr indent="0" lvl="0" marL="0" rtl="0" algn="l">
                        <a:spcBef>
                          <a:spcPts val="0"/>
                        </a:spcBef>
                        <a:spcAft>
                          <a:spcPts val="0"/>
                        </a:spcAft>
                        <a:buNone/>
                      </a:pPr>
                      <a:r>
                        <a:rPr lang="en">
                          <a:solidFill>
                            <a:srgbClr val="F3F3F3"/>
                          </a:solidFill>
                        </a:rPr>
                        <a:t>Gargi</a:t>
                      </a:r>
                      <a:endParaRPr>
                        <a:solidFill>
                          <a:srgbClr val="F3F3F3"/>
                        </a:solidFill>
                      </a:endParaRPr>
                    </a:p>
                  </a:txBody>
                  <a:tcPr marT="91425" marB="91425" marR="91425" marL="91425" anchor="ctr">
                    <a:solidFill>
                      <a:srgbClr val="666666"/>
                    </a:solidFill>
                  </a:tcPr>
                </a:tc>
                <a:tc>
                  <a:txBody>
                    <a:bodyPr/>
                    <a:lstStyle/>
                    <a:p>
                      <a:pPr indent="0" lvl="0" marL="0" rtl="0" algn="l">
                        <a:spcBef>
                          <a:spcPts val="0"/>
                        </a:spcBef>
                        <a:spcAft>
                          <a:spcPts val="0"/>
                        </a:spcAft>
                        <a:buNone/>
                      </a:pPr>
                      <a:r>
                        <a:rPr lang="en">
                          <a:solidFill>
                            <a:srgbClr val="F3F3F3"/>
                          </a:solidFill>
                        </a:rPr>
                        <a:t>Jackie</a:t>
                      </a:r>
                      <a:endParaRPr>
                        <a:solidFill>
                          <a:srgbClr val="F3F3F3"/>
                        </a:solidFill>
                      </a:endParaRPr>
                    </a:p>
                  </a:txBody>
                  <a:tcPr marT="91425" marB="91425" marR="91425" marL="91425" anchor="ctr">
                    <a:solidFill>
                      <a:srgbClr val="666666"/>
                    </a:solidFill>
                  </a:tcPr>
                </a:tc>
                <a:tc>
                  <a:txBody>
                    <a:bodyPr/>
                    <a:lstStyle/>
                    <a:p>
                      <a:pPr indent="0" lvl="0" marL="0" rtl="0" algn="l">
                        <a:spcBef>
                          <a:spcPts val="0"/>
                        </a:spcBef>
                        <a:spcAft>
                          <a:spcPts val="0"/>
                        </a:spcAft>
                        <a:buNone/>
                      </a:pPr>
                      <a:r>
                        <a:rPr lang="en">
                          <a:solidFill>
                            <a:srgbClr val="F3F3F3"/>
                          </a:solidFill>
                        </a:rPr>
                        <a:t>Jing</a:t>
                      </a:r>
                      <a:endParaRPr>
                        <a:solidFill>
                          <a:srgbClr val="F3F3F3"/>
                        </a:solidFill>
                      </a:endParaRPr>
                    </a:p>
                  </a:txBody>
                  <a:tcPr marT="91425" marB="91425" marR="91425" marL="91425" anchor="ctr">
                    <a:solidFill>
                      <a:srgbClr val="666666"/>
                    </a:solidFill>
                  </a:tcPr>
                </a:tc>
                <a:tc>
                  <a:txBody>
                    <a:bodyPr/>
                    <a:lstStyle/>
                    <a:p>
                      <a:pPr indent="0" lvl="0" marL="0" rtl="0" algn="l">
                        <a:spcBef>
                          <a:spcPts val="0"/>
                        </a:spcBef>
                        <a:spcAft>
                          <a:spcPts val="0"/>
                        </a:spcAft>
                        <a:buNone/>
                      </a:pPr>
                      <a:r>
                        <a:rPr lang="en">
                          <a:solidFill>
                            <a:srgbClr val="F3F3F3"/>
                          </a:solidFill>
                        </a:rPr>
                        <a:t>Shruthi</a:t>
                      </a:r>
                      <a:endParaRPr>
                        <a:solidFill>
                          <a:srgbClr val="F3F3F3"/>
                        </a:solidFill>
                      </a:endParaRPr>
                    </a:p>
                  </a:txBody>
                  <a:tcPr marT="91425" marB="91425" marR="91425" marL="91425" anchor="ctr">
                    <a:solidFill>
                      <a:srgbClr val="666666"/>
                    </a:solidFill>
                  </a:tcPr>
                </a:tc>
              </a:tr>
              <a:tr h="609575">
                <a:tc>
                  <a:txBody>
                    <a:bodyPr/>
                    <a:lstStyle/>
                    <a:p>
                      <a:pPr indent="0" lvl="0" marL="0" rtl="0" algn="ctr">
                        <a:spcBef>
                          <a:spcPts val="0"/>
                        </a:spcBef>
                        <a:spcAft>
                          <a:spcPts val="0"/>
                        </a:spcAft>
                        <a:buNone/>
                      </a:pPr>
                      <a:r>
                        <a:rPr lang="en"/>
                        <a:t>3:10</a:t>
                      </a:r>
                      <a:endParaRPr/>
                    </a:p>
                  </a:txBody>
                  <a:tcPr marT="91425" marB="91425" marR="91425" marL="91425" anchor="ctr"/>
                </a:tc>
                <a:tc>
                  <a:txBody>
                    <a:bodyPr/>
                    <a:lstStyle/>
                    <a:p>
                      <a:pPr indent="0" lvl="0" marL="0" rtl="0" algn="ctr">
                        <a:spcBef>
                          <a:spcPts val="0"/>
                        </a:spcBef>
                        <a:spcAft>
                          <a:spcPts val="0"/>
                        </a:spcAft>
                        <a:buNone/>
                      </a:pPr>
                      <a:r>
                        <a:rPr lang="en"/>
                        <a:t>F</a:t>
                      </a:r>
                      <a:r>
                        <a:rPr lang="en"/>
                        <a:t>1</a:t>
                      </a:r>
                      <a:endParaRPr/>
                    </a:p>
                  </a:txBody>
                  <a:tcPr marT="91425" marB="91425" marR="91425" marL="91425" anchor="ctr"/>
                </a:tc>
                <a:tc>
                  <a:txBody>
                    <a:bodyPr/>
                    <a:lstStyle/>
                    <a:p>
                      <a:pPr indent="0" lvl="0" marL="0" rtl="0" algn="ctr">
                        <a:spcBef>
                          <a:spcPts val="0"/>
                        </a:spcBef>
                        <a:spcAft>
                          <a:spcPts val="0"/>
                        </a:spcAft>
                        <a:buNone/>
                      </a:pPr>
                      <a:r>
                        <a:rPr lang="en"/>
                        <a:t>7</a:t>
                      </a:r>
                      <a:endParaRPr/>
                    </a:p>
                  </a:txBody>
                  <a:tcPr marT="91425" marB="91425" marR="91425" marL="91425" anchor="ctr"/>
                </a:tc>
                <a:tc>
                  <a:txBody>
                    <a:bodyPr/>
                    <a:lstStyle/>
                    <a:p>
                      <a:pPr indent="0" lvl="0" marL="0" rtl="0" algn="ctr">
                        <a:spcBef>
                          <a:spcPts val="0"/>
                        </a:spcBef>
                        <a:spcAft>
                          <a:spcPts val="0"/>
                        </a:spcAft>
                        <a:buNone/>
                      </a:pPr>
                      <a:r>
                        <a:rPr lang="en"/>
                        <a:t>8</a:t>
                      </a:r>
                      <a:endParaRPr/>
                    </a:p>
                  </a:txBody>
                  <a:tcPr marT="91425" marB="91425" marR="91425" marL="91425" anchor="ctr"/>
                </a:tc>
                <a:tc>
                  <a:txBody>
                    <a:bodyPr/>
                    <a:lstStyle/>
                    <a:p>
                      <a:pPr indent="0" lvl="0" marL="0" rtl="0" algn="ctr">
                        <a:spcBef>
                          <a:spcPts val="0"/>
                        </a:spcBef>
                        <a:spcAft>
                          <a:spcPts val="0"/>
                        </a:spcAft>
                        <a:buNone/>
                      </a:pPr>
                      <a:r>
                        <a:rPr lang="en"/>
                        <a:t>9</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609575">
                <a:tc>
                  <a:txBody>
                    <a:bodyPr/>
                    <a:lstStyle/>
                    <a:p>
                      <a:pPr indent="0" lvl="0" marL="0" rtl="0" algn="ctr">
                        <a:spcBef>
                          <a:spcPts val="0"/>
                        </a:spcBef>
                        <a:spcAft>
                          <a:spcPts val="0"/>
                        </a:spcAft>
                        <a:buNone/>
                      </a:pPr>
                      <a:r>
                        <a:rPr lang="en"/>
                        <a:t>3:45</a:t>
                      </a:r>
                      <a:endParaRPr/>
                    </a:p>
                  </a:txBody>
                  <a:tcPr marT="91425" marB="91425" marR="91425" marL="91425" anchor="ctr"/>
                </a:tc>
                <a:tc>
                  <a:txBody>
                    <a:bodyPr/>
                    <a:lstStyle/>
                    <a:p>
                      <a:pPr indent="0" lvl="0" marL="0" rtl="0" algn="ctr">
                        <a:spcBef>
                          <a:spcPts val="0"/>
                        </a:spcBef>
                        <a:spcAft>
                          <a:spcPts val="0"/>
                        </a:spcAft>
                        <a:buNone/>
                      </a:pPr>
                      <a:r>
                        <a:rPr lang="en"/>
                        <a:t>F</a:t>
                      </a:r>
                      <a:r>
                        <a:rPr lang="en"/>
                        <a:t>2</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en"/>
                        <a:t>10</a:t>
                      </a:r>
                      <a:endParaRPr/>
                    </a:p>
                  </a:txBody>
                  <a:tcPr marT="91425" marB="91425" marR="91425" marL="91425" anchor="ctr"/>
                </a:tc>
                <a:tc>
                  <a:txBody>
                    <a:bodyPr/>
                    <a:lstStyle/>
                    <a:p>
                      <a:pPr indent="0" lvl="0" marL="0" rtl="0" algn="ctr">
                        <a:spcBef>
                          <a:spcPts val="0"/>
                        </a:spcBef>
                        <a:spcAft>
                          <a:spcPts val="0"/>
                        </a:spcAft>
                        <a:buNone/>
                      </a:pPr>
                      <a:r>
                        <a:rPr lang="en"/>
                        <a:t>11</a:t>
                      </a:r>
                      <a:endParaRPr/>
                    </a:p>
                  </a:txBody>
                  <a:tcPr marT="91425" marB="91425" marR="91425" marL="91425" anchor="ctr"/>
                </a:tc>
                <a:tc>
                  <a:txBody>
                    <a:bodyPr/>
                    <a:lstStyle/>
                    <a:p>
                      <a:pPr indent="0" lvl="0" marL="0" rtl="0" algn="ctr">
                        <a:spcBef>
                          <a:spcPts val="0"/>
                        </a:spcBef>
                        <a:spcAft>
                          <a:spcPts val="0"/>
                        </a:spcAft>
                        <a:buNone/>
                      </a:pPr>
                      <a:r>
                        <a:rPr lang="en"/>
                        <a:t>12</a:t>
                      </a:r>
                      <a:endParaRPr/>
                    </a:p>
                  </a:txBody>
                  <a:tcPr marT="91425" marB="91425" marR="91425" marL="91425" anchor="ct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Projects</a:t>
            </a:r>
            <a:endParaRPr/>
          </a:p>
        </p:txBody>
      </p:sp>
      <p:sp>
        <p:nvSpPr>
          <p:cNvPr id="357" name="Google Shape;357;p41"/>
          <p:cNvSpPr txBox="1"/>
          <p:nvPr>
            <p:ph idx="1" type="body"/>
          </p:nvPr>
        </p:nvSpPr>
        <p:spPr>
          <a:xfrm>
            <a:off x="311700" y="1019599"/>
            <a:ext cx="8520600" cy="5465100"/>
          </a:xfrm>
          <a:prstGeom prst="rect">
            <a:avLst/>
          </a:prstGeom>
        </p:spPr>
        <p:txBody>
          <a:bodyPr anchorCtr="0" anchor="t" bIns="91425" lIns="91425" spcFirstLastPara="1" rIns="91425" wrap="square" tIns="91425">
            <a:noAutofit/>
          </a:bodyPr>
          <a:lstStyle/>
          <a:p>
            <a:pPr indent="-419100" lvl="0" marL="457200" rtl="0" algn="l">
              <a:lnSpc>
                <a:spcPct val="100000"/>
              </a:lnSpc>
              <a:spcBef>
                <a:spcPts val="1000"/>
              </a:spcBef>
              <a:spcAft>
                <a:spcPts val="0"/>
              </a:spcAft>
              <a:buSzPts val="3000"/>
              <a:buChar char="●"/>
            </a:pPr>
            <a:r>
              <a:rPr lang="en"/>
              <a:t>R</a:t>
            </a:r>
            <a:r>
              <a:rPr lang="en"/>
              <a:t>eproduce findings from published studies</a:t>
            </a:r>
            <a:endParaRPr/>
          </a:p>
          <a:p>
            <a:pPr indent="-419100" lvl="0" marL="457200" rtl="0" algn="l">
              <a:lnSpc>
                <a:spcPct val="100000"/>
              </a:lnSpc>
              <a:spcBef>
                <a:spcPts val="2400"/>
              </a:spcBef>
              <a:spcAft>
                <a:spcPts val="0"/>
              </a:spcAft>
              <a:buSzPts val="3000"/>
              <a:buChar char="●"/>
            </a:pPr>
            <a:r>
              <a:rPr lang="en"/>
              <a:t>5 projects over the course of the semester</a:t>
            </a:r>
            <a:endParaRPr/>
          </a:p>
          <a:p>
            <a:pPr indent="-381000" lvl="1" marL="914400" rtl="0" algn="l">
              <a:lnSpc>
                <a:spcPct val="100000"/>
              </a:lnSpc>
              <a:spcBef>
                <a:spcPts val="2400"/>
              </a:spcBef>
              <a:spcAft>
                <a:spcPts val="0"/>
              </a:spcAft>
              <a:buSzPts val="2400"/>
              <a:buChar char="○"/>
            </a:pPr>
            <a:r>
              <a:rPr lang="en"/>
              <a:t>Last project is an individual project</a:t>
            </a:r>
            <a:endParaRPr/>
          </a:p>
          <a:p>
            <a:pPr indent="-419100" lvl="0" marL="457200" rtl="0" algn="l">
              <a:lnSpc>
                <a:spcPct val="100000"/>
              </a:lnSpc>
              <a:spcBef>
                <a:spcPts val="2400"/>
              </a:spcBef>
              <a:spcAft>
                <a:spcPts val="0"/>
              </a:spcAft>
              <a:buSzPts val="3000"/>
              <a:buChar char="●"/>
            </a:pPr>
            <a:r>
              <a:rPr lang="en"/>
              <a:t>Each project has a full writeup</a:t>
            </a:r>
            <a:endParaRPr/>
          </a:p>
          <a:p>
            <a:pPr indent="-419100" lvl="0" marL="457200" rtl="0" algn="l">
              <a:lnSpc>
                <a:spcPct val="100000"/>
              </a:lnSpc>
              <a:spcBef>
                <a:spcPts val="2400"/>
              </a:spcBef>
              <a:spcAft>
                <a:spcPts val="0"/>
              </a:spcAft>
              <a:buSzPts val="3000"/>
              <a:buChar char="●"/>
            </a:pPr>
            <a:r>
              <a:rPr lang="en"/>
              <a:t>Your writing must be your own, but you may share everything else!</a:t>
            </a:r>
            <a:endParaRPr/>
          </a:p>
          <a:p>
            <a:pPr indent="-419100" lvl="0" marL="457200" rtl="0" algn="l">
              <a:lnSpc>
                <a:spcPct val="100000"/>
              </a:lnSpc>
              <a:spcBef>
                <a:spcPts val="2400"/>
              </a:spcBef>
              <a:spcAft>
                <a:spcPts val="2400"/>
              </a:spcAft>
              <a:buSzPts val="3000"/>
              <a:buChar char="●"/>
            </a:pPr>
            <a:r>
              <a:rPr lang="en"/>
              <a:t>No homeworks or exams</a:t>
            </a:r>
            <a:endParaRPr/>
          </a:p>
        </p:txBody>
      </p:sp>
      <p:sp>
        <p:nvSpPr>
          <p:cNvPr id="358" name="Google Shape;358;p4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790325" y="701850"/>
            <a:ext cx="7563300" cy="545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Biology became a</a:t>
            </a:r>
            <a:endParaRPr/>
          </a:p>
          <a:p>
            <a:pPr indent="0" lvl="0" marL="0" rtl="0" algn="ctr">
              <a:spcBef>
                <a:spcPts val="0"/>
              </a:spcBef>
              <a:spcAft>
                <a:spcPts val="0"/>
              </a:spcAft>
              <a:buNone/>
            </a:pPr>
            <a:r>
              <a:rPr lang="en"/>
              <a:t>data science in 1953</a:t>
            </a:r>
            <a:endParaRPr/>
          </a:p>
        </p:txBody>
      </p:sp>
      <p:sp>
        <p:nvSpPr>
          <p:cNvPr id="69" name="Google Shape;69;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2"/>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Groups</a:t>
            </a:r>
            <a:endParaRPr/>
          </a:p>
        </p:txBody>
      </p:sp>
      <p:sp>
        <p:nvSpPr>
          <p:cNvPr id="364" name="Google Shape;364;p42"/>
          <p:cNvSpPr txBox="1"/>
          <p:nvPr>
            <p:ph idx="1" type="body"/>
          </p:nvPr>
        </p:nvSpPr>
        <p:spPr>
          <a:xfrm>
            <a:off x="311700" y="1019612"/>
            <a:ext cx="8520600" cy="49857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Students assigned into groups of 3 or 4</a:t>
            </a:r>
            <a:endParaRPr/>
          </a:p>
          <a:p>
            <a:pPr indent="-419100" lvl="0" marL="457200" rtl="0" algn="l">
              <a:spcBef>
                <a:spcPts val="2400"/>
              </a:spcBef>
              <a:spcAft>
                <a:spcPts val="0"/>
              </a:spcAft>
              <a:buSzPts val="3000"/>
              <a:buChar char="●"/>
            </a:pPr>
            <a:r>
              <a:rPr lang="en"/>
              <a:t>Each group has a primary TA</a:t>
            </a:r>
            <a:endParaRPr/>
          </a:p>
          <a:p>
            <a:pPr indent="-419100" lvl="0" marL="457200" rtl="0" algn="l">
              <a:spcBef>
                <a:spcPts val="2400"/>
              </a:spcBef>
              <a:spcAft>
                <a:spcPts val="0"/>
              </a:spcAft>
              <a:buSzPts val="3000"/>
              <a:buChar char="●"/>
            </a:pPr>
            <a:r>
              <a:rPr lang="en"/>
              <a:t>You will receive knowledge survey soon</a:t>
            </a:r>
            <a:endParaRPr/>
          </a:p>
          <a:p>
            <a:pPr indent="-419100" lvl="0" marL="457200" rtl="0" algn="l">
              <a:spcBef>
                <a:spcPts val="2400"/>
              </a:spcBef>
              <a:spcAft>
                <a:spcPts val="0"/>
              </a:spcAft>
              <a:buSzPts val="3000"/>
              <a:buChar char="●"/>
            </a:pPr>
            <a:r>
              <a:rPr lang="en"/>
              <a:t>Assigned into groups based on experience</a:t>
            </a:r>
            <a:endParaRPr/>
          </a:p>
          <a:p>
            <a:pPr indent="-419100" lvl="0" marL="457200" rtl="0" algn="l">
              <a:spcBef>
                <a:spcPts val="2400"/>
              </a:spcBef>
              <a:spcAft>
                <a:spcPts val="2400"/>
              </a:spcAft>
              <a:buSzPts val="3000"/>
              <a:buChar char="●"/>
            </a:pPr>
            <a:r>
              <a:rPr lang="en"/>
              <a:t>Groups are for the entire semester</a:t>
            </a:r>
            <a:endParaRPr/>
          </a:p>
        </p:txBody>
      </p:sp>
      <p:sp>
        <p:nvSpPr>
          <p:cNvPr id="365" name="Google Shape;365;p4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3"/>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Groups cont’d</a:t>
            </a:r>
            <a:endParaRPr/>
          </a:p>
        </p:txBody>
      </p:sp>
      <p:sp>
        <p:nvSpPr>
          <p:cNvPr id="371" name="Google Shape;371;p43"/>
          <p:cNvSpPr txBox="1"/>
          <p:nvPr>
            <p:ph idx="1" type="body"/>
          </p:nvPr>
        </p:nvSpPr>
        <p:spPr>
          <a:xfrm>
            <a:off x="311700" y="1019598"/>
            <a:ext cx="8520600" cy="57228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Group members will play one of four roles:</a:t>
            </a:r>
            <a:endParaRPr/>
          </a:p>
          <a:p>
            <a:pPr indent="-381000" lvl="1" marL="914400" rtl="0" algn="l">
              <a:spcBef>
                <a:spcPts val="1000"/>
              </a:spcBef>
              <a:spcAft>
                <a:spcPts val="0"/>
              </a:spcAft>
              <a:buSzPts val="2400"/>
              <a:buChar char="○"/>
            </a:pPr>
            <a:r>
              <a:rPr i="1" lang="en"/>
              <a:t>Data Curator</a:t>
            </a:r>
            <a:r>
              <a:rPr lang="en"/>
              <a:t> - find, download, and organize data</a:t>
            </a:r>
            <a:endParaRPr/>
          </a:p>
          <a:p>
            <a:pPr indent="-381000" lvl="1" marL="914400" rtl="0" algn="l">
              <a:spcBef>
                <a:spcPts val="1000"/>
              </a:spcBef>
              <a:spcAft>
                <a:spcPts val="0"/>
              </a:spcAft>
              <a:buSzPts val="2400"/>
              <a:buChar char="○"/>
            </a:pPr>
            <a:r>
              <a:rPr i="1" lang="en"/>
              <a:t>Programmer</a:t>
            </a:r>
            <a:r>
              <a:rPr lang="en"/>
              <a:t> - process data into analyzable form</a:t>
            </a:r>
            <a:endParaRPr/>
          </a:p>
          <a:p>
            <a:pPr indent="-381000" lvl="1" marL="914400" rtl="0" algn="l">
              <a:spcBef>
                <a:spcPts val="1000"/>
              </a:spcBef>
              <a:spcAft>
                <a:spcPts val="0"/>
              </a:spcAft>
              <a:buSzPts val="2400"/>
              <a:buChar char="○"/>
            </a:pPr>
            <a:r>
              <a:rPr i="1" lang="en"/>
              <a:t>Analyst </a:t>
            </a:r>
            <a:r>
              <a:rPr lang="en"/>
              <a:t>- transform processed data into interpretable form</a:t>
            </a:r>
            <a:endParaRPr/>
          </a:p>
          <a:p>
            <a:pPr indent="-381000" lvl="1" marL="914400" rtl="0" algn="l">
              <a:spcBef>
                <a:spcPts val="1000"/>
              </a:spcBef>
              <a:spcAft>
                <a:spcPts val="0"/>
              </a:spcAft>
              <a:buSzPts val="2400"/>
              <a:buChar char="○"/>
            </a:pPr>
            <a:r>
              <a:rPr i="1" lang="en"/>
              <a:t>Biologist</a:t>
            </a:r>
            <a:r>
              <a:rPr lang="en"/>
              <a:t> - understand paper and biological context, help interpret results</a:t>
            </a:r>
            <a:endParaRPr/>
          </a:p>
          <a:p>
            <a:pPr indent="-419100" lvl="0" marL="457200" rtl="0" algn="l">
              <a:spcBef>
                <a:spcPts val="1000"/>
              </a:spcBef>
              <a:spcAft>
                <a:spcPts val="0"/>
              </a:spcAft>
              <a:buSzPts val="3000"/>
              <a:buChar char="●"/>
            </a:pPr>
            <a:r>
              <a:rPr lang="en"/>
              <a:t>Roles rotate for each project</a:t>
            </a:r>
            <a:endParaRPr/>
          </a:p>
          <a:p>
            <a:pPr indent="-419100" lvl="0" marL="457200" rtl="0" algn="l">
              <a:spcBef>
                <a:spcPts val="1000"/>
              </a:spcBef>
              <a:spcAft>
                <a:spcPts val="1000"/>
              </a:spcAft>
              <a:buSzPts val="3000"/>
              <a:buChar char="●"/>
            </a:pPr>
            <a:r>
              <a:rPr lang="en"/>
              <a:t>Structured class time to help facilitate group work and help each other!</a:t>
            </a:r>
            <a:endParaRPr/>
          </a:p>
        </p:txBody>
      </p:sp>
      <p:sp>
        <p:nvSpPr>
          <p:cNvPr id="372" name="Google Shape;372;p4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Effect filter="fade" transition="in">
                                      <p:cBhvr>
                                        <p:cTn dur="1"/>
                                        <p:tgtEl>
                                          <p:spTgt spid="3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Effect filter="fade" transition="in">
                                      <p:cBhvr>
                                        <p:cTn dur="1"/>
                                        <p:tgtEl>
                                          <p:spTgt spid="3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Effect filter="fade" transition="in">
                                      <p:cBhvr>
                                        <p:cTn dur="1"/>
                                        <p:tgtEl>
                                          <p:spTgt spid="3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Effect filter="fade" transition="in">
                                      <p:cBhvr>
                                        <p:cTn dur="1"/>
                                        <p:tgtEl>
                                          <p:spTgt spid="3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Effect filter="fade" transition="in">
                                      <p:cBhvr>
                                        <p:cTn dur="1"/>
                                        <p:tgtEl>
                                          <p:spTgt spid="3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5" st="5"/>
                                            </p:txEl>
                                          </p:spTgt>
                                        </p:tgtEl>
                                        <p:attrNameLst>
                                          <p:attrName>style.visibility</p:attrName>
                                        </p:attrNameLst>
                                      </p:cBhvr>
                                      <p:to>
                                        <p:strVal val="visible"/>
                                      </p:to>
                                    </p:set>
                                    <p:animEffect filter="fade" transition="in">
                                      <p:cBhvr>
                                        <p:cTn dur="1"/>
                                        <p:tgtEl>
                                          <p:spTgt spid="3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6" st="6"/>
                                            </p:txEl>
                                          </p:spTgt>
                                        </p:tgtEl>
                                        <p:attrNameLst>
                                          <p:attrName>style.visibility</p:attrName>
                                        </p:attrNameLst>
                                      </p:cBhvr>
                                      <p:to>
                                        <p:strVal val="visible"/>
                                      </p:to>
                                    </p:set>
                                    <p:animEffect filter="fade" transition="in">
                                      <p:cBhvr>
                                        <p:cTn dur="1"/>
                                        <p:tgtEl>
                                          <p:spTgt spid="37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4"/>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Group Meeting</a:t>
            </a:r>
            <a:endParaRPr/>
          </a:p>
        </p:txBody>
      </p:sp>
      <p:sp>
        <p:nvSpPr>
          <p:cNvPr id="378" name="Google Shape;378;p44"/>
          <p:cNvSpPr txBox="1"/>
          <p:nvPr>
            <p:ph idx="1" type="body"/>
          </p:nvPr>
        </p:nvSpPr>
        <p:spPr>
          <a:xfrm>
            <a:off x="311700" y="1019599"/>
            <a:ext cx="8520600" cy="5556900"/>
          </a:xfrm>
          <a:prstGeom prst="rect">
            <a:avLst/>
          </a:prstGeom>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lang="en"/>
              <a:t>Your group will meet once most weeks with your TA over Zoom</a:t>
            </a:r>
            <a:endParaRPr/>
          </a:p>
          <a:p>
            <a:pPr indent="-419100" lvl="0" marL="457200" marR="0" rtl="0" algn="l">
              <a:lnSpc>
                <a:spcPct val="115000"/>
              </a:lnSpc>
              <a:spcBef>
                <a:spcPts val="1000"/>
              </a:spcBef>
              <a:spcAft>
                <a:spcPts val="0"/>
              </a:spcAft>
              <a:buSzPts val="3000"/>
              <a:buChar char="●"/>
            </a:pPr>
            <a:r>
              <a:rPr lang="en"/>
              <a:t>Feel free to bring questions about the lecture material</a:t>
            </a:r>
            <a:endParaRPr/>
          </a:p>
          <a:p>
            <a:pPr indent="-419100" lvl="0" marL="457200" marR="0" rtl="0" algn="l">
              <a:lnSpc>
                <a:spcPct val="115000"/>
              </a:lnSpc>
              <a:spcBef>
                <a:spcPts val="1000"/>
              </a:spcBef>
              <a:spcAft>
                <a:spcPts val="0"/>
              </a:spcAft>
              <a:buSzPts val="3000"/>
              <a:buChar char="●"/>
            </a:pPr>
            <a:r>
              <a:rPr lang="en"/>
              <a:t>Discuss project progress:</a:t>
            </a:r>
            <a:endParaRPr/>
          </a:p>
          <a:p>
            <a:pPr indent="-381000" lvl="1" marL="914400" marR="0" rtl="0" algn="l">
              <a:lnSpc>
                <a:spcPct val="115000"/>
              </a:lnSpc>
              <a:spcBef>
                <a:spcPts val="1000"/>
              </a:spcBef>
              <a:spcAft>
                <a:spcPts val="0"/>
              </a:spcAft>
              <a:buSzPts val="2400"/>
              <a:buChar char="○"/>
            </a:pPr>
            <a:r>
              <a:rPr lang="en"/>
              <a:t>“What did I work on since our last meeting?”</a:t>
            </a:r>
            <a:endParaRPr/>
          </a:p>
          <a:p>
            <a:pPr indent="-381000" lvl="1" marL="914400" marR="0" rtl="0" algn="l">
              <a:lnSpc>
                <a:spcPct val="115000"/>
              </a:lnSpc>
              <a:spcBef>
                <a:spcPts val="1000"/>
              </a:spcBef>
              <a:spcAft>
                <a:spcPts val="0"/>
              </a:spcAft>
              <a:buSzPts val="2400"/>
              <a:buChar char="○"/>
            </a:pPr>
            <a:r>
              <a:rPr lang="en"/>
              <a:t>“What challenges did I encounter?”</a:t>
            </a:r>
            <a:endParaRPr/>
          </a:p>
          <a:p>
            <a:pPr indent="-381000" lvl="1" marL="914400" marR="0" rtl="0" algn="l">
              <a:lnSpc>
                <a:spcPct val="115000"/>
              </a:lnSpc>
              <a:spcBef>
                <a:spcPts val="1000"/>
              </a:spcBef>
              <a:spcAft>
                <a:spcPts val="0"/>
              </a:spcAft>
              <a:buSzPts val="2400"/>
              <a:buChar char="○"/>
            </a:pPr>
            <a:r>
              <a:rPr lang="en"/>
              <a:t>“Are there any obstacles to completing my work?”</a:t>
            </a:r>
            <a:endParaRPr/>
          </a:p>
          <a:p>
            <a:pPr indent="-381000" lvl="1" marL="914400" marR="0" rtl="0" algn="l">
              <a:lnSpc>
                <a:spcPct val="115000"/>
              </a:lnSpc>
              <a:spcBef>
                <a:spcPts val="1000"/>
              </a:spcBef>
              <a:spcAft>
                <a:spcPts val="1000"/>
              </a:spcAft>
              <a:buSzPts val="2400"/>
              <a:buChar char="○"/>
            </a:pPr>
            <a:r>
              <a:rPr lang="en"/>
              <a:t>“What will I be working on for next meeting?”</a:t>
            </a:r>
            <a:endParaRPr/>
          </a:p>
        </p:txBody>
      </p:sp>
      <p:sp>
        <p:nvSpPr>
          <p:cNvPr id="379" name="Google Shape;379;p4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1"/>
                                        <p:tgtEl>
                                          <p:spTgt spid="3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animEffect filter="fade" transition="in">
                                      <p:cBhvr>
                                        <p:cTn dur="1"/>
                                        <p:tgtEl>
                                          <p:spTgt spid="3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animEffect filter="fade" transition="in">
                                      <p:cBhvr>
                                        <p:cTn dur="1"/>
                                        <p:tgtEl>
                                          <p:spTgt spid="3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3" st="3"/>
                                            </p:txEl>
                                          </p:spTgt>
                                        </p:tgtEl>
                                        <p:attrNameLst>
                                          <p:attrName>style.visibility</p:attrName>
                                        </p:attrNameLst>
                                      </p:cBhvr>
                                      <p:to>
                                        <p:strVal val="visible"/>
                                      </p:to>
                                    </p:set>
                                    <p:animEffect filter="fade" transition="in">
                                      <p:cBhvr>
                                        <p:cTn dur="1"/>
                                        <p:tgtEl>
                                          <p:spTgt spid="3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4" st="4"/>
                                            </p:txEl>
                                          </p:spTgt>
                                        </p:tgtEl>
                                        <p:attrNameLst>
                                          <p:attrName>style.visibility</p:attrName>
                                        </p:attrNameLst>
                                      </p:cBhvr>
                                      <p:to>
                                        <p:strVal val="visible"/>
                                      </p:to>
                                    </p:set>
                                    <p:animEffect filter="fade" transition="in">
                                      <p:cBhvr>
                                        <p:cTn dur="1"/>
                                        <p:tgtEl>
                                          <p:spTgt spid="37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5" st="5"/>
                                            </p:txEl>
                                          </p:spTgt>
                                        </p:tgtEl>
                                        <p:attrNameLst>
                                          <p:attrName>style.visibility</p:attrName>
                                        </p:attrNameLst>
                                      </p:cBhvr>
                                      <p:to>
                                        <p:strVal val="visible"/>
                                      </p:to>
                                    </p:set>
                                    <p:animEffect filter="fade" transition="in">
                                      <p:cBhvr>
                                        <p:cTn dur="1"/>
                                        <p:tgtEl>
                                          <p:spTgt spid="37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6" st="6"/>
                                            </p:txEl>
                                          </p:spTgt>
                                        </p:tgtEl>
                                        <p:attrNameLst>
                                          <p:attrName>style.visibility</p:attrName>
                                        </p:attrNameLst>
                                      </p:cBhvr>
                                      <p:to>
                                        <p:strVal val="visible"/>
                                      </p:to>
                                    </p:set>
                                    <p:animEffect filter="fade" transition="in">
                                      <p:cBhvr>
                                        <p:cTn dur="1"/>
                                        <p:tgtEl>
                                          <p:spTgt spid="37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5"/>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Report</a:t>
            </a:r>
            <a:endParaRPr/>
          </a:p>
        </p:txBody>
      </p:sp>
      <p:sp>
        <p:nvSpPr>
          <p:cNvPr id="385" name="Google Shape;385;p45"/>
          <p:cNvSpPr txBox="1"/>
          <p:nvPr>
            <p:ph idx="1" type="body"/>
          </p:nvPr>
        </p:nvSpPr>
        <p:spPr>
          <a:xfrm>
            <a:off x="311700" y="1019612"/>
            <a:ext cx="8520600" cy="49857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Organized like a published study</a:t>
            </a:r>
            <a:endParaRPr/>
          </a:p>
          <a:p>
            <a:pPr indent="-419100" lvl="0" marL="457200" rtl="0" algn="l">
              <a:spcBef>
                <a:spcPts val="1000"/>
              </a:spcBef>
              <a:spcAft>
                <a:spcPts val="0"/>
              </a:spcAft>
              <a:buSzPts val="3000"/>
              <a:buChar char="●"/>
            </a:pPr>
            <a:r>
              <a:rPr lang="en"/>
              <a:t>Sections (primary role):</a:t>
            </a:r>
            <a:endParaRPr/>
          </a:p>
          <a:p>
            <a:pPr indent="-381000" lvl="1" marL="914400" rtl="0" algn="l">
              <a:spcBef>
                <a:spcPts val="1000"/>
              </a:spcBef>
              <a:spcAft>
                <a:spcPts val="0"/>
              </a:spcAft>
              <a:buSzPts val="2400"/>
              <a:buChar char="○"/>
            </a:pPr>
            <a:r>
              <a:rPr lang="en"/>
              <a:t>Intro - background and motivation (Biologist)</a:t>
            </a:r>
            <a:endParaRPr/>
          </a:p>
          <a:p>
            <a:pPr indent="-381000" lvl="1" marL="914400" rtl="0" algn="l">
              <a:spcBef>
                <a:spcPts val="1000"/>
              </a:spcBef>
              <a:spcAft>
                <a:spcPts val="0"/>
              </a:spcAft>
              <a:buSzPts val="2400"/>
              <a:buChar char="○"/>
            </a:pPr>
            <a:r>
              <a:rPr lang="en"/>
              <a:t>Data - data description (Data Curator)</a:t>
            </a:r>
            <a:endParaRPr/>
          </a:p>
          <a:p>
            <a:pPr indent="-381000" lvl="1" marL="914400" rtl="0" algn="l">
              <a:spcBef>
                <a:spcPts val="1000"/>
              </a:spcBef>
              <a:spcAft>
                <a:spcPts val="0"/>
              </a:spcAft>
              <a:buSzPts val="2400"/>
              <a:buChar char="○"/>
            </a:pPr>
            <a:r>
              <a:rPr lang="en"/>
              <a:t>Methods - processing and tools (Programmer)</a:t>
            </a:r>
            <a:endParaRPr/>
          </a:p>
          <a:p>
            <a:pPr indent="-381000" lvl="1" marL="914400" rtl="0" algn="l">
              <a:spcBef>
                <a:spcPts val="1000"/>
              </a:spcBef>
              <a:spcAft>
                <a:spcPts val="0"/>
              </a:spcAft>
              <a:buSzPts val="2400"/>
              <a:buChar char="○"/>
            </a:pPr>
            <a:r>
              <a:rPr lang="en"/>
              <a:t>Results - findings (Analyst)</a:t>
            </a:r>
            <a:endParaRPr/>
          </a:p>
          <a:p>
            <a:pPr indent="-381000" lvl="1" marL="914400" rtl="0" algn="l">
              <a:spcBef>
                <a:spcPts val="1000"/>
              </a:spcBef>
              <a:spcAft>
                <a:spcPts val="0"/>
              </a:spcAft>
              <a:buSzPts val="2400"/>
              <a:buChar char="○"/>
            </a:pPr>
            <a:r>
              <a:rPr lang="en"/>
              <a:t>Discussion - interpret findings (Biologist)</a:t>
            </a:r>
            <a:endParaRPr/>
          </a:p>
          <a:p>
            <a:pPr indent="-381000" lvl="1" marL="914400" rtl="0" algn="l">
              <a:spcBef>
                <a:spcPts val="1000"/>
              </a:spcBef>
              <a:spcAft>
                <a:spcPts val="1000"/>
              </a:spcAft>
              <a:buSzPts val="2400"/>
              <a:buChar char="○"/>
            </a:pPr>
            <a:r>
              <a:rPr lang="en"/>
              <a:t>Conclusion (all)</a:t>
            </a:r>
            <a:endParaRPr/>
          </a:p>
        </p:txBody>
      </p:sp>
      <p:sp>
        <p:nvSpPr>
          <p:cNvPr id="386" name="Google Shape;386;p4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6"/>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Assessment</a:t>
            </a:r>
            <a:endParaRPr/>
          </a:p>
        </p:txBody>
      </p:sp>
      <p:sp>
        <p:nvSpPr>
          <p:cNvPr id="392" name="Google Shape;392;p46"/>
          <p:cNvSpPr txBox="1"/>
          <p:nvPr>
            <p:ph idx="1" type="body"/>
          </p:nvPr>
        </p:nvSpPr>
        <p:spPr>
          <a:xfrm>
            <a:off x="311700" y="1019598"/>
            <a:ext cx="8520600" cy="57228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Each project is 20% of your total grade</a:t>
            </a:r>
            <a:endParaRPr/>
          </a:p>
          <a:p>
            <a:pPr indent="-419100" lvl="0" marL="457200" rtl="0" algn="l">
              <a:spcBef>
                <a:spcPts val="1000"/>
              </a:spcBef>
              <a:spcAft>
                <a:spcPts val="0"/>
              </a:spcAft>
              <a:buSzPts val="3000"/>
              <a:buChar char="●"/>
            </a:pPr>
            <a:r>
              <a:rPr lang="en"/>
              <a:t>Evaluation</a:t>
            </a:r>
            <a:endParaRPr/>
          </a:p>
          <a:p>
            <a:pPr indent="-381000" lvl="1" marL="914400" rtl="0" algn="l">
              <a:spcBef>
                <a:spcPts val="1000"/>
              </a:spcBef>
              <a:spcAft>
                <a:spcPts val="0"/>
              </a:spcAft>
              <a:buSzPts val="2400"/>
              <a:buChar char="○"/>
            </a:pPr>
            <a:r>
              <a:rPr lang="en"/>
              <a:t>You will receive feedback for each project</a:t>
            </a:r>
            <a:endParaRPr/>
          </a:p>
          <a:p>
            <a:pPr indent="-381000" lvl="1" marL="914400" rtl="0" algn="l">
              <a:spcBef>
                <a:spcPts val="1000"/>
              </a:spcBef>
              <a:spcAft>
                <a:spcPts val="0"/>
              </a:spcAft>
              <a:buSzPts val="2400"/>
              <a:buChar char="○"/>
            </a:pPr>
            <a:r>
              <a:rPr lang="en"/>
              <a:t>Your work will be assessed in the following areas:</a:t>
            </a:r>
            <a:endParaRPr/>
          </a:p>
          <a:p>
            <a:pPr indent="-342900" lvl="2" marL="1371600" rtl="0" algn="l">
              <a:spcBef>
                <a:spcPts val="1000"/>
              </a:spcBef>
              <a:spcAft>
                <a:spcPts val="0"/>
              </a:spcAft>
              <a:buSzPts val="1800"/>
              <a:buChar char="■"/>
            </a:pPr>
            <a:r>
              <a:rPr lang="en"/>
              <a:t>Accuracy</a:t>
            </a:r>
            <a:endParaRPr/>
          </a:p>
          <a:p>
            <a:pPr indent="-342900" lvl="2" marL="1371600" rtl="0" algn="l">
              <a:spcBef>
                <a:spcPts val="1000"/>
              </a:spcBef>
              <a:spcAft>
                <a:spcPts val="0"/>
              </a:spcAft>
              <a:buSzPts val="1800"/>
              <a:buChar char="■"/>
            </a:pPr>
            <a:r>
              <a:rPr lang="en"/>
              <a:t>Clarity of language</a:t>
            </a:r>
            <a:endParaRPr/>
          </a:p>
          <a:p>
            <a:pPr indent="-342900" lvl="2" marL="1371600" rtl="0" algn="l">
              <a:spcBef>
                <a:spcPts val="1000"/>
              </a:spcBef>
              <a:spcAft>
                <a:spcPts val="0"/>
              </a:spcAft>
              <a:buSzPts val="1800"/>
              <a:buChar char="■"/>
            </a:pPr>
            <a:r>
              <a:rPr lang="en"/>
              <a:t>Figure/table quality</a:t>
            </a:r>
            <a:endParaRPr/>
          </a:p>
          <a:p>
            <a:pPr indent="-342900" lvl="2" marL="1371600" rtl="0" algn="l">
              <a:spcBef>
                <a:spcPts val="1000"/>
              </a:spcBef>
              <a:spcAft>
                <a:spcPts val="0"/>
              </a:spcAft>
              <a:buSzPts val="1800"/>
              <a:buChar char="■"/>
            </a:pPr>
            <a:r>
              <a:rPr lang="en"/>
              <a:t>Report formatting</a:t>
            </a:r>
            <a:endParaRPr/>
          </a:p>
          <a:p>
            <a:pPr indent="-342900" lvl="2" marL="1371600" rtl="0" algn="l">
              <a:spcBef>
                <a:spcPts val="1000"/>
              </a:spcBef>
              <a:spcAft>
                <a:spcPts val="0"/>
              </a:spcAft>
              <a:buSzPts val="1800"/>
              <a:buChar char="■"/>
            </a:pPr>
            <a:r>
              <a:rPr lang="en"/>
              <a:t>Thoroughness</a:t>
            </a:r>
            <a:endParaRPr/>
          </a:p>
          <a:p>
            <a:pPr indent="-342900" lvl="2" marL="1371600" rtl="0" algn="l">
              <a:spcBef>
                <a:spcPts val="1000"/>
              </a:spcBef>
              <a:spcAft>
                <a:spcPts val="0"/>
              </a:spcAft>
              <a:buSzPts val="1800"/>
              <a:buChar char="■"/>
            </a:pPr>
            <a:r>
              <a:rPr lang="en"/>
              <a:t>Cohesion</a:t>
            </a:r>
            <a:endParaRPr/>
          </a:p>
          <a:p>
            <a:pPr indent="-381000" lvl="1" marL="914400" rtl="0" algn="l">
              <a:spcBef>
                <a:spcPts val="1000"/>
              </a:spcBef>
              <a:spcAft>
                <a:spcPts val="0"/>
              </a:spcAft>
              <a:buSzPts val="2400"/>
              <a:buChar char="○"/>
            </a:pPr>
            <a:r>
              <a:rPr lang="en"/>
              <a:t>Detailed guidance found on course website</a:t>
            </a:r>
            <a:endParaRPr/>
          </a:p>
          <a:p>
            <a:pPr indent="0" lvl="0" marL="0" rtl="0" algn="l">
              <a:spcBef>
                <a:spcPts val="1000"/>
              </a:spcBef>
              <a:spcAft>
                <a:spcPts val="1000"/>
              </a:spcAft>
              <a:buNone/>
            </a:pPr>
            <a:r>
              <a:t/>
            </a:r>
            <a:endParaRPr/>
          </a:p>
        </p:txBody>
      </p:sp>
      <p:sp>
        <p:nvSpPr>
          <p:cNvPr id="393" name="Google Shape;393;p4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7"/>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Core </a:t>
            </a:r>
            <a:r>
              <a:rPr lang="en"/>
              <a:t>Course Values</a:t>
            </a:r>
            <a:endParaRPr/>
          </a:p>
        </p:txBody>
      </p:sp>
      <p:sp>
        <p:nvSpPr>
          <p:cNvPr id="399" name="Google Shape;399;p47"/>
          <p:cNvSpPr txBox="1"/>
          <p:nvPr>
            <p:ph idx="1" type="body"/>
          </p:nvPr>
        </p:nvSpPr>
        <p:spPr>
          <a:xfrm>
            <a:off x="311700" y="1019600"/>
            <a:ext cx="8520600" cy="5525400"/>
          </a:xfrm>
          <a:prstGeom prst="rect">
            <a:avLst/>
          </a:prstGeom>
        </p:spPr>
        <p:txBody>
          <a:bodyPr anchorCtr="0" anchor="t" bIns="91425" lIns="91425" spcFirstLastPara="1" rIns="91425" wrap="square" tIns="91425">
            <a:noAutofit/>
          </a:bodyPr>
          <a:lstStyle/>
          <a:p>
            <a:pPr indent="-419100" lvl="0" marL="457200" rtl="0" algn="l">
              <a:lnSpc>
                <a:spcPct val="100000"/>
              </a:lnSpc>
              <a:spcBef>
                <a:spcPts val="1000"/>
              </a:spcBef>
              <a:spcAft>
                <a:spcPts val="0"/>
              </a:spcAft>
              <a:buSzPts val="3000"/>
              <a:buChar char="●"/>
            </a:pPr>
            <a:r>
              <a:rPr lang="en"/>
              <a:t>OPENNESS</a:t>
            </a:r>
            <a:endParaRPr/>
          </a:p>
          <a:p>
            <a:pPr indent="-381000" lvl="1" marL="914400" rtl="0" algn="l">
              <a:lnSpc>
                <a:spcPct val="100000"/>
              </a:lnSpc>
              <a:spcBef>
                <a:spcPts val="2400"/>
              </a:spcBef>
              <a:spcAft>
                <a:spcPts val="0"/>
              </a:spcAft>
              <a:buSzPts val="2400"/>
              <a:buChar char="○"/>
            </a:pPr>
            <a:r>
              <a:rPr lang="en"/>
              <a:t>Anyone can work together - share code!</a:t>
            </a:r>
            <a:endParaRPr/>
          </a:p>
          <a:p>
            <a:pPr indent="-381000" lvl="1" marL="914400" rtl="0" algn="l">
              <a:lnSpc>
                <a:spcPct val="100000"/>
              </a:lnSpc>
              <a:spcBef>
                <a:spcPts val="2400"/>
              </a:spcBef>
              <a:spcAft>
                <a:spcPts val="0"/>
              </a:spcAft>
              <a:buSzPts val="2400"/>
              <a:buChar char="○"/>
            </a:pPr>
            <a:r>
              <a:rPr lang="en"/>
              <a:t>Copy code from Stack Exchange!</a:t>
            </a:r>
            <a:endParaRPr/>
          </a:p>
          <a:p>
            <a:pPr indent="-419100" lvl="0" marL="457200" rtl="0" algn="l">
              <a:lnSpc>
                <a:spcPct val="100000"/>
              </a:lnSpc>
              <a:spcBef>
                <a:spcPts val="2400"/>
              </a:spcBef>
              <a:spcAft>
                <a:spcPts val="0"/>
              </a:spcAft>
              <a:buSzPts val="3000"/>
              <a:buChar char="●"/>
            </a:pPr>
            <a:r>
              <a:rPr lang="en"/>
              <a:t>ACCEPTANCE</a:t>
            </a:r>
            <a:endParaRPr/>
          </a:p>
          <a:p>
            <a:pPr indent="-381000" lvl="1" marL="914400" rtl="0" algn="l">
              <a:lnSpc>
                <a:spcPct val="100000"/>
              </a:lnSpc>
              <a:spcBef>
                <a:spcPts val="2400"/>
              </a:spcBef>
              <a:spcAft>
                <a:spcPts val="0"/>
              </a:spcAft>
              <a:buSzPts val="2400"/>
              <a:buChar char="○"/>
            </a:pPr>
            <a:r>
              <a:rPr lang="en"/>
              <a:t>All backgrounds and beliefs are welcome.</a:t>
            </a:r>
            <a:endParaRPr/>
          </a:p>
          <a:p>
            <a:pPr indent="-381000" lvl="1" marL="914400" rtl="0" algn="l">
              <a:lnSpc>
                <a:spcPct val="100000"/>
              </a:lnSpc>
              <a:spcBef>
                <a:spcPts val="2400"/>
              </a:spcBef>
              <a:spcAft>
                <a:spcPts val="0"/>
              </a:spcAft>
              <a:buSzPts val="2400"/>
              <a:buChar char="○"/>
            </a:pPr>
            <a:r>
              <a:rPr lang="en"/>
              <a:t>This class is a safe place for dissent.</a:t>
            </a:r>
            <a:endParaRPr/>
          </a:p>
          <a:p>
            <a:pPr indent="-419100" lvl="0" marL="457200" rtl="0" algn="l">
              <a:lnSpc>
                <a:spcPct val="100000"/>
              </a:lnSpc>
              <a:spcBef>
                <a:spcPts val="2400"/>
              </a:spcBef>
              <a:spcAft>
                <a:spcPts val="0"/>
              </a:spcAft>
              <a:buSzPts val="3000"/>
              <a:buChar char="●"/>
            </a:pPr>
            <a:r>
              <a:rPr lang="en"/>
              <a:t>PATIENCE</a:t>
            </a:r>
            <a:endParaRPr/>
          </a:p>
          <a:p>
            <a:pPr indent="-381000" lvl="1" marL="914400" rtl="0" algn="l">
              <a:lnSpc>
                <a:spcPct val="100000"/>
              </a:lnSpc>
              <a:spcBef>
                <a:spcPts val="2400"/>
              </a:spcBef>
              <a:spcAft>
                <a:spcPts val="2400"/>
              </a:spcAft>
              <a:buSzPts val="2400"/>
              <a:buChar char="○"/>
            </a:pPr>
            <a:r>
              <a:rPr lang="en"/>
              <a:t>We are all learning. We all bring value. Be kind!</a:t>
            </a:r>
            <a:endParaRPr/>
          </a:p>
        </p:txBody>
      </p:sp>
      <p:sp>
        <p:nvSpPr>
          <p:cNvPr id="400" name="Google Shape;400;p4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Biology as a Data Science</a:t>
            </a:r>
            <a:endParaRPr/>
          </a:p>
        </p:txBody>
      </p:sp>
      <p:sp>
        <p:nvSpPr>
          <p:cNvPr id="75" name="Google Shape;75;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76" name="Google Shape;76;p16"/>
          <p:cNvCxnSpPr/>
          <p:nvPr/>
        </p:nvCxnSpPr>
        <p:spPr>
          <a:xfrm>
            <a:off x="354275" y="6013025"/>
            <a:ext cx="8224800" cy="0"/>
          </a:xfrm>
          <a:prstGeom prst="straightConnector1">
            <a:avLst/>
          </a:prstGeom>
          <a:noFill/>
          <a:ln cap="flat" cmpd="sng" w="9525">
            <a:solidFill>
              <a:schemeClr val="dk2"/>
            </a:solidFill>
            <a:prstDash val="solid"/>
            <a:round/>
            <a:headEnd len="med" w="med" type="none"/>
            <a:tailEnd len="med" w="med" type="none"/>
          </a:ln>
        </p:spPr>
      </p:cxnSp>
      <p:cxnSp>
        <p:nvCxnSpPr>
          <p:cNvPr id="77" name="Google Shape;77;p16"/>
          <p:cNvCxnSpPr/>
          <p:nvPr/>
        </p:nvCxnSpPr>
        <p:spPr>
          <a:xfrm flipH="1">
            <a:off x="167700" y="60130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78" name="Google Shape;78;p16"/>
          <p:cNvSpPr txBox="1"/>
          <p:nvPr/>
        </p:nvSpPr>
        <p:spPr>
          <a:xfrm rot="-2700000">
            <a:off x="-23671" y="60839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1950</a:t>
            </a:r>
            <a:endParaRPr>
              <a:latin typeface="Open Sans"/>
              <a:ea typeface="Open Sans"/>
              <a:cs typeface="Open Sans"/>
              <a:sym typeface="Open Sans"/>
            </a:endParaRPr>
          </a:p>
        </p:txBody>
      </p:sp>
      <p:cxnSp>
        <p:nvCxnSpPr>
          <p:cNvPr id="79" name="Google Shape;79;p16"/>
          <p:cNvCxnSpPr/>
          <p:nvPr/>
        </p:nvCxnSpPr>
        <p:spPr>
          <a:xfrm flipH="1">
            <a:off x="1287150" y="60130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80" name="Google Shape;80;p16"/>
          <p:cNvSpPr txBox="1"/>
          <p:nvPr/>
        </p:nvSpPr>
        <p:spPr>
          <a:xfrm rot="-2700000">
            <a:off x="1095779" y="60839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1960</a:t>
            </a:r>
            <a:endParaRPr>
              <a:latin typeface="Open Sans"/>
              <a:ea typeface="Open Sans"/>
              <a:cs typeface="Open Sans"/>
              <a:sym typeface="Open Sans"/>
            </a:endParaRPr>
          </a:p>
        </p:txBody>
      </p:sp>
      <p:cxnSp>
        <p:nvCxnSpPr>
          <p:cNvPr id="81" name="Google Shape;81;p16"/>
          <p:cNvCxnSpPr/>
          <p:nvPr/>
        </p:nvCxnSpPr>
        <p:spPr>
          <a:xfrm flipH="1">
            <a:off x="2598100" y="60130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82" name="Google Shape;82;p16"/>
          <p:cNvSpPr txBox="1"/>
          <p:nvPr/>
        </p:nvSpPr>
        <p:spPr>
          <a:xfrm rot="-2700000">
            <a:off x="2406729" y="60839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1970</a:t>
            </a:r>
            <a:endParaRPr>
              <a:latin typeface="Open Sans"/>
              <a:ea typeface="Open Sans"/>
              <a:cs typeface="Open Sans"/>
              <a:sym typeface="Open Sans"/>
            </a:endParaRPr>
          </a:p>
        </p:txBody>
      </p:sp>
      <p:cxnSp>
        <p:nvCxnSpPr>
          <p:cNvPr id="83" name="Google Shape;83;p16"/>
          <p:cNvCxnSpPr/>
          <p:nvPr/>
        </p:nvCxnSpPr>
        <p:spPr>
          <a:xfrm flipH="1">
            <a:off x="3909050" y="60130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84" name="Google Shape;84;p16"/>
          <p:cNvSpPr txBox="1"/>
          <p:nvPr/>
        </p:nvSpPr>
        <p:spPr>
          <a:xfrm rot="-2700000">
            <a:off x="3717679" y="60839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1980</a:t>
            </a:r>
            <a:endParaRPr>
              <a:latin typeface="Open Sans"/>
              <a:ea typeface="Open Sans"/>
              <a:cs typeface="Open Sans"/>
              <a:sym typeface="Open Sans"/>
            </a:endParaRPr>
          </a:p>
        </p:txBody>
      </p:sp>
      <p:cxnSp>
        <p:nvCxnSpPr>
          <p:cNvPr id="85" name="Google Shape;85;p16"/>
          <p:cNvCxnSpPr/>
          <p:nvPr/>
        </p:nvCxnSpPr>
        <p:spPr>
          <a:xfrm flipH="1">
            <a:off x="5310550" y="60130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86" name="Google Shape;86;p16"/>
          <p:cNvSpPr txBox="1"/>
          <p:nvPr/>
        </p:nvSpPr>
        <p:spPr>
          <a:xfrm rot="-2700000">
            <a:off x="5119179" y="60839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1990</a:t>
            </a:r>
            <a:endParaRPr>
              <a:latin typeface="Open Sans"/>
              <a:ea typeface="Open Sans"/>
              <a:cs typeface="Open Sans"/>
              <a:sym typeface="Open Sans"/>
            </a:endParaRPr>
          </a:p>
        </p:txBody>
      </p:sp>
      <p:cxnSp>
        <p:nvCxnSpPr>
          <p:cNvPr id="87" name="Google Shape;87;p16"/>
          <p:cNvCxnSpPr/>
          <p:nvPr/>
        </p:nvCxnSpPr>
        <p:spPr>
          <a:xfrm flipH="1">
            <a:off x="6530950" y="60130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88" name="Google Shape;88;p16"/>
          <p:cNvSpPr txBox="1"/>
          <p:nvPr/>
        </p:nvSpPr>
        <p:spPr>
          <a:xfrm rot="-2700000">
            <a:off x="6339579" y="60839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2000</a:t>
            </a:r>
            <a:endParaRPr>
              <a:latin typeface="Open Sans"/>
              <a:ea typeface="Open Sans"/>
              <a:cs typeface="Open Sans"/>
              <a:sym typeface="Open Sans"/>
            </a:endParaRPr>
          </a:p>
        </p:txBody>
      </p:sp>
      <p:cxnSp>
        <p:nvCxnSpPr>
          <p:cNvPr id="89" name="Google Shape;89;p16"/>
          <p:cNvCxnSpPr/>
          <p:nvPr/>
        </p:nvCxnSpPr>
        <p:spPr>
          <a:xfrm flipH="1">
            <a:off x="7703925" y="60130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90" name="Google Shape;90;p16"/>
          <p:cNvSpPr txBox="1"/>
          <p:nvPr/>
        </p:nvSpPr>
        <p:spPr>
          <a:xfrm rot="-2700000">
            <a:off x="7512554" y="60839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2010</a:t>
            </a:r>
            <a:endParaRPr>
              <a:latin typeface="Open Sans"/>
              <a:ea typeface="Open Sans"/>
              <a:cs typeface="Open Sans"/>
              <a:sym typeface="Open Sans"/>
            </a:endParaRPr>
          </a:p>
        </p:txBody>
      </p:sp>
      <p:cxnSp>
        <p:nvCxnSpPr>
          <p:cNvPr id="91" name="Google Shape;91;p16"/>
          <p:cNvCxnSpPr/>
          <p:nvPr/>
        </p:nvCxnSpPr>
        <p:spPr>
          <a:xfrm rot="10800000">
            <a:off x="890475" y="5515025"/>
            <a:ext cx="0" cy="498000"/>
          </a:xfrm>
          <a:prstGeom prst="straightConnector1">
            <a:avLst/>
          </a:prstGeom>
          <a:noFill/>
          <a:ln cap="flat" cmpd="sng" w="19050">
            <a:solidFill>
              <a:schemeClr val="dk2"/>
            </a:solidFill>
            <a:prstDash val="solid"/>
            <a:round/>
            <a:headEnd len="med" w="med" type="none"/>
            <a:tailEnd len="med" w="med" type="oval"/>
          </a:ln>
        </p:spPr>
      </p:cxnSp>
      <p:sp>
        <p:nvSpPr>
          <p:cNvPr id="92" name="Google Shape;92;p16"/>
          <p:cNvSpPr txBox="1"/>
          <p:nvPr/>
        </p:nvSpPr>
        <p:spPr>
          <a:xfrm>
            <a:off x="167700" y="4718325"/>
            <a:ext cx="1895700" cy="64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1953: DNA chemical structure published in Nature</a:t>
            </a:r>
            <a:endParaRPr>
              <a:latin typeface="Open Sans"/>
              <a:ea typeface="Open Sans"/>
              <a:cs typeface="Open Sans"/>
              <a:sym typeface="Open Sans"/>
            </a:endParaRPr>
          </a:p>
        </p:txBody>
      </p:sp>
      <p:cxnSp>
        <p:nvCxnSpPr>
          <p:cNvPr id="93" name="Google Shape;93;p16"/>
          <p:cNvCxnSpPr/>
          <p:nvPr/>
        </p:nvCxnSpPr>
        <p:spPr>
          <a:xfrm rot="10800000">
            <a:off x="3292000" y="5515025"/>
            <a:ext cx="0" cy="498000"/>
          </a:xfrm>
          <a:prstGeom prst="straightConnector1">
            <a:avLst/>
          </a:prstGeom>
          <a:noFill/>
          <a:ln cap="flat" cmpd="sng" w="19050">
            <a:solidFill>
              <a:schemeClr val="dk2"/>
            </a:solidFill>
            <a:prstDash val="solid"/>
            <a:round/>
            <a:headEnd len="med" w="med" type="none"/>
            <a:tailEnd len="med" w="med" type="oval"/>
          </a:ln>
        </p:spPr>
      </p:cxnSp>
      <p:sp>
        <p:nvSpPr>
          <p:cNvPr id="94" name="Google Shape;94;p16"/>
          <p:cNvSpPr txBox="1"/>
          <p:nvPr/>
        </p:nvSpPr>
        <p:spPr>
          <a:xfrm>
            <a:off x="2344150" y="4718325"/>
            <a:ext cx="1895700" cy="80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1972: First genetic sequence determined</a:t>
            </a:r>
            <a:endParaRPr>
              <a:latin typeface="Open Sans"/>
              <a:ea typeface="Open Sans"/>
              <a:cs typeface="Open Sans"/>
              <a:sym typeface="Open Sans"/>
            </a:endParaRPr>
          </a:p>
        </p:txBody>
      </p:sp>
      <p:cxnSp>
        <p:nvCxnSpPr>
          <p:cNvPr id="95" name="Google Shape;95;p16"/>
          <p:cNvCxnSpPr/>
          <p:nvPr/>
        </p:nvCxnSpPr>
        <p:spPr>
          <a:xfrm rot="10800000">
            <a:off x="4105075" y="4366025"/>
            <a:ext cx="0" cy="1647000"/>
          </a:xfrm>
          <a:prstGeom prst="straightConnector1">
            <a:avLst/>
          </a:prstGeom>
          <a:noFill/>
          <a:ln cap="flat" cmpd="sng" w="19050">
            <a:solidFill>
              <a:schemeClr val="dk2"/>
            </a:solidFill>
            <a:prstDash val="solid"/>
            <a:round/>
            <a:headEnd len="med" w="med" type="none"/>
            <a:tailEnd len="med" w="med" type="oval"/>
          </a:ln>
        </p:spPr>
      </p:cxnSp>
      <p:sp>
        <p:nvSpPr>
          <p:cNvPr id="96" name="Google Shape;96;p16"/>
          <p:cNvSpPr txBox="1"/>
          <p:nvPr/>
        </p:nvSpPr>
        <p:spPr>
          <a:xfrm>
            <a:off x="392575" y="4110575"/>
            <a:ext cx="3990600" cy="56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1977: Sanger sequencing invented, first genome sequenced</a:t>
            </a:r>
            <a:endParaRPr>
              <a:latin typeface="Open Sans"/>
              <a:ea typeface="Open Sans"/>
              <a:cs typeface="Open Sans"/>
              <a:sym typeface="Open Sans"/>
            </a:endParaRPr>
          </a:p>
        </p:txBody>
      </p:sp>
      <p:cxnSp>
        <p:nvCxnSpPr>
          <p:cNvPr id="97" name="Google Shape;97;p16"/>
          <p:cNvCxnSpPr/>
          <p:nvPr/>
        </p:nvCxnSpPr>
        <p:spPr>
          <a:xfrm rot="10800000">
            <a:off x="4679650" y="3868325"/>
            <a:ext cx="0" cy="2144700"/>
          </a:xfrm>
          <a:prstGeom prst="straightConnector1">
            <a:avLst/>
          </a:prstGeom>
          <a:noFill/>
          <a:ln cap="flat" cmpd="sng" w="19050">
            <a:solidFill>
              <a:schemeClr val="dk2"/>
            </a:solidFill>
            <a:prstDash val="solid"/>
            <a:round/>
            <a:headEnd len="med" w="med" type="none"/>
            <a:tailEnd len="med" w="med" type="oval"/>
          </a:ln>
        </p:spPr>
      </p:cxnSp>
      <p:sp>
        <p:nvSpPr>
          <p:cNvPr id="98" name="Google Shape;98;p16"/>
          <p:cNvSpPr txBox="1"/>
          <p:nvPr/>
        </p:nvSpPr>
        <p:spPr>
          <a:xfrm>
            <a:off x="2840775" y="3686396"/>
            <a:ext cx="1895700" cy="36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1983: PCR invented</a:t>
            </a:r>
            <a:endParaRPr>
              <a:latin typeface="Open Sans"/>
              <a:ea typeface="Open Sans"/>
              <a:cs typeface="Open Sans"/>
              <a:sym typeface="Open Sans"/>
            </a:endParaRPr>
          </a:p>
        </p:txBody>
      </p:sp>
      <p:cxnSp>
        <p:nvCxnSpPr>
          <p:cNvPr id="99" name="Google Shape;99;p16"/>
          <p:cNvCxnSpPr/>
          <p:nvPr/>
        </p:nvCxnSpPr>
        <p:spPr>
          <a:xfrm rot="10800000">
            <a:off x="5836050" y="2968325"/>
            <a:ext cx="0" cy="3044700"/>
          </a:xfrm>
          <a:prstGeom prst="straightConnector1">
            <a:avLst/>
          </a:prstGeom>
          <a:noFill/>
          <a:ln cap="flat" cmpd="sng" w="19050">
            <a:solidFill>
              <a:schemeClr val="dk2"/>
            </a:solidFill>
            <a:prstDash val="solid"/>
            <a:round/>
            <a:headEnd len="med" w="med" type="none"/>
            <a:tailEnd len="med" w="med" type="oval"/>
          </a:ln>
        </p:spPr>
      </p:cxnSp>
      <p:sp>
        <p:nvSpPr>
          <p:cNvPr id="100" name="Google Shape;100;p16"/>
          <p:cNvSpPr txBox="1"/>
          <p:nvPr/>
        </p:nvSpPr>
        <p:spPr>
          <a:xfrm>
            <a:off x="2201925" y="2775050"/>
            <a:ext cx="3582900" cy="36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1990: Human Genome Project launched</a:t>
            </a:r>
            <a:endParaRPr b="1"/>
          </a:p>
        </p:txBody>
      </p:sp>
      <p:cxnSp>
        <p:nvCxnSpPr>
          <p:cNvPr id="101" name="Google Shape;101;p16"/>
          <p:cNvCxnSpPr/>
          <p:nvPr/>
        </p:nvCxnSpPr>
        <p:spPr>
          <a:xfrm rot="10800000">
            <a:off x="6420788" y="1953125"/>
            <a:ext cx="0" cy="4059900"/>
          </a:xfrm>
          <a:prstGeom prst="straightConnector1">
            <a:avLst/>
          </a:prstGeom>
          <a:noFill/>
          <a:ln cap="flat" cmpd="sng" w="19050">
            <a:solidFill>
              <a:schemeClr val="dk2"/>
            </a:solidFill>
            <a:prstDash val="solid"/>
            <a:round/>
            <a:headEnd len="med" w="med" type="none"/>
            <a:tailEnd len="med" w="med" type="oval"/>
          </a:ln>
        </p:spPr>
      </p:cxnSp>
      <p:sp>
        <p:nvSpPr>
          <p:cNvPr id="102" name="Google Shape;102;p16"/>
          <p:cNvSpPr txBox="1"/>
          <p:nvPr/>
        </p:nvSpPr>
        <p:spPr>
          <a:xfrm>
            <a:off x="92175" y="1800675"/>
            <a:ext cx="6328500" cy="43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1995: 1st bacterial genome sequenced, microarray technology described</a:t>
            </a:r>
            <a:endParaRPr>
              <a:latin typeface="Open Sans"/>
              <a:ea typeface="Open Sans"/>
              <a:cs typeface="Open Sans"/>
              <a:sym typeface="Open Sans"/>
            </a:endParaRPr>
          </a:p>
        </p:txBody>
      </p:sp>
      <p:cxnSp>
        <p:nvCxnSpPr>
          <p:cNvPr id="103" name="Google Shape;103;p16"/>
          <p:cNvCxnSpPr/>
          <p:nvPr/>
        </p:nvCxnSpPr>
        <p:spPr>
          <a:xfrm rot="10800000">
            <a:off x="6716438" y="1531925"/>
            <a:ext cx="0" cy="4481100"/>
          </a:xfrm>
          <a:prstGeom prst="straightConnector1">
            <a:avLst/>
          </a:prstGeom>
          <a:noFill/>
          <a:ln cap="flat" cmpd="sng" w="19050">
            <a:solidFill>
              <a:schemeClr val="dk2"/>
            </a:solidFill>
            <a:prstDash val="solid"/>
            <a:round/>
            <a:headEnd len="med" w="med" type="none"/>
            <a:tailEnd len="med" w="med" type="oval"/>
          </a:ln>
        </p:spPr>
      </p:cxnSp>
      <p:sp>
        <p:nvSpPr>
          <p:cNvPr id="104" name="Google Shape;104;p16"/>
          <p:cNvSpPr txBox="1"/>
          <p:nvPr/>
        </p:nvSpPr>
        <p:spPr>
          <a:xfrm>
            <a:off x="354275" y="1376500"/>
            <a:ext cx="6432900" cy="36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1997: yeast genome on microarray, sequencing by synthesis established</a:t>
            </a:r>
            <a:endParaRPr>
              <a:latin typeface="Open Sans"/>
              <a:ea typeface="Open Sans"/>
              <a:cs typeface="Open Sans"/>
              <a:sym typeface="Open Sans"/>
            </a:endParaRPr>
          </a:p>
        </p:txBody>
      </p:sp>
      <p:sp>
        <p:nvSpPr>
          <p:cNvPr id="105" name="Google Shape;105;p16"/>
          <p:cNvSpPr txBox="1"/>
          <p:nvPr/>
        </p:nvSpPr>
        <p:spPr>
          <a:xfrm>
            <a:off x="277675" y="952325"/>
            <a:ext cx="6553800" cy="36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1998: first multicellular eukaryote sequenced, human SNP array prototype</a:t>
            </a:r>
            <a:endParaRPr>
              <a:latin typeface="Open Sans"/>
              <a:ea typeface="Open Sans"/>
              <a:cs typeface="Open Sans"/>
              <a:sym typeface="Open Sans"/>
            </a:endParaRPr>
          </a:p>
        </p:txBody>
      </p:sp>
      <p:cxnSp>
        <p:nvCxnSpPr>
          <p:cNvPr id="106" name="Google Shape;106;p16"/>
          <p:cNvCxnSpPr/>
          <p:nvPr/>
        </p:nvCxnSpPr>
        <p:spPr>
          <a:xfrm rot="10800000">
            <a:off x="6864875" y="1101125"/>
            <a:ext cx="0" cy="4911900"/>
          </a:xfrm>
          <a:prstGeom prst="straightConnector1">
            <a:avLst/>
          </a:prstGeom>
          <a:noFill/>
          <a:ln cap="flat" cmpd="sng" w="19050">
            <a:solidFill>
              <a:schemeClr val="dk2"/>
            </a:solidFill>
            <a:prstDash val="solid"/>
            <a:round/>
            <a:headEnd len="med" w="med" type="none"/>
            <a:tailEnd len="med" w="med" type="oval"/>
          </a:ln>
        </p:spPr>
      </p:cxnSp>
      <p:sp>
        <p:nvSpPr>
          <p:cNvPr id="107" name="Google Shape;107;p16"/>
          <p:cNvSpPr/>
          <p:nvPr/>
        </p:nvSpPr>
        <p:spPr>
          <a:xfrm>
            <a:off x="7489050" y="2850275"/>
            <a:ext cx="1532100" cy="1844400"/>
          </a:xfrm>
          <a:prstGeom prst="rightArrow">
            <a:avLst>
              <a:gd fmla="val 50000" name="adj1"/>
              <a:gd fmla="val 50000" name="adj2"/>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Human Genome </a:t>
            </a:r>
            <a:r>
              <a:rPr b="1" lang="en"/>
              <a:t>Era</a:t>
            </a:r>
            <a:endParaRPr b="1"/>
          </a:p>
        </p:txBody>
      </p:sp>
      <p:cxnSp>
        <p:nvCxnSpPr>
          <p:cNvPr id="108" name="Google Shape;108;p16"/>
          <p:cNvCxnSpPr/>
          <p:nvPr/>
        </p:nvCxnSpPr>
        <p:spPr>
          <a:xfrm rot="10800000">
            <a:off x="5554100" y="3389525"/>
            <a:ext cx="0" cy="2623500"/>
          </a:xfrm>
          <a:prstGeom prst="straightConnector1">
            <a:avLst/>
          </a:prstGeom>
          <a:noFill/>
          <a:ln cap="flat" cmpd="sng" w="19050">
            <a:solidFill>
              <a:schemeClr val="dk2"/>
            </a:solidFill>
            <a:prstDash val="solid"/>
            <a:round/>
            <a:headEnd len="med" w="med" type="none"/>
            <a:tailEnd len="med" w="med" type="oval"/>
          </a:ln>
        </p:spPr>
      </p:cxnSp>
      <p:sp>
        <p:nvSpPr>
          <p:cNvPr id="109" name="Google Shape;109;p16"/>
          <p:cNvSpPr txBox="1"/>
          <p:nvPr/>
        </p:nvSpPr>
        <p:spPr>
          <a:xfrm>
            <a:off x="188050" y="3199225"/>
            <a:ext cx="5341800" cy="43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1988: National Center for Biotech Information (NCBI) founded</a:t>
            </a:r>
            <a:endParaRPr>
              <a:latin typeface="Open Sans"/>
              <a:ea typeface="Open Sans"/>
              <a:cs typeface="Open Sans"/>
              <a:sym typeface="Open Sans"/>
            </a:endParaRPr>
          </a:p>
        </p:txBody>
      </p:sp>
      <p:cxnSp>
        <p:nvCxnSpPr>
          <p:cNvPr id="110" name="Google Shape;110;p16"/>
          <p:cNvCxnSpPr/>
          <p:nvPr/>
        </p:nvCxnSpPr>
        <p:spPr>
          <a:xfrm rot="10800000">
            <a:off x="6076875" y="2470261"/>
            <a:ext cx="0" cy="3542700"/>
          </a:xfrm>
          <a:prstGeom prst="straightConnector1">
            <a:avLst/>
          </a:prstGeom>
          <a:noFill/>
          <a:ln cap="flat" cmpd="sng" w="19050">
            <a:solidFill>
              <a:schemeClr val="dk2"/>
            </a:solidFill>
            <a:prstDash val="solid"/>
            <a:round/>
            <a:headEnd len="med" w="med" type="none"/>
            <a:tailEnd len="med" w="med" type="oval"/>
          </a:ln>
        </p:spPr>
      </p:cxnSp>
      <p:sp>
        <p:nvSpPr>
          <p:cNvPr id="111" name="Google Shape;111;p16"/>
          <p:cNvSpPr txBox="1"/>
          <p:nvPr/>
        </p:nvSpPr>
        <p:spPr>
          <a:xfrm>
            <a:off x="842600" y="2287850"/>
            <a:ext cx="5186400" cy="43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1992: European Bioinformatics Institute (EMBL-EBI) founded</a:t>
            </a:r>
            <a:endParaRPr>
              <a:latin typeface="Open Sans"/>
              <a:ea typeface="Open Sans"/>
              <a:cs typeface="Open Sans"/>
              <a:sym typeface="Open Sans"/>
            </a:endParaRPr>
          </a:p>
        </p:txBody>
      </p:sp>
      <p:cxnSp>
        <p:nvCxnSpPr>
          <p:cNvPr id="112" name="Google Shape;112;p16"/>
          <p:cNvCxnSpPr/>
          <p:nvPr/>
        </p:nvCxnSpPr>
        <p:spPr>
          <a:xfrm rot="10800000">
            <a:off x="7210550" y="1062725"/>
            <a:ext cx="0" cy="4950300"/>
          </a:xfrm>
          <a:prstGeom prst="straightConnector1">
            <a:avLst/>
          </a:prstGeom>
          <a:noFill/>
          <a:ln cap="flat" cmpd="sng" w="38100">
            <a:solidFill>
              <a:schemeClr val="dk2"/>
            </a:solidFill>
            <a:prstDash val="solid"/>
            <a:round/>
            <a:headEnd len="med" w="med" type="none"/>
            <a:tailEnd len="med" w="med" type="oval"/>
          </a:ln>
        </p:spPr>
      </p:cxnSp>
      <p:sp>
        <p:nvSpPr>
          <p:cNvPr id="113" name="Google Shape;113;p16"/>
          <p:cNvSpPr txBox="1"/>
          <p:nvPr/>
        </p:nvSpPr>
        <p:spPr>
          <a:xfrm>
            <a:off x="7162800" y="888413"/>
            <a:ext cx="1895700" cy="64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Open Sans"/>
                <a:ea typeface="Open Sans"/>
                <a:cs typeface="Open Sans"/>
                <a:sym typeface="Open Sans"/>
              </a:rPr>
              <a:t>2001: First draft of the human genome</a:t>
            </a:r>
            <a:endParaRPr b="1" sz="20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Human Genome Era</a:t>
            </a:r>
            <a:endParaRPr/>
          </a:p>
        </p:txBody>
      </p:sp>
      <p:sp>
        <p:nvSpPr>
          <p:cNvPr id="119" name="Google Shape;119;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120" name="Google Shape;120;p17"/>
          <p:cNvCxnSpPr/>
          <p:nvPr/>
        </p:nvCxnSpPr>
        <p:spPr>
          <a:xfrm>
            <a:off x="354275" y="5454650"/>
            <a:ext cx="8224800" cy="0"/>
          </a:xfrm>
          <a:prstGeom prst="straightConnector1">
            <a:avLst/>
          </a:prstGeom>
          <a:noFill/>
          <a:ln cap="flat" cmpd="sng" w="9525">
            <a:solidFill>
              <a:schemeClr val="dk2"/>
            </a:solidFill>
            <a:prstDash val="solid"/>
            <a:round/>
            <a:headEnd len="med" w="med" type="none"/>
            <a:tailEnd len="med" w="med" type="none"/>
          </a:ln>
        </p:spPr>
      </p:cxnSp>
      <p:grpSp>
        <p:nvGrpSpPr>
          <p:cNvPr id="121" name="Google Shape;121;p17"/>
          <p:cNvGrpSpPr/>
          <p:nvPr/>
        </p:nvGrpSpPr>
        <p:grpSpPr>
          <a:xfrm>
            <a:off x="-66923" y="5361195"/>
            <a:ext cx="756323" cy="708900"/>
            <a:chOff x="-66923" y="5191870"/>
            <a:chExt cx="756323" cy="708900"/>
          </a:xfrm>
        </p:grpSpPr>
        <p:cxnSp>
          <p:nvCxnSpPr>
            <p:cNvPr id="122" name="Google Shape;122;p17"/>
            <p:cNvCxnSpPr/>
            <p:nvPr/>
          </p:nvCxnSpPr>
          <p:spPr>
            <a:xfrm flipH="1">
              <a:off x="167700" y="52853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123" name="Google Shape;123;p17"/>
            <p:cNvSpPr txBox="1"/>
            <p:nvPr/>
          </p:nvSpPr>
          <p:spPr>
            <a:xfrm rot="-2700000">
              <a:off x="-23671" y="53562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2000</a:t>
              </a:r>
              <a:endParaRPr>
                <a:latin typeface="Open Sans"/>
                <a:ea typeface="Open Sans"/>
                <a:cs typeface="Open Sans"/>
                <a:sym typeface="Open Sans"/>
              </a:endParaRPr>
            </a:p>
          </p:txBody>
        </p:sp>
      </p:grpSp>
      <p:grpSp>
        <p:nvGrpSpPr>
          <p:cNvPr id="124" name="Google Shape;124;p17"/>
          <p:cNvGrpSpPr/>
          <p:nvPr/>
        </p:nvGrpSpPr>
        <p:grpSpPr>
          <a:xfrm>
            <a:off x="1905496" y="5361195"/>
            <a:ext cx="756323" cy="708900"/>
            <a:chOff x="1052527" y="5191870"/>
            <a:chExt cx="756323" cy="708900"/>
          </a:xfrm>
        </p:grpSpPr>
        <p:cxnSp>
          <p:nvCxnSpPr>
            <p:cNvPr id="125" name="Google Shape;125;p17"/>
            <p:cNvCxnSpPr/>
            <p:nvPr/>
          </p:nvCxnSpPr>
          <p:spPr>
            <a:xfrm flipH="1">
              <a:off x="1287150" y="52853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126" name="Google Shape;126;p17"/>
            <p:cNvSpPr txBox="1"/>
            <p:nvPr/>
          </p:nvSpPr>
          <p:spPr>
            <a:xfrm rot="-2700000">
              <a:off x="1095779" y="53562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2005</a:t>
              </a:r>
              <a:endParaRPr>
                <a:latin typeface="Open Sans"/>
                <a:ea typeface="Open Sans"/>
                <a:cs typeface="Open Sans"/>
                <a:sym typeface="Open Sans"/>
              </a:endParaRPr>
            </a:p>
          </p:txBody>
        </p:sp>
      </p:grpSp>
      <p:grpSp>
        <p:nvGrpSpPr>
          <p:cNvPr id="127" name="Google Shape;127;p17"/>
          <p:cNvGrpSpPr/>
          <p:nvPr/>
        </p:nvGrpSpPr>
        <p:grpSpPr>
          <a:xfrm>
            <a:off x="3877914" y="5361195"/>
            <a:ext cx="756323" cy="708900"/>
            <a:chOff x="2363477" y="5191870"/>
            <a:chExt cx="756323" cy="708900"/>
          </a:xfrm>
        </p:grpSpPr>
        <p:cxnSp>
          <p:nvCxnSpPr>
            <p:cNvPr id="128" name="Google Shape;128;p17"/>
            <p:cNvCxnSpPr/>
            <p:nvPr/>
          </p:nvCxnSpPr>
          <p:spPr>
            <a:xfrm flipH="1">
              <a:off x="2598100" y="52853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129" name="Google Shape;129;p17"/>
            <p:cNvSpPr txBox="1"/>
            <p:nvPr/>
          </p:nvSpPr>
          <p:spPr>
            <a:xfrm rot="-2700000">
              <a:off x="2406729" y="53562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2010</a:t>
              </a:r>
              <a:endParaRPr>
                <a:latin typeface="Open Sans"/>
                <a:ea typeface="Open Sans"/>
                <a:cs typeface="Open Sans"/>
                <a:sym typeface="Open Sans"/>
              </a:endParaRPr>
            </a:p>
          </p:txBody>
        </p:sp>
      </p:grpSp>
      <p:grpSp>
        <p:nvGrpSpPr>
          <p:cNvPr id="130" name="Google Shape;130;p17"/>
          <p:cNvGrpSpPr/>
          <p:nvPr/>
        </p:nvGrpSpPr>
        <p:grpSpPr>
          <a:xfrm>
            <a:off x="5850333" y="5361195"/>
            <a:ext cx="756323" cy="708900"/>
            <a:chOff x="3674427" y="5191870"/>
            <a:chExt cx="756323" cy="708900"/>
          </a:xfrm>
        </p:grpSpPr>
        <p:cxnSp>
          <p:nvCxnSpPr>
            <p:cNvPr id="131" name="Google Shape;131;p17"/>
            <p:cNvCxnSpPr/>
            <p:nvPr/>
          </p:nvCxnSpPr>
          <p:spPr>
            <a:xfrm flipH="1">
              <a:off x="3909050" y="52853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132" name="Google Shape;132;p17"/>
            <p:cNvSpPr txBox="1"/>
            <p:nvPr/>
          </p:nvSpPr>
          <p:spPr>
            <a:xfrm rot="-2700000">
              <a:off x="3717679" y="53562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2015</a:t>
              </a:r>
              <a:endParaRPr>
                <a:latin typeface="Open Sans"/>
                <a:ea typeface="Open Sans"/>
                <a:cs typeface="Open Sans"/>
                <a:sym typeface="Open Sans"/>
              </a:endParaRPr>
            </a:p>
          </p:txBody>
        </p:sp>
      </p:grpSp>
      <p:grpSp>
        <p:nvGrpSpPr>
          <p:cNvPr id="133" name="Google Shape;133;p17"/>
          <p:cNvGrpSpPr/>
          <p:nvPr/>
        </p:nvGrpSpPr>
        <p:grpSpPr>
          <a:xfrm>
            <a:off x="7822752" y="5361195"/>
            <a:ext cx="756323" cy="708900"/>
            <a:chOff x="7822752" y="5191870"/>
            <a:chExt cx="756323" cy="708900"/>
          </a:xfrm>
        </p:grpSpPr>
        <p:cxnSp>
          <p:nvCxnSpPr>
            <p:cNvPr id="134" name="Google Shape;134;p17"/>
            <p:cNvCxnSpPr/>
            <p:nvPr/>
          </p:nvCxnSpPr>
          <p:spPr>
            <a:xfrm flipH="1">
              <a:off x="8057375" y="5285325"/>
              <a:ext cx="521700" cy="522000"/>
            </a:xfrm>
            <a:prstGeom prst="straightConnector1">
              <a:avLst/>
            </a:prstGeom>
            <a:noFill/>
            <a:ln cap="flat" cmpd="sng" w="9525">
              <a:solidFill>
                <a:schemeClr val="dk2"/>
              </a:solidFill>
              <a:prstDash val="solid"/>
              <a:round/>
              <a:headEnd len="med" w="med" type="none"/>
              <a:tailEnd len="med" w="med" type="none"/>
            </a:ln>
          </p:spPr>
        </p:cxnSp>
        <p:sp>
          <p:nvSpPr>
            <p:cNvPr id="135" name="Google Shape;135;p17"/>
            <p:cNvSpPr txBox="1"/>
            <p:nvPr/>
          </p:nvSpPr>
          <p:spPr>
            <a:xfrm rot="-2700000">
              <a:off x="7866004" y="5356249"/>
              <a:ext cx="622395" cy="3801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2020</a:t>
              </a:r>
              <a:endParaRPr>
                <a:latin typeface="Open Sans"/>
                <a:ea typeface="Open Sans"/>
                <a:cs typeface="Open Sans"/>
                <a:sym typeface="Open Sans"/>
              </a:endParaRPr>
            </a:p>
          </p:txBody>
        </p:sp>
      </p:grpSp>
      <p:sp>
        <p:nvSpPr>
          <p:cNvPr id="136" name="Google Shape;136;p17"/>
          <p:cNvSpPr txBox="1"/>
          <p:nvPr/>
        </p:nvSpPr>
        <p:spPr>
          <a:xfrm>
            <a:off x="0" y="1125150"/>
            <a:ext cx="1168200" cy="80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Open Sans"/>
                <a:ea typeface="Open Sans"/>
                <a:cs typeface="Open Sans"/>
                <a:sym typeface="Open Sans"/>
              </a:rPr>
              <a:t>2001: First draft of the human genome</a:t>
            </a:r>
            <a:endParaRPr b="1">
              <a:latin typeface="Open Sans"/>
              <a:ea typeface="Open Sans"/>
              <a:cs typeface="Open Sans"/>
              <a:sym typeface="Open Sans"/>
            </a:endParaRPr>
          </a:p>
        </p:txBody>
      </p:sp>
      <p:cxnSp>
        <p:nvCxnSpPr>
          <p:cNvPr id="137" name="Google Shape;137;p17"/>
          <p:cNvCxnSpPr>
            <a:endCxn id="138" idx="3"/>
          </p:cNvCxnSpPr>
          <p:nvPr/>
        </p:nvCxnSpPr>
        <p:spPr>
          <a:xfrm flipH="1" rot="10800000">
            <a:off x="3056275" y="1444138"/>
            <a:ext cx="24600" cy="4010400"/>
          </a:xfrm>
          <a:prstGeom prst="straightConnector1">
            <a:avLst/>
          </a:prstGeom>
          <a:noFill/>
          <a:ln cap="flat" cmpd="sng" w="19050">
            <a:solidFill>
              <a:schemeClr val="dk2"/>
            </a:solidFill>
            <a:prstDash val="solid"/>
            <a:round/>
            <a:headEnd len="med" w="med" type="none"/>
            <a:tailEnd len="med" w="med" type="oval"/>
          </a:ln>
        </p:spPr>
      </p:cxnSp>
      <p:sp>
        <p:nvSpPr>
          <p:cNvPr id="138" name="Google Shape;138;p17"/>
          <p:cNvSpPr txBox="1"/>
          <p:nvPr/>
        </p:nvSpPr>
        <p:spPr>
          <a:xfrm>
            <a:off x="1324075" y="961588"/>
            <a:ext cx="1756800" cy="9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2006: Solexa Genome Analyzer released,</a:t>
            </a:r>
            <a:endParaRPr>
              <a:latin typeface="Open Sans"/>
              <a:ea typeface="Open Sans"/>
              <a:cs typeface="Open Sans"/>
              <a:sym typeface="Open Sans"/>
            </a:endParaRPr>
          </a:p>
          <a:p>
            <a:pPr indent="0" lvl="0" marL="0" rtl="0" algn="ctr">
              <a:spcBef>
                <a:spcPts val="0"/>
              </a:spcBef>
              <a:spcAft>
                <a:spcPts val="0"/>
              </a:spcAft>
              <a:buNone/>
            </a:pPr>
            <a:r>
              <a:rPr lang="en">
                <a:latin typeface="Open Sans"/>
                <a:ea typeface="Open Sans"/>
                <a:cs typeface="Open Sans"/>
                <a:sym typeface="Open Sans"/>
              </a:rPr>
              <a:t>23andMe founded</a:t>
            </a:r>
            <a:endParaRPr>
              <a:latin typeface="Open Sans"/>
              <a:ea typeface="Open Sans"/>
              <a:cs typeface="Open Sans"/>
              <a:sym typeface="Open Sans"/>
            </a:endParaRPr>
          </a:p>
        </p:txBody>
      </p:sp>
      <p:sp>
        <p:nvSpPr>
          <p:cNvPr id="139" name="Google Shape;139;p17"/>
          <p:cNvSpPr txBox="1"/>
          <p:nvPr/>
        </p:nvSpPr>
        <p:spPr>
          <a:xfrm>
            <a:off x="1388950" y="3066861"/>
            <a:ext cx="1756800" cy="157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2003: Human Genome declared “complete”, Encyclopedia of DNA Elements (ENCODE) launched</a:t>
            </a:r>
            <a:endParaRPr>
              <a:latin typeface="Open Sans"/>
              <a:ea typeface="Open Sans"/>
              <a:cs typeface="Open Sans"/>
              <a:sym typeface="Open Sans"/>
            </a:endParaRPr>
          </a:p>
        </p:txBody>
      </p:sp>
      <p:sp>
        <p:nvSpPr>
          <p:cNvPr id="140" name="Google Shape;140;p17"/>
          <p:cNvSpPr txBox="1"/>
          <p:nvPr/>
        </p:nvSpPr>
        <p:spPr>
          <a:xfrm>
            <a:off x="1254625" y="2175025"/>
            <a:ext cx="1895700" cy="64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2002: International HapMap Project launched</a:t>
            </a:r>
            <a:endParaRPr>
              <a:latin typeface="Open Sans"/>
              <a:ea typeface="Open Sans"/>
              <a:cs typeface="Open Sans"/>
              <a:sym typeface="Open Sans"/>
            </a:endParaRPr>
          </a:p>
        </p:txBody>
      </p:sp>
      <p:sp>
        <p:nvSpPr>
          <p:cNvPr id="141" name="Google Shape;141;p17"/>
          <p:cNvSpPr txBox="1"/>
          <p:nvPr/>
        </p:nvSpPr>
        <p:spPr>
          <a:xfrm>
            <a:off x="-172300" y="5967000"/>
            <a:ext cx="1168200" cy="80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Human Genome Releases</a:t>
            </a:r>
            <a:endParaRPr sz="1200">
              <a:latin typeface="Open Sans"/>
              <a:ea typeface="Open Sans"/>
              <a:cs typeface="Open Sans"/>
              <a:sym typeface="Open Sans"/>
            </a:endParaRPr>
          </a:p>
        </p:txBody>
      </p:sp>
      <p:sp>
        <p:nvSpPr>
          <p:cNvPr id="142" name="Google Shape;142;p17"/>
          <p:cNvSpPr/>
          <p:nvPr/>
        </p:nvSpPr>
        <p:spPr>
          <a:xfrm>
            <a:off x="843375" y="6309050"/>
            <a:ext cx="111600" cy="111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a:off x="4272375" y="6309050"/>
            <a:ext cx="111600" cy="111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5796375" y="6309050"/>
            <a:ext cx="111600" cy="111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5" name="Google Shape;145;p17"/>
          <p:cNvCxnSpPr>
            <a:endCxn id="146" idx="1"/>
          </p:cNvCxnSpPr>
          <p:nvPr/>
        </p:nvCxnSpPr>
        <p:spPr>
          <a:xfrm rot="10800000">
            <a:off x="3450800" y="1444250"/>
            <a:ext cx="0" cy="4010400"/>
          </a:xfrm>
          <a:prstGeom prst="straightConnector1">
            <a:avLst/>
          </a:prstGeom>
          <a:noFill/>
          <a:ln cap="flat" cmpd="sng" w="19050">
            <a:solidFill>
              <a:schemeClr val="dk2"/>
            </a:solidFill>
            <a:prstDash val="solid"/>
            <a:round/>
            <a:headEnd len="med" w="med" type="none"/>
            <a:tailEnd len="med" w="med" type="oval"/>
          </a:ln>
        </p:spPr>
      </p:cxnSp>
      <p:sp>
        <p:nvSpPr>
          <p:cNvPr id="146" name="Google Shape;146;p17"/>
          <p:cNvSpPr txBox="1"/>
          <p:nvPr/>
        </p:nvSpPr>
        <p:spPr>
          <a:xfrm>
            <a:off x="3450800" y="1238450"/>
            <a:ext cx="5570400" cy="4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2007: Human Microbiome Project launched, Illumina buys Solexa</a:t>
            </a:r>
            <a:endParaRPr>
              <a:latin typeface="Open Sans"/>
              <a:ea typeface="Open Sans"/>
              <a:cs typeface="Open Sans"/>
              <a:sym typeface="Open Sans"/>
            </a:endParaRPr>
          </a:p>
        </p:txBody>
      </p:sp>
      <p:sp>
        <p:nvSpPr>
          <p:cNvPr id="147" name="Google Shape;147;p17"/>
          <p:cNvSpPr txBox="1"/>
          <p:nvPr/>
        </p:nvSpPr>
        <p:spPr>
          <a:xfrm>
            <a:off x="3845275" y="1650050"/>
            <a:ext cx="34005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2008: 1000 Genomes Project launched</a:t>
            </a:r>
            <a:endParaRPr>
              <a:latin typeface="Open Sans"/>
              <a:ea typeface="Open Sans"/>
              <a:cs typeface="Open Sans"/>
              <a:sym typeface="Open Sans"/>
            </a:endParaRPr>
          </a:p>
        </p:txBody>
      </p:sp>
      <p:cxnSp>
        <p:nvCxnSpPr>
          <p:cNvPr id="148" name="Google Shape;148;p17"/>
          <p:cNvCxnSpPr/>
          <p:nvPr/>
        </p:nvCxnSpPr>
        <p:spPr>
          <a:xfrm rot="10800000">
            <a:off x="4239771" y="2275850"/>
            <a:ext cx="0" cy="3178800"/>
          </a:xfrm>
          <a:prstGeom prst="straightConnector1">
            <a:avLst/>
          </a:prstGeom>
          <a:noFill/>
          <a:ln cap="flat" cmpd="sng" w="19050">
            <a:solidFill>
              <a:schemeClr val="dk2"/>
            </a:solidFill>
            <a:prstDash val="solid"/>
            <a:round/>
            <a:headEnd len="med" w="med" type="none"/>
            <a:tailEnd len="med" w="med" type="oval"/>
          </a:ln>
        </p:spPr>
      </p:cxnSp>
      <p:cxnSp>
        <p:nvCxnSpPr>
          <p:cNvPr id="149" name="Google Shape;149;p17"/>
          <p:cNvCxnSpPr>
            <a:endCxn id="147" idx="1"/>
          </p:cNvCxnSpPr>
          <p:nvPr/>
        </p:nvCxnSpPr>
        <p:spPr>
          <a:xfrm rot="10800000">
            <a:off x="3845275" y="1855850"/>
            <a:ext cx="0" cy="3598800"/>
          </a:xfrm>
          <a:prstGeom prst="straightConnector1">
            <a:avLst/>
          </a:prstGeom>
          <a:noFill/>
          <a:ln cap="flat" cmpd="sng" w="19050">
            <a:solidFill>
              <a:schemeClr val="dk2"/>
            </a:solidFill>
            <a:prstDash val="solid"/>
            <a:round/>
            <a:headEnd len="med" w="med" type="none"/>
            <a:tailEnd len="med" w="med" type="oval"/>
          </a:ln>
        </p:spPr>
      </p:cxnSp>
      <p:sp>
        <p:nvSpPr>
          <p:cNvPr id="150" name="Google Shape;150;p17"/>
          <p:cNvSpPr txBox="1"/>
          <p:nvPr/>
        </p:nvSpPr>
        <p:spPr>
          <a:xfrm>
            <a:off x="4239750" y="2080975"/>
            <a:ext cx="4731900" cy="9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2009: Illumina offers whole genome sequencing service for $48,000, single-cell sequencing technologies emerge</a:t>
            </a:r>
            <a:endParaRPr>
              <a:latin typeface="Open Sans"/>
              <a:ea typeface="Open Sans"/>
              <a:cs typeface="Open Sans"/>
              <a:sym typeface="Open Sans"/>
            </a:endParaRPr>
          </a:p>
        </p:txBody>
      </p:sp>
      <p:cxnSp>
        <p:nvCxnSpPr>
          <p:cNvPr id="151" name="Google Shape;151;p17"/>
          <p:cNvCxnSpPr>
            <a:endCxn id="152" idx="1"/>
          </p:cNvCxnSpPr>
          <p:nvPr/>
        </p:nvCxnSpPr>
        <p:spPr>
          <a:xfrm rot="10800000">
            <a:off x="4634225" y="3084250"/>
            <a:ext cx="0" cy="2370300"/>
          </a:xfrm>
          <a:prstGeom prst="straightConnector1">
            <a:avLst/>
          </a:prstGeom>
          <a:noFill/>
          <a:ln cap="flat" cmpd="sng" w="19050">
            <a:solidFill>
              <a:schemeClr val="dk2"/>
            </a:solidFill>
            <a:prstDash val="solid"/>
            <a:round/>
            <a:headEnd len="med" w="med" type="none"/>
            <a:tailEnd len="med" w="med" type="oval"/>
          </a:ln>
        </p:spPr>
      </p:cxnSp>
      <p:sp>
        <p:nvSpPr>
          <p:cNvPr id="152" name="Google Shape;152;p17"/>
          <p:cNvSpPr txBox="1"/>
          <p:nvPr/>
        </p:nvSpPr>
        <p:spPr>
          <a:xfrm>
            <a:off x="4634225" y="2906200"/>
            <a:ext cx="4411500" cy="3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2010: Illumina WGS service price drops to $19,000</a:t>
            </a:r>
            <a:endParaRPr>
              <a:latin typeface="Open Sans"/>
              <a:ea typeface="Open Sans"/>
              <a:cs typeface="Open Sans"/>
              <a:sym typeface="Open Sans"/>
            </a:endParaRPr>
          </a:p>
        </p:txBody>
      </p:sp>
      <p:cxnSp>
        <p:nvCxnSpPr>
          <p:cNvPr id="153" name="Google Shape;153;p17"/>
          <p:cNvCxnSpPr/>
          <p:nvPr/>
        </p:nvCxnSpPr>
        <p:spPr>
          <a:xfrm rot="10800000">
            <a:off x="6212171" y="4155350"/>
            <a:ext cx="0" cy="1299300"/>
          </a:xfrm>
          <a:prstGeom prst="straightConnector1">
            <a:avLst/>
          </a:prstGeom>
          <a:noFill/>
          <a:ln cap="flat" cmpd="sng" w="19050">
            <a:solidFill>
              <a:schemeClr val="dk2"/>
            </a:solidFill>
            <a:prstDash val="solid"/>
            <a:round/>
            <a:headEnd len="med" w="med" type="none"/>
            <a:tailEnd len="med" w="med" type="oval"/>
          </a:ln>
        </p:spPr>
      </p:cxnSp>
      <p:sp>
        <p:nvSpPr>
          <p:cNvPr id="154" name="Google Shape;154;p17"/>
          <p:cNvSpPr txBox="1"/>
          <p:nvPr/>
        </p:nvSpPr>
        <p:spPr>
          <a:xfrm>
            <a:off x="6245400" y="3967325"/>
            <a:ext cx="2726100" cy="8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2014: Illumina WGS service price drops to $1,000</a:t>
            </a:r>
            <a:endParaRPr>
              <a:latin typeface="Open Sans"/>
              <a:ea typeface="Open Sans"/>
              <a:cs typeface="Open Sans"/>
              <a:sym typeface="Open Sans"/>
            </a:endParaRPr>
          </a:p>
        </p:txBody>
      </p:sp>
      <p:sp>
        <p:nvSpPr>
          <p:cNvPr id="155" name="Google Shape;155;p17"/>
          <p:cNvSpPr/>
          <p:nvPr/>
        </p:nvSpPr>
        <p:spPr>
          <a:xfrm>
            <a:off x="2976975" y="6309050"/>
            <a:ext cx="111600" cy="111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txBox="1"/>
          <p:nvPr/>
        </p:nvSpPr>
        <p:spPr>
          <a:xfrm>
            <a:off x="2448675" y="6426575"/>
            <a:ext cx="1168200" cy="4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NCBI36</a:t>
            </a:r>
            <a:endParaRPr sz="1200">
              <a:latin typeface="Open Sans"/>
              <a:ea typeface="Open Sans"/>
              <a:cs typeface="Open Sans"/>
              <a:sym typeface="Open Sans"/>
            </a:endParaRPr>
          </a:p>
        </p:txBody>
      </p:sp>
      <p:sp>
        <p:nvSpPr>
          <p:cNvPr id="157" name="Google Shape;157;p17"/>
          <p:cNvSpPr txBox="1"/>
          <p:nvPr/>
        </p:nvSpPr>
        <p:spPr>
          <a:xfrm>
            <a:off x="3744075" y="6426575"/>
            <a:ext cx="1168200" cy="4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GRCh37/hg19</a:t>
            </a:r>
            <a:endParaRPr sz="1200">
              <a:latin typeface="Open Sans"/>
              <a:ea typeface="Open Sans"/>
              <a:cs typeface="Open Sans"/>
              <a:sym typeface="Open Sans"/>
            </a:endParaRPr>
          </a:p>
        </p:txBody>
      </p:sp>
      <p:sp>
        <p:nvSpPr>
          <p:cNvPr id="158" name="Google Shape;158;p17"/>
          <p:cNvSpPr txBox="1"/>
          <p:nvPr/>
        </p:nvSpPr>
        <p:spPr>
          <a:xfrm>
            <a:off x="5268075" y="6426575"/>
            <a:ext cx="1168200" cy="4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GRCh38</a:t>
            </a:r>
            <a:endParaRPr sz="1200">
              <a:latin typeface="Open Sans"/>
              <a:ea typeface="Open Sans"/>
              <a:cs typeface="Open Sans"/>
              <a:sym typeface="Open Sans"/>
            </a:endParaRPr>
          </a:p>
        </p:txBody>
      </p:sp>
      <p:cxnSp>
        <p:nvCxnSpPr>
          <p:cNvPr id="159" name="Google Shape;159;p17"/>
          <p:cNvCxnSpPr/>
          <p:nvPr/>
        </p:nvCxnSpPr>
        <p:spPr>
          <a:xfrm rot="10800000">
            <a:off x="1083900" y="1873550"/>
            <a:ext cx="0" cy="3581100"/>
          </a:xfrm>
          <a:prstGeom prst="straightConnector1">
            <a:avLst/>
          </a:prstGeom>
          <a:noFill/>
          <a:ln cap="flat" cmpd="sng" w="38100">
            <a:solidFill>
              <a:schemeClr val="dk2"/>
            </a:solidFill>
            <a:prstDash val="solid"/>
            <a:round/>
            <a:headEnd len="med" w="med" type="none"/>
            <a:tailEnd len="med" w="med" type="oval"/>
          </a:ln>
        </p:spPr>
      </p:cxnSp>
      <p:cxnSp>
        <p:nvCxnSpPr>
          <p:cNvPr id="160" name="Google Shape;160;p17"/>
          <p:cNvCxnSpPr/>
          <p:nvPr/>
        </p:nvCxnSpPr>
        <p:spPr>
          <a:xfrm rot="10800000">
            <a:off x="1478388" y="2757650"/>
            <a:ext cx="0" cy="2697000"/>
          </a:xfrm>
          <a:prstGeom prst="straightConnector1">
            <a:avLst/>
          </a:prstGeom>
          <a:noFill/>
          <a:ln cap="flat" cmpd="sng" w="19050">
            <a:solidFill>
              <a:schemeClr val="dk2"/>
            </a:solidFill>
            <a:prstDash val="solid"/>
            <a:round/>
            <a:headEnd len="med" w="med" type="none"/>
            <a:tailEnd len="med" w="med" type="oval"/>
          </a:ln>
        </p:spPr>
      </p:cxnSp>
      <p:cxnSp>
        <p:nvCxnSpPr>
          <p:cNvPr id="161" name="Google Shape;161;p17"/>
          <p:cNvCxnSpPr/>
          <p:nvPr/>
        </p:nvCxnSpPr>
        <p:spPr>
          <a:xfrm rot="10800000">
            <a:off x="1872863" y="4688750"/>
            <a:ext cx="0" cy="765900"/>
          </a:xfrm>
          <a:prstGeom prst="straightConnector1">
            <a:avLst/>
          </a:prstGeom>
          <a:noFill/>
          <a:ln cap="flat" cmpd="sng" w="19050">
            <a:solidFill>
              <a:schemeClr val="dk2"/>
            </a:solidFill>
            <a:prstDash val="solid"/>
            <a:round/>
            <a:headEnd len="med" w="med" type="none"/>
            <a:tailEnd len="med" w="med" type="oval"/>
          </a:ln>
        </p:spPr>
      </p:cxnSp>
      <p:cxnSp>
        <p:nvCxnSpPr>
          <p:cNvPr id="162" name="Google Shape;162;p17"/>
          <p:cNvCxnSpPr/>
          <p:nvPr/>
        </p:nvCxnSpPr>
        <p:spPr>
          <a:xfrm rot="10800000">
            <a:off x="5423200" y="3552350"/>
            <a:ext cx="0" cy="1902300"/>
          </a:xfrm>
          <a:prstGeom prst="straightConnector1">
            <a:avLst/>
          </a:prstGeom>
          <a:noFill/>
          <a:ln cap="flat" cmpd="sng" w="19050">
            <a:solidFill>
              <a:schemeClr val="dk2"/>
            </a:solidFill>
            <a:prstDash val="solid"/>
            <a:round/>
            <a:headEnd len="med" w="med" type="none"/>
            <a:tailEnd len="med" w="med" type="oval"/>
          </a:ln>
        </p:spPr>
      </p:cxnSp>
      <p:sp>
        <p:nvSpPr>
          <p:cNvPr id="163" name="Google Shape;163;p17"/>
          <p:cNvSpPr txBox="1"/>
          <p:nvPr/>
        </p:nvSpPr>
        <p:spPr>
          <a:xfrm>
            <a:off x="5489700" y="3374300"/>
            <a:ext cx="36543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2012: UK announces 100k Genomes Project</a:t>
            </a:r>
            <a:endParaRPr>
              <a:latin typeface="Open Sans"/>
              <a:ea typeface="Open Sans"/>
              <a:cs typeface="Open Sans"/>
              <a:sym typeface="Open Sans"/>
            </a:endParaRPr>
          </a:p>
        </p:txBody>
      </p:sp>
      <p:cxnSp>
        <p:nvCxnSpPr>
          <p:cNvPr id="164" name="Google Shape;164;p17"/>
          <p:cNvCxnSpPr/>
          <p:nvPr/>
        </p:nvCxnSpPr>
        <p:spPr>
          <a:xfrm rot="10800000">
            <a:off x="7790100" y="5093900"/>
            <a:ext cx="0" cy="369600"/>
          </a:xfrm>
          <a:prstGeom prst="straightConnector1">
            <a:avLst/>
          </a:prstGeom>
          <a:noFill/>
          <a:ln cap="flat" cmpd="sng" w="19050">
            <a:solidFill>
              <a:schemeClr val="dk2"/>
            </a:solidFill>
            <a:prstDash val="solid"/>
            <a:round/>
            <a:headEnd len="med" w="med" type="none"/>
            <a:tailEnd len="med" w="med" type="oval"/>
          </a:ln>
        </p:spPr>
      </p:cxnSp>
      <p:sp>
        <p:nvSpPr>
          <p:cNvPr id="165" name="Google Shape;165;p17"/>
          <p:cNvSpPr txBox="1"/>
          <p:nvPr/>
        </p:nvSpPr>
        <p:spPr>
          <a:xfrm>
            <a:off x="6683250" y="4523325"/>
            <a:ext cx="24606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2018: 100k Genomes Project complete</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“Big” Data</a:t>
            </a:r>
            <a:endParaRPr/>
          </a:p>
        </p:txBody>
      </p:sp>
      <p:sp>
        <p:nvSpPr>
          <p:cNvPr id="171" name="Google Shape;171;p18"/>
          <p:cNvSpPr txBox="1"/>
          <p:nvPr>
            <p:ph idx="1" type="body"/>
          </p:nvPr>
        </p:nvSpPr>
        <p:spPr>
          <a:xfrm>
            <a:off x="311700" y="1019599"/>
            <a:ext cx="8520600" cy="5620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Single Microarray dataset: ~500Mb</a:t>
            </a:r>
            <a:endParaRPr/>
          </a:p>
          <a:p>
            <a:pPr indent="-419100" lvl="0" marL="457200" rtl="0" algn="l">
              <a:spcBef>
                <a:spcPts val="1000"/>
              </a:spcBef>
              <a:spcAft>
                <a:spcPts val="0"/>
              </a:spcAft>
              <a:buSzPts val="3000"/>
              <a:buChar char="●"/>
            </a:pPr>
            <a:r>
              <a:rPr lang="en"/>
              <a:t>Single short read dataset: ~2Gb-300Gb</a:t>
            </a:r>
            <a:endParaRPr/>
          </a:p>
          <a:p>
            <a:pPr indent="-419100" lvl="0" marL="457200" rtl="0" algn="l">
              <a:spcBef>
                <a:spcPts val="1000"/>
              </a:spcBef>
              <a:spcAft>
                <a:spcPts val="0"/>
              </a:spcAft>
              <a:buSzPts val="3000"/>
              <a:buChar char="●"/>
            </a:pPr>
            <a:r>
              <a:rPr lang="en"/>
              <a:t>Human genome reference sequence: ~2Gb</a:t>
            </a:r>
            <a:endParaRPr/>
          </a:p>
          <a:p>
            <a:pPr indent="-419100" lvl="0" marL="457200" rtl="0" algn="l">
              <a:spcBef>
                <a:spcPts val="1000"/>
              </a:spcBef>
              <a:spcAft>
                <a:spcPts val="0"/>
              </a:spcAft>
              <a:buSzPts val="3000"/>
              <a:buChar char="●"/>
            </a:pPr>
            <a:r>
              <a:rPr lang="en"/>
              <a:t>One run of Illumina instruments:</a:t>
            </a:r>
            <a:endParaRPr/>
          </a:p>
          <a:p>
            <a:pPr indent="-381000" lvl="1" marL="914400" rtl="0" algn="l">
              <a:spcBef>
                <a:spcPts val="1000"/>
              </a:spcBef>
              <a:spcAft>
                <a:spcPts val="0"/>
              </a:spcAft>
              <a:buSzPts val="2400"/>
              <a:buChar char="○"/>
            </a:pPr>
            <a:r>
              <a:rPr lang="en"/>
              <a:t>HiSeq 2500: ~1Tb</a:t>
            </a:r>
            <a:endParaRPr/>
          </a:p>
          <a:p>
            <a:pPr indent="-381000" lvl="1" marL="914400" rtl="0" algn="l">
              <a:spcBef>
                <a:spcPts val="1000"/>
              </a:spcBef>
              <a:spcAft>
                <a:spcPts val="0"/>
              </a:spcAft>
              <a:buSzPts val="2400"/>
              <a:buChar char="○"/>
            </a:pPr>
            <a:r>
              <a:rPr lang="en"/>
              <a:t>NovaSeq 6000: ~6Tb</a:t>
            </a:r>
            <a:endParaRPr/>
          </a:p>
          <a:p>
            <a:pPr indent="-419100" lvl="0" marL="457200" rtl="0" algn="l">
              <a:spcBef>
                <a:spcPts val="1000"/>
              </a:spcBef>
              <a:spcAft>
                <a:spcPts val="0"/>
              </a:spcAft>
              <a:buSzPts val="3000"/>
              <a:buChar char="●"/>
            </a:pPr>
            <a:r>
              <a:rPr lang="en"/>
              <a:t>NCBI Short Read Archive (SRA) samples:</a:t>
            </a:r>
            <a:endParaRPr/>
          </a:p>
          <a:p>
            <a:pPr indent="-381000" lvl="1" marL="914400" rtl="0" algn="l">
              <a:spcBef>
                <a:spcPts val="1000"/>
              </a:spcBef>
              <a:spcAft>
                <a:spcPts val="0"/>
              </a:spcAft>
              <a:buSzPts val="2400"/>
              <a:buChar char="○"/>
            </a:pPr>
            <a:r>
              <a:rPr lang="en"/>
              <a:t>2015: 3,351,430: ~37 Tb</a:t>
            </a:r>
            <a:endParaRPr/>
          </a:p>
          <a:p>
            <a:pPr indent="-381000" lvl="1" marL="914400" rtl="0" algn="l">
              <a:spcBef>
                <a:spcPts val="1000"/>
              </a:spcBef>
              <a:spcAft>
                <a:spcPts val="1000"/>
              </a:spcAft>
              <a:buSzPts val="2400"/>
              <a:buChar char="○"/>
            </a:pPr>
            <a:r>
              <a:rPr lang="en"/>
              <a:t>2020: 15,671,845: 17,500 Tb (136,718 iPhones) </a:t>
            </a:r>
            <a:endParaRPr/>
          </a:p>
        </p:txBody>
      </p:sp>
      <p:sp>
        <p:nvSpPr>
          <p:cNvPr id="172" name="Google Shape;172;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1"/>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1"/>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1"/>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Effect filter="fade" transition="in">
                                      <p:cBhvr>
                                        <p:cTn dur="1"/>
                                        <p:tgtEl>
                                          <p:spTgt spid="1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Effect filter="fade" transition="in">
                                      <p:cBhvr>
                                        <p:cTn dur="1"/>
                                        <p:tgtEl>
                                          <p:spTgt spid="1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Effect filter="fade" transition="in">
                                      <p:cBhvr>
                                        <p:cTn dur="1"/>
                                        <p:tgtEl>
                                          <p:spTgt spid="1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6" st="6"/>
                                            </p:txEl>
                                          </p:spTgt>
                                        </p:tgtEl>
                                        <p:attrNameLst>
                                          <p:attrName>style.visibility</p:attrName>
                                        </p:attrNameLst>
                                      </p:cBhvr>
                                      <p:to>
                                        <p:strVal val="visible"/>
                                      </p:to>
                                    </p:set>
                                    <p:animEffect filter="fade" transition="in">
                                      <p:cBhvr>
                                        <p:cTn dur="1"/>
                                        <p:tgtEl>
                                          <p:spTgt spid="1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7" st="7"/>
                                            </p:txEl>
                                          </p:spTgt>
                                        </p:tgtEl>
                                        <p:attrNameLst>
                                          <p:attrName>style.visibility</p:attrName>
                                        </p:attrNameLst>
                                      </p:cBhvr>
                                      <p:to>
                                        <p:strVal val="visible"/>
                                      </p:to>
                                    </p:set>
                                    <p:animEffect filter="fade" transition="in">
                                      <p:cBhvr>
                                        <p:cTn dur="1"/>
                                        <p:tgtEl>
                                          <p:spTgt spid="1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8" st="8"/>
                                            </p:txEl>
                                          </p:spTgt>
                                        </p:tgtEl>
                                        <p:attrNameLst>
                                          <p:attrName>style.visibility</p:attrName>
                                        </p:attrNameLst>
                                      </p:cBhvr>
                                      <p:to>
                                        <p:strVal val="visible"/>
                                      </p:to>
                                    </p:set>
                                    <p:animEffect filter="fade" transition="in">
                                      <p:cBhvr>
                                        <p:cTn dur="1"/>
                                        <p:tgtEl>
                                          <p:spTgt spid="17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Short Read Archive Sample Repository</a:t>
            </a:r>
            <a:endParaRPr/>
          </a:p>
        </p:txBody>
      </p:sp>
      <p:sp>
        <p:nvSpPr>
          <p:cNvPr id="178" name="Google Shape;178;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9" name="Google Shape;179;p19"/>
          <p:cNvPicPr preferRelativeResize="0"/>
          <p:nvPr/>
        </p:nvPicPr>
        <p:blipFill>
          <a:blip r:embed="rId3">
            <a:alphaModFix/>
          </a:blip>
          <a:stretch>
            <a:fillRect/>
          </a:stretch>
        </p:blipFill>
        <p:spPr>
          <a:xfrm>
            <a:off x="322338" y="1177875"/>
            <a:ext cx="8499324" cy="51055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NCBI Genbank Sequences</a:t>
            </a:r>
            <a:endParaRPr/>
          </a:p>
        </p:txBody>
      </p:sp>
      <p:sp>
        <p:nvSpPr>
          <p:cNvPr id="185" name="Google Shape;185;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6" name="Google Shape;186;p20"/>
          <p:cNvPicPr preferRelativeResize="0"/>
          <p:nvPr/>
        </p:nvPicPr>
        <p:blipFill>
          <a:blip r:embed="rId3">
            <a:alphaModFix/>
          </a:blip>
          <a:stretch>
            <a:fillRect/>
          </a:stretch>
        </p:blipFill>
        <p:spPr>
          <a:xfrm>
            <a:off x="320175" y="2796325"/>
            <a:ext cx="4251825" cy="2834550"/>
          </a:xfrm>
          <a:prstGeom prst="rect">
            <a:avLst/>
          </a:prstGeom>
          <a:noFill/>
          <a:ln>
            <a:noFill/>
          </a:ln>
        </p:spPr>
      </p:pic>
      <p:pic>
        <p:nvPicPr>
          <p:cNvPr id="187" name="Google Shape;187;p20"/>
          <p:cNvPicPr preferRelativeResize="0"/>
          <p:nvPr/>
        </p:nvPicPr>
        <p:blipFill>
          <a:blip r:embed="rId4">
            <a:alphaModFix/>
          </a:blip>
          <a:stretch>
            <a:fillRect/>
          </a:stretch>
        </p:blipFill>
        <p:spPr>
          <a:xfrm>
            <a:off x="4572000" y="2796321"/>
            <a:ext cx="4251825" cy="2834560"/>
          </a:xfrm>
          <a:prstGeom prst="rect">
            <a:avLst/>
          </a:prstGeom>
          <a:noFill/>
          <a:ln>
            <a:noFill/>
          </a:ln>
        </p:spPr>
      </p:pic>
      <p:sp>
        <p:nvSpPr>
          <p:cNvPr id="188" name="Google Shape;188;p20"/>
          <p:cNvSpPr txBox="1"/>
          <p:nvPr/>
        </p:nvSpPr>
        <p:spPr>
          <a:xfrm>
            <a:off x="787300" y="1631500"/>
            <a:ext cx="546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NCBI GenBank - https://www.ncbi.nlm.nih.gov/genbank/</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0" y="0"/>
            <a:ext cx="9144000" cy="8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Bioinformatics?</a:t>
            </a:r>
            <a:endParaRPr/>
          </a:p>
        </p:txBody>
      </p:sp>
      <p:sp>
        <p:nvSpPr>
          <p:cNvPr id="194" name="Google Shape;194;p21"/>
          <p:cNvSpPr txBox="1"/>
          <p:nvPr>
            <p:ph idx="1" type="body"/>
          </p:nvPr>
        </p:nvSpPr>
        <p:spPr>
          <a:xfrm>
            <a:off x="311700" y="1019612"/>
            <a:ext cx="8520600" cy="49857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rPr lang="en"/>
              <a:t>“</a:t>
            </a:r>
            <a:r>
              <a:rPr b="1" lang="en"/>
              <a:t>Bioinformatics</a:t>
            </a:r>
            <a:r>
              <a:rPr lang="en"/>
              <a:t> is an interdisciplinary field that develops methods and software tools for understanding biological data, in particular when the data sets are large and complex. As an interdisciplinary field of science, bioinformatics combines biology, computer science, information engineering, mathematics and statistics to analyze and interpret biological data.”</a:t>
            </a:r>
            <a:endParaRPr/>
          </a:p>
          <a:p>
            <a:pPr indent="0" lvl="0" marL="0" rtl="0" algn="ctr">
              <a:spcBef>
                <a:spcPts val="2400"/>
              </a:spcBef>
              <a:spcAft>
                <a:spcPts val="2400"/>
              </a:spcAft>
              <a:buNone/>
            </a:pPr>
            <a:r>
              <a:rPr i="1" lang="en"/>
              <a:t>Wikipedia - (Accessed 1/18/2021)</a:t>
            </a:r>
            <a:endParaRPr i="1"/>
          </a:p>
        </p:txBody>
      </p:sp>
      <p:sp>
        <p:nvSpPr>
          <p:cNvPr id="195" name="Google Shape;195;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