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5143500" cx="9144000"/>
  <p:notesSz cx="6858000" cy="9144000"/>
  <p:embeddedFontLst>
    <p:embeddedFont>
      <p:font typeface="Roboto Medium"/>
      <p:regular r:id="rId44"/>
      <p:bold r:id="rId45"/>
      <p:italic r:id="rId46"/>
      <p:boldItalic r:id="rId47"/>
    </p:embeddedFont>
    <p:embeddedFont>
      <p:font typeface="Roboto"/>
      <p:regular r:id="rId48"/>
      <p:bold r:id="rId49"/>
      <p:italic r:id="rId50"/>
      <p:boldItalic r:id="rId51"/>
    </p:embeddedFont>
    <p:embeddedFont>
      <p:font typeface="Open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RobotoMedium-regular.fntdata"/><Relationship Id="rId43" Type="http://schemas.openxmlformats.org/officeDocument/2006/relationships/slide" Target="slides/slide39.xml"/><Relationship Id="rId46" Type="http://schemas.openxmlformats.org/officeDocument/2006/relationships/font" Target="fonts/RobotoMedium-italic.fntdata"/><Relationship Id="rId45" Type="http://schemas.openxmlformats.org/officeDocument/2006/relationships/font" Target="fonts/Roboto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regular.fntdata"/><Relationship Id="rId47" Type="http://schemas.openxmlformats.org/officeDocument/2006/relationships/font" Target="fonts/RobotoMedium-boldItalic.fntdata"/><Relationship Id="rId49"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7.xml"/><Relationship Id="rId55" Type="http://schemas.openxmlformats.org/officeDocument/2006/relationships/font" Target="fonts/OpenSans-boldItalic.fntdata"/><Relationship Id="rId10" Type="http://schemas.openxmlformats.org/officeDocument/2006/relationships/slide" Target="slides/slide6.xml"/><Relationship Id="rId54"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earchgate.net/publication/10707533_PGC-1_alpha-responsive_genes_involved_in_oxidative_phosphorylation_are_coordinately_downregulated_in_human_diabetes" TargetMode="External"/><Relationship Id="rId3" Type="http://schemas.openxmlformats.org/officeDocument/2006/relationships/hyperlink" Target="https://www.researchgate.net/publication/10707533_PGC-1_alpha-responsive_genes_involved_in_oxidative_phosphorylation_are_coordinately_downregulated_in_human_diabetes" TargetMode="External"/><Relationship Id="rId4" Type="http://schemas.openxmlformats.org/officeDocument/2006/relationships/hyperlink" Target="https://www.researchgate.net/profile/Martin_Ridderstrale/publication/10707533/figure/download/fig2/AS:272002191720458@1441861784074/Schematic-overview-of-GSEAThe-goal-of-GSEA-is-to-determine-whether-any-a-priori-defined.png" TargetMode="External"/><Relationship Id="rId5" Type="http://schemas.openxmlformats.org/officeDocument/2006/relationships/hyperlink" Target="https://www.researchgate.net/profile/Martin_Ridderstrale/publication/10707533/figure/download/fig2/AS:272002191720458@1441861784074/Schematic-overview-of-GSEAThe-goal-of-GSEA-is-to-determine-whether-any-a-priori-defined.png" TargetMode="External"/><Relationship Id="rId6" Type="http://schemas.openxmlformats.org/officeDocument/2006/relationships/hyperlink" Target="https://www.researchgate.net/profile/Martin_Ridderstrale/publication/10707533/figure/download/fig2/AS:272002191720458@1441861784074/Schematic-overview-of-GSEAThe-goal-of-GSEA-is-to-determine-whether-any-a-priori-defined.pn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2987f5d0_0_1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52987f5d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146782393_0_11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146782393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146782393_0_12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14678239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46782393_0_12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4678239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46782393_0_13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14678239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2987f5d0_0_2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52987f5d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46616597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1466165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76c182d879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6c182d8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146616597_0_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14661659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146782393_0_14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146782393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146782393_0_16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14678239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146782393_0_23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146782393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146782393_0_15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14678239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146782393_0_17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146782393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52987f5d0_0_7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52987f5d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46782393_0_1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14678239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52987f5d0_0_3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52987f5d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146782393_0_8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14678239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900">
                <a:solidFill>
                  <a:srgbClr val="333333"/>
                </a:solidFill>
                <a:latin typeface="Roboto"/>
                <a:ea typeface="Roboto"/>
                <a:cs typeface="Roboto"/>
                <a:sym typeface="Roboto"/>
              </a:rPr>
              <a:t>Schematic overview of GSEA.The goal of GSEA is to determine whether any a priori defined gene sets (step 1) are enriched at the top of a list of genes ordered on the basis of expression difference between two classes (for example, highly expressed in individuals with NGT versus those with DM2). Genes R 1,...RN are ordered on the basis of expression difference (step 2) using an appropriate difference measure (for example, SNR). To determine whether the members of a gene set S are enriched at the top of this list (step 3), a Kolmogorov-Smirnov (K-S) running sum statistic is computed: beginning with the top-ranking gene, the running sum increases when a gene annotated to be a member of gene set S is encountered and decreases otherwise. The ES for a single gene set is defined as the greatest positive deviation of the running sum across all N genes. When many members of S appear at the top of the list, ES is high. The ES is computed for every gene set using actual data, and the MES achieved is recorded (step 4). To determine whether one or more of the gene sets are enriched in one diagnostic class relative to the other (step 5), the entire procedure (steps 2−4) is repeated 1,000 times, using permuted diagnostic assignments and building a histogram of the maximum ES achieved by any pathway in a given permutation. The MES achieved using the actual data is then compared to this histogram (step 6, red arrow), providing us with a global P value for assessing whether any gene set is associated with the diagnostic categorization.</a:t>
            </a:r>
            <a:endParaRPr sz="900">
              <a:solidFill>
                <a:srgbClr val="333333"/>
              </a:solidFill>
              <a:latin typeface="Roboto"/>
              <a:ea typeface="Roboto"/>
              <a:cs typeface="Roboto"/>
              <a:sym typeface="Roboto"/>
            </a:endParaRPr>
          </a:p>
          <a:p>
            <a:pPr indent="0" lvl="0" marL="114300" marR="114300" rtl="0" algn="ctr">
              <a:spcBef>
                <a:spcPts val="1500"/>
              </a:spcBef>
              <a:spcAft>
                <a:spcPts val="0"/>
              </a:spcAft>
              <a:buClr>
                <a:schemeClr val="dk1"/>
              </a:buClr>
              <a:buSzPts val="1100"/>
              <a:buFont typeface="Arial"/>
              <a:buNone/>
            </a:pPr>
            <a:r>
              <a:rPr lang="en" sz="900" u="sng">
                <a:solidFill>
                  <a:srgbClr val="FFFFFF"/>
                </a:solidFill>
                <a:highlight>
                  <a:srgbClr val="0080FF"/>
                </a:highlight>
                <a:latin typeface="Roboto"/>
                <a:ea typeface="Roboto"/>
                <a:cs typeface="Roboto"/>
                <a:sym typeface="Roboto"/>
                <a:hlinkClick r:id="rId2">
                  <a:extLst>
                    <a:ext uri="{A12FA001-AC4F-418D-AE19-62706E023703}">
                      <ahyp:hlinkClr val="tx"/>
                    </a:ext>
                  </a:extLst>
                </a:hlinkClick>
              </a:rPr>
              <a:t>Go to publication</a:t>
            </a:r>
            <a:endParaRPr sz="900" u="sng">
              <a:solidFill>
                <a:srgbClr val="FFFFFF"/>
              </a:solidFill>
              <a:highlight>
                <a:srgbClr val="0080FF"/>
              </a:highlight>
              <a:latin typeface="Roboto"/>
              <a:ea typeface="Roboto"/>
              <a:cs typeface="Roboto"/>
              <a:sym typeface="Roboto"/>
              <a:hlinkClick r:id="rId3">
                <a:extLst>
                  <a:ext uri="{A12FA001-AC4F-418D-AE19-62706E023703}">
                    <ahyp:hlinkClr val="tx"/>
                  </a:ext>
                </a:extLst>
              </a:hlinkClick>
            </a:endParaRPr>
          </a:p>
          <a:p>
            <a:pPr indent="0" lvl="0" marL="101600" rtl="0" algn="l">
              <a:lnSpc>
                <a:spcPct val="115000"/>
              </a:lnSpc>
              <a:spcBef>
                <a:spcPts val="1500"/>
              </a:spcBef>
              <a:spcAft>
                <a:spcPts val="0"/>
              </a:spcAft>
              <a:buClr>
                <a:schemeClr val="dk1"/>
              </a:buClr>
              <a:buSzPts val="1100"/>
              <a:buFont typeface="Arial"/>
              <a:buNone/>
            </a:pPr>
            <a:r>
              <a:rPr lang="en" sz="900" u="sng">
                <a:solidFill>
                  <a:srgbClr val="FFFFFF"/>
                </a:solidFill>
                <a:highlight>
                  <a:srgbClr val="0080FF"/>
                </a:highlight>
                <a:latin typeface="Roboto"/>
                <a:ea typeface="Roboto"/>
                <a:cs typeface="Roboto"/>
                <a:sym typeface="Roboto"/>
                <a:hlinkClick r:id="rId4">
                  <a:extLst>
                    <a:ext uri="{A12FA001-AC4F-418D-AE19-62706E023703}">
                      <ahyp:hlinkClr val="tx"/>
                    </a:ext>
                  </a:extLst>
                </a:hlinkClick>
              </a:rPr>
              <a:t>Download</a:t>
            </a:r>
            <a:endParaRPr sz="900" u="sng">
              <a:solidFill>
                <a:srgbClr val="FFFFFF"/>
              </a:solidFill>
              <a:highlight>
                <a:srgbClr val="0080FF"/>
              </a:highlight>
              <a:latin typeface="Roboto"/>
              <a:ea typeface="Roboto"/>
              <a:cs typeface="Roboto"/>
              <a:sym typeface="Roboto"/>
              <a:hlinkClick r:id="rId5">
                <a:extLst>
                  <a:ext uri="{A12FA001-AC4F-418D-AE19-62706E023703}">
                    <ahyp:hlinkClr val="tx"/>
                  </a:ext>
                </a:extLst>
              </a:hlinkClick>
            </a:endParaRPr>
          </a:p>
          <a:p>
            <a:pPr indent="0" lvl="0" marL="101600" rtl="0" algn="l">
              <a:lnSpc>
                <a:spcPct val="115000"/>
              </a:lnSpc>
              <a:spcBef>
                <a:spcPts val="1500"/>
              </a:spcBef>
              <a:spcAft>
                <a:spcPts val="0"/>
              </a:spcAft>
              <a:buClr>
                <a:schemeClr val="dk1"/>
              </a:buClr>
              <a:buSzPts val="1100"/>
              <a:buFont typeface="Arial"/>
              <a:buNone/>
            </a:pPr>
            <a:r>
              <a:t/>
            </a:r>
            <a:endParaRPr sz="900" u="sng">
              <a:solidFill>
                <a:srgbClr val="FFFFFF"/>
              </a:solidFill>
              <a:highlight>
                <a:srgbClr val="0080FF"/>
              </a:highlight>
              <a:latin typeface="Roboto"/>
              <a:ea typeface="Roboto"/>
              <a:cs typeface="Roboto"/>
              <a:sym typeface="Roboto"/>
              <a:hlinkClick r:id="rId6">
                <a:extLst>
                  <a:ext uri="{A12FA001-AC4F-418D-AE19-62706E023703}">
                    <ahyp:hlinkClr val="tx"/>
                  </a:ext>
                </a:extLst>
              </a:hlinkClick>
            </a:endParaRPr>
          </a:p>
          <a:p>
            <a:pPr indent="0" lvl="0" marL="0" rtl="0" algn="l">
              <a:spcBef>
                <a:spcPts val="15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146616597_0_1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14661659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146616597_0_1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14661659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146616597_0_2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14661659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c1436e26_0_3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fc1436e2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146782393_0_2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14678239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146782393_0_3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14678239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146782393_0_3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14678239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146782393_0_4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14678239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146782393_0_10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14678239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sz="1200">
                <a:solidFill>
                  <a:schemeClr val="dk2"/>
                </a:solidFill>
                <a:latin typeface="Open Sans"/>
                <a:ea typeface="Open Sans"/>
                <a:cs typeface="Open Sans"/>
                <a:sym typeface="Open Sans"/>
              </a:rPr>
              <a:t>The gene set enrichment analysis provides a ‘bird’s eye view’ of the observation relating to the drug treatment and the gene set significantly overrepresented in the phenotype being compared. However, not all the members in the gene set contribute equally to attain significant enrichment. As described by Subramanian et al., (2005), there are leading edge subset of genes within the set that appear in the ranked-list before the point at which the running sum reaches its maximum deviation from zero. These set of genes are called ‘leading edge genes’ as they contribute more to the enrichment score of a gene set during gene set enrichment analysis. A gene that is in many of the leading edge subsets is more likely to be of higher significance or interest than other genes</a:t>
            </a:r>
            <a:endParaRPr sz="1200">
              <a:solidFill>
                <a:schemeClr val="dk2"/>
              </a:solidFill>
              <a:latin typeface="Open Sans"/>
              <a:ea typeface="Open Sans"/>
              <a:cs typeface="Open Sans"/>
              <a:sym typeface="Open Sans"/>
            </a:endParaRPr>
          </a:p>
          <a:p>
            <a:pPr indent="0" lvl="0" marL="0" rtl="0" algn="l">
              <a:spcBef>
                <a:spcPts val="2400"/>
              </a:spcBef>
              <a:spcAft>
                <a:spcPts val="0"/>
              </a:spcAft>
              <a:buNone/>
            </a:pPr>
            <a:r>
              <a:t/>
            </a:r>
            <a:endParaRP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2987f5d0_0_4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2987f5d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146782393_0_5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14678239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52987f5d0_0_8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52987f5d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76c182d879_0_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76c182d87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146782393_0_19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146782393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146782393_0_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14678239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4cb426ecbd_0_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cb426ecb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146782393_0_16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146782393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146782393_0_9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14678239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4cb426ecbd_0_1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cb426ecb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2987f5d0_0_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52987f5d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By centralizing and disseminating a wealth of prior knowledge about known genes, the Gene Ontology  database allows to:</a:t>
            </a:r>
            <a:endParaRPr sz="12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 Assign attributes to groups of genes that emerge from their experiments or analyses. </a:t>
            </a:r>
            <a:endParaRPr sz="1200">
              <a:solidFill>
                <a:schemeClr val="dk2"/>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The initial group of genes may be some set that was clustered together through expression analysis:</a:t>
            </a:r>
            <a:endParaRPr sz="12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bound by the same transcription factor, or chosen based on prior knowledge. </a:t>
            </a:r>
            <a:endParaRPr sz="1200">
              <a:solidFill>
                <a:schemeClr val="dk2"/>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To identify larger patterns within this group is to seek enrichment - to assess whether some subset of the group shows significant over-representation of some biological characteristic.</a:t>
            </a:r>
            <a:endParaRPr sz="1200">
              <a:solidFill>
                <a:schemeClr val="dk2"/>
              </a:solidFill>
              <a:latin typeface="Open Sans"/>
              <a:ea typeface="Open Sans"/>
              <a:cs typeface="Open Sans"/>
              <a:sym typeface="Open Sans"/>
            </a:endParaRPr>
          </a:p>
          <a:p>
            <a:pPr indent="0" lvl="0" marL="0" rtl="0" algn="l">
              <a:lnSpc>
                <a:spcPct val="115000"/>
              </a:lnSpc>
              <a:spcBef>
                <a:spcPts val="2400"/>
              </a:spcBef>
              <a:spcAft>
                <a:spcPts val="0"/>
              </a:spcAft>
              <a:buClr>
                <a:schemeClr val="dk1"/>
              </a:buClr>
              <a:buSzPts val="1100"/>
              <a:buFont typeface="Arial"/>
              <a:buNone/>
            </a:pPr>
            <a:r>
              <a:t/>
            </a:r>
            <a:endParaRPr sz="1200">
              <a:solidFill>
                <a:schemeClr val="dk2"/>
              </a:solidFill>
              <a:latin typeface="Open Sans"/>
              <a:ea typeface="Open Sans"/>
              <a:cs typeface="Open Sans"/>
              <a:sym typeface="Open Sans"/>
            </a:endParaRPr>
          </a:p>
          <a:p>
            <a:pPr indent="0" lvl="0" marL="0" rtl="0" algn="l">
              <a:spcBef>
                <a:spcPts val="2400"/>
              </a:spcBef>
              <a:spcAft>
                <a:spcPts val="0"/>
              </a:spcAft>
              <a:buNone/>
            </a:pPr>
            <a:r>
              <a:t/>
            </a:r>
            <a:endParaRPr sz="1200">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680018"/>
              </a:buClr>
              <a:buSzPts val="5200"/>
              <a:buFont typeface="Roboto"/>
              <a:buNone/>
              <a:defRPr b="1" sz="5200">
                <a:solidFill>
                  <a:srgbClr val="680018"/>
                </a:solidFill>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10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0" y="0"/>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0" y="5056744"/>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419100" lvl="0" marL="457200" algn="ctr">
              <a:spcBef>
                <a:spcPts val="1000"/>
              </a:spcBef>
              <a:spcAft>
                <a:spcPts val="0"/>
              </a:spcAft>
              <a:buSzPts val="3000"/>
              <a:buChar char="●"/>
              <a:defRPr/>
            </a:lvl1pPr>
            <a:lvl2pPr indent="-381000" lvl="1" marL="914400" algn="ctr">
              <a:spcBef>
                <a:spcPts val="1600"/>
              </a:spcBef>
              <a:spcAft>
                <a:spcPts val="0"/>
              </a:spcAft>
              <a:buSzPts val="2400"/>
              <a:buChar char="○"/>
              <a:defRPr/>
            </a:lvl2pPr>
            <a:lvl3pPr indent="-342900" lvl="2" marL="1371600" algn="ctr">
              <a:spcBef>
                <a:spcPts val="1600"/>
              </a:spcBef>
              <a:spcAft>
                <a:spcPts val="0"/>
              </a:spcAft>
              <a:buSzPts val="18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0" y="0"/>
            <a:ext cx="9144000" cy="6054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lvl1pPr indent="-419100" lvl="0" marL="457200">
              <a:lnSpc>
                <a:spcPct val="115000"/>
              </a:lnSpc>
              <a:spcBef>
                <a:spcPts val="1000"/>
              </a:spcBef>
              <a:spcAft>
                <a:spcPts val="0"/>
              </a:spcAft>
              <a:buSzPts val="3000"/>
              <a:buChar char="●"/>
              <a:defRPr/>
            </a:lvl1pPr>
            <a:lvl2pPr indent="-381000" lvl="1" marL="914400">
              <a:lnSpc>
                <a:spcPct val="115000"/>
              </a:lnSpc>
              <a:spcBef>
                <a:spcPts val="2400"/>
              </a:spcBef>
              <a:spcAft>
                <a:spcPts val="0"/>
              </a:spcAft>
              <a:buSzPts val="2400"/>
              <a:buChar char="○"/>
              <a:defRPr sz="2400"/>
            </a:lvl2pPr>
            <a:lvl3pPr indent="-342900" lvl="2" marL="1371600">
              <a:lnSpc>
                <a:spcPct val="115000"/>
              </a:lnSpc>
              <a:spcBef>
                <a:spcPts val="2400"/>
              </a:spcBef>
              <a:spcAft>
                <a:spcPts val="0"/>
              </a:spcAft>
              <a:buSzPts val="1800"/>
              <a:buChar char="■"/>
              <a:defRPr sz="1800"/>
            </a:lvl3pPr>
            <a:lvl4pPr indent="-317500" lvl="3" marL="1828800">
              <a:lnSpc>
                <a:spcPct val="115000"/>
              </a:lnSpc>
              <a:spcBef>
                <a:spcPts val="2400"/>
              </a:spcBef>
              <a:spcAft>
                <a:spcPts val="0"/>
              </a:spcAft>
              <a:buSzPts val="1400"/>
              <a:buChar char="●"/>
              <a:defRPr/>
            </a:lvl4pPr>
            <a:lvl5pPr indent="-317500" lvl="4" marL="2286000">
              <a:lnSpc>
                <a:spcPct val="115000"/>
              </a:lnSpc>
              <a:spcBef>
                <a:spcPts val="2400"/>
              </a:spcBef>
              <a:spcAft>
                <a:spcPts val="0"/>
              </a:spcAft>
              <a:buSzPts val="1400"/>
              <a:buChar char="○"/>
              <a:defRPr/>
            </a:lvl5pPr>
            <a:lvl6pPr indent="-317500" lvl="5" marL="2743200">
              <a:lnSpc>
                <a:spcPct val="115000"/>
              </a:lnSpc>
              <a:spcBef>
                <a:spcPts val="2400"/>
              </a:spcBef>
              <a:spcAft>
                <a:spcPts val="0"/>
              </a:spcAft>
              <a:buSzPts val="1400"/>
              <a:buChar char="■"/>
              <a:defRPr/>
            </a:lvl6pPr>
            <a:lvl7pPr indent="-317500" lvl="6" marL="3200400">
              <a:lnSpc>
                <a:spcPct val="115000"/>
              </a:lnSpc>
              <a:spcBef>
                <a:spcPts val="2400"/>
              </a:spcBef>
              <a:spcAft>
                <a:spcPts val="0"/>
              </a:spcAft>
              <a:buSzPts val="1400"/>
              <a:buChar char="●"/>
              <a:defRPr/>
            </a:lvl7pPr>
            <a:lvl8pPr indent="-317500" lvl="7" marL="3657600">
              <a:lnSpc>
                <a:spcPct val="115000"/>
              </a:lnSpc>
              <a:spcBef>
                <a:spcPts val="2400"/>
              </a:spcBef>
              <a:spcAft>
                <a:spcPts val="0"/>
              </a:spcAft>
              <a:buSzPts val="1400"/>
              <a:buChar char="○"/>
              <a:defRPr/>
            </a:lvl8pPr>
            <a:lvl9pPr indent="-317500" lvl="8" marL="4114800">
              <a:lnSpc>
                <a:spcPct val="115000"/>
              </a:lnSpc>
              <a:spcBef>
                <a:spcPts val="2400"/>
              </a:spcBef>
              <a:spcAft>
                <a:spcPts val="24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100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100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100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790325" y="526388"/>
            <a:ext cx="7563300" cy="4090800"/>
          </a:xfrm>
          <a:prstGeom prst="rect">
            <a:avLst/>
          </a:prstGeom>
          <a:noFill/>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100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419100" lvl="0" marL="457200">
              <a:spcBef>
                <a:spcPts val="1000"/>
              </a:spcBef>
              <a:spcAft>
                <a:spcPts val="0"/>
              </a:spcAft>
              <a:buSzPts val="3000"/>
              <a:buChar char="●"/>
              <a:defRPr/>
            </a:lvl1pPr>
            <a:lvl2pPr indent="-381000" lvl="1" marL="914400">
              <a:spcBef>
                <a:spcPts val="1600"/>
              </a:spcBef>
              <a:spcAft>
                <a:spcPts val="0"/>
              </a:spcAft>
              <a:buSzPts val="2400"/>
              <a:buChar char="○"/>
              <a:defRPr/>
            </a:lvl2pPr>
            <a:lvl3pPr indent="-342900" lvl="2" marL="1371600">
              <a:spcBef>
                <a:spcPts val="1600"/>
              </a:spcBef>
              <a:spcAft>
                <a:spcPts val="0"/>
              </a:spcAft>
              <a:buSzPts val="18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1572600" y="4300681"/>
            <a:ext cx="5998800" cy="6051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1000"/>
              </a:spcBef>
              <a:spcAft>
                <a:spcPts val="0"/>
              </a:spcAft>
              <a:buSzPts val="30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AFAF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algn="ctr">
              <a:spcBef>
                <a:spcPts val="0"/>
              </a:spcBef>
              <a:spcAft>
                <a:spcPts val="0"/>
              </a:spcAft>
              <a:buClr>
                <a:srgbClr val="680018"/>
              </a:buClr>
              <a:buSzPts val="3600"/>
              <a:buFont typeface="Roboto Medium"/>
              <a:buNone/>
              <a:defRPr sz="3600">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lvl1pPr indent="-419100" lvl="0" marL="457200">
              <a:lnSpc>
                <a:spcPct val="115000"/>
              </a:lnSpc>
              <a:spcBef>
                <a:spcPts val="1000"/>
              </a:spcBef>
              <a:spcAft>
                <a:spcPts val="0"/>
              </a:spcAft>
              <a:buClr>
                <a:schemeClr val="dk2"/>
              </a:buClr>
              <a:buSzPts val="3000"/>
              <a:buFont typeface="Open Sans"/>
              <a:buChar char="●"/>
              <a:defRPr sz="3000">
                <a:solidFill>
                  <a:schemeClr val="dk2"/>
                </a:solidFill>
                <a:latin typeface="Open Sans"/>
                <a:ea typeface="Open Sans"/>
                <a:cs typeface="Open Sans"/>
                <a:sym typeface="Open Sans"/>
              </a:defRPr>
            </a:lvl1pPr>
            <a:lvl2pPr indent="-381000" lvl="1" marL="914400">
              <a:lnSpc>
                <a:spcPct val="115000"/>
              </a:lnSpc>
              <a:spcBef>
                <a:spcPts val="160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2pPr>
            <a:lvl3pPr indent="-342900" lvl="2" marL="1371600">
              <a:lnSpc>
                <a:spcPct val="115000"/>
              </a:lnSpc>
              <a:spcBef>
                <a:spcPts val="160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david.abcc.ncifcrf.gov/"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3.png"/><Relationship Id="rId4" Type="http://schemas.openxmlformats.org/officeDocument/2006/relationships/hyperlink" Target="http://amp.pharm.mssm.edu/Enrich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oftware.broadinstitute.org/gsea/msigdb"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744575"/>
            <a:ext cx="8520600" cy="274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BF528 - Genesets and Enrichment</a:t>
            </a:r>
            <a:endParaRPr/>
          </a:p>
        </p:txBody>
      </p:sp>
      <p:sp>
        <p:nvSpPr>
          <p:cNvPr id="57" name="Google Shape;57;p13"/>
          <p:cNvSpPr txBox="1"/>
          <p:nvPr/>
        </p:nvSpPr>
        <p:spPr>
          <a:xfrm>
            <a:off x="6297550" y="3072825"/>
            <a:ext cx="73389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 Term Namespaces</a:t>
            </a:r>
            <a:endParaRPr/>
          </a:p>
        </p:txBody>
      </p:sp>
      <p:sp>
        <p:nvSpPr>
          <p:cNvPr id="126" name="Google Shape;12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7" name="Google Shape;127;p22"/>
          <p:cNvPicPr preferRelativeResize="0"/>
          <p:nvPr/>
        </p:nvPicPr>
        <p:blipFill rotWithShape="1">
          <a:blip r:embed="rId3">
            <a:alphaModFix/>
          </a:blip>
          <a:srcRect b="8991" l="0" r="0" t="0"/>
          <a:stretch/>
        </p:blipFill>
        <p:spPr>
          <a:xfrm>
            <a:off x="1489663" y="659600"/>
            <a:ext cx="6164675" cy="4282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3" name="Google Shape;133;p23"/>
          <p:cNvPicPr preferRelativeResize="0"/>
          <p:nvPr/>
        </p:nvPicPr>
        <p:blipFill>
          <a:blip r:embed="rId3">
            <a:alphaModFix/>
          </a:blip>
          <a:stretch>
            <a:fillRect/>
          </a:stretch>
        </p:blipFill>
        <p:spPr>
          <a:xfrm>
            <a:off x="1509125" y="577131"/>
            <a:ext cx="6125744" cy="39892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9" name="Google Shape;139;p24"/>
          <p:cNvPicPr preferRelativeResize="0"/>
          <p:nvPr/>
        </p:nvPicPr>
        <p:blipFill>
          <a:blip r:embed="rId3">
            <a:alphaModFix/>
          </a:blip>
          <a:stretch>
            <a:fillRect/>
          </a:stretch>
        </p:blipFill>
        <p:spPr>
          <a:xfrm>
            <a:off x="1398813" y="488206"/>
            <a:ext cx="6346371" cy="41670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5" name="Google Shape;145;p25"/>
          <p:cNvPicPr preferRelativeResize="0"/>
          <p:nvPr/>
        </p:nvPicPr>
        <p:blipFill>
          <a:blip r:embed="rId3">
            <a:alphaModFix/>
          </a:blip>
          <a:stretch>
            <a:fillRect/>
          </a:stretch>
        </p:blipFill>
        <p:spPr>
          <a:xfrm>
            <a:off x="1509125" y="564288"/>
            <a:ext cx="6125744" cy="40149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1" name="Google Shape;151;p26"/>
          <p:cNvPicPr preferRelativeResize="0"/>
          <p:nvPr/>
        </p:nvPicPr>
        <p:blipFill>
          <a:blip r:embed="rId3">
            <a:alphaModFix/>
          </a:blip>
          <a:stretch>
            <a:fillRect/>
          </a:stretch>
        </p:blipFill>
        <p:spPr>
          <a:xfrm>
            <a:off x="1322813" y="449481"/>
            <a:ext cx="6498374" cy="42445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GO can add biological meaning to your data !!</a:t>
            </a:r>
            <a:endParaRPr sz="2400"/>
          </a:p>
        </p:txBody>
      </p:sp>
      <p:sp>
        <p:nvSpPr>
          <p:cNvPr id="157" name="Google Shape;15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8" name="Google Shape;158;p27"/>
          <p:cNvPicPr preferRelativeResize="0"/>
          <p:nvPr/>
        </p:nvPicPr>
        <p:blipFill>
          <a:blip r:embed="rId3">
            <a:alphaModFix/>
          </a:blip>
          <a:stretch>
            <a:fillRect/>
          </a:stretch>
        </p:blipFill>
        <p:spPr>
          <a:xfrm>
            <a:off x="152400" y="719775"/>
            <a:ext cx="6125743" cy="2225616"/>
          </a:xfrm>
          <a:prstGeom prst="rect">
            <a:avLst/>
          </a:prstGeom>
          <a:noFill/>
          <a:ln cap="flat" cmpd="sng" w="9525">
            <a:solidFill>
              <a:srgbClr val="000000"/>
            </a:solidFill>
            <a:prstDash val="solid"/>
            <a:round/>
            <a:headEnd len="sm" w="sm" type="none"/>
            <a:tailEnd len="sm" w="sm" type="none"/>
          </a:ln>
        </p:spPr>
      </p:pic>
      <p:pic>
        <p:nvPicPr>
          <p:cNvPr id="159" name="Google Shape;159;p27"/>
          <p:cNvPicPr preferRelativeResize="0"/>
          <p:nvPr/>
        </p:nvPicPr>
        <p:blipFill>
          <a:blip r:embed="rId4">
            <a:alphaModFix/>
          </a:blip>
          <a:stretch>
            <a:fillRect/>
          </a:stretch>
        </p:blipFill>
        <p:spPr>
          <a:xfrm>
            <a:off x="152400" y="3059691"/>
            <a:ext cx="5446485" cy="196950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Challenges using GO</a:t>
            </a:r>
            <a:endParaRPr/>
          </a:p>
        </p:txBody>
      </p:sp>
      <p:sp>
        <p:nvSpPr>
          <p:cNvPr id="165" name="Google Shape;165;p28"/>
          <p:cNvSpPr txBox="1"/>
          <p:nvPr>
            <p:ph idx="1" type="body"/>
          </p:nvPr>
        </p:nvSpPr>
        <p:spPr>
          <a:xfrm>
            <a:off x="293650" y="702150"/>
            <a:ext cx="8802300" cy="37392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Clr>
                <a:schemeClr val="dk1"/>
              </a:buClr>
              <a:buSzPts val="2400"/>
              <a:buChar char="●"/>
            </a:pPr>
            <a:r>
              <a:rPr lang="en" sz="2400">
                <a:solidFill>
                  <a:schemeClr val="dk1"/>
                </a:solidFill>
              </a:rPr>
              <a:t>Enriched categories are often too general to be useful:</a:t>
            </a:r>
            <a:endParaRPr sz="24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e</a:t>
            </a:r>
            <a:r>
              <a:rPr lang="en" sz="1800">
                <a:solidFill>
                  <a:schemeClr val="dk1"/>
                </a:solidFill>
              </a:rPr>
              <a:t>.g. GO:0003700 - DNA-binding transcription factor activity</a:t>
            </a:r>
            <a:endParaRPr sz="1800">
              <a:solidFill>
                <a:schemeClr val="dk1"/>
              </a:solidFill>
            </a:endParaRPr>
          </a:p>
          <a:p>
            <a:pPr indent="-419100" lvl="0" marL="457200" rtl="0" algn="l">
              <a:spcBef>
                <a:spcPts val="0"/>
              </a:spcBef>
              <a:spcAft>
                <a:spcPts val="0"/>
              </a:spcAft>
              <a:buClr>
                <a:schemeClr val="dk1"/>
              </a:buClr>
              <a:buSzPts val="3000"/>
              <a:buChar char="●"/>
            </a:pPr>
            <a:r>
              <a:rPr lang="en" sz="2400">
                <a:solidFill>
                  <a:schemeClr val="dk1"/>
                </a:solidFill>
              </a:rPr>
              <a:t>Hierarchical nature of GO creates redundant results</a:t>
            </a:r>
            <a:endParaRPr sz="24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GO:0003700 - DNA-binding transcription factor activity “IS A”</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GO:0006355 - regulation of transcription, DNA-templated</a:t>
            </a:r>
            <a:endParaRPr sz="1800">
              <a:solidFill>
                <a:schemeClr val="dk1"/>
              </a:solidFill>
            </a:endParaRPr>
          </a:p>
        </p:txBody>
      </p:sp>
      <p:sp>
        <p:nvSpPr>
          <p:cNvPr id="166" name="Google Shape;166;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8"/>
          <p:cNvPicPr preferRelativeResize="0"/>
          <p:nvPr/>
        </p:nvPicPr>
        <p:blipFill>
          <a:blip r:embed="rId3">
            <a:alphaModFix/>
          </a:blip>
          <a:stretch>
            <a:fillRect/>
          </a:stretch>
        </p:blipFill>
        <p:spPr>
          <a:xfrm>
            <a:off x="3674800" y="3064063"/>
            <a:ext cx="1794375" cy="18784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790325" y="526388"/>
            <a:ext cx="75633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Enrichment Methods and Tools</a:t>
            </a:r>
            <a:endParaRPr/>
          </a:p>
        </p:txBody>
      </p:sp>
      <p:sp>
        <p:nvSpPr>
          <p:cNvPr id="173" name="Google Shape;173;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“Enrichment” and Geneset</a:t>
            </a:r>
            <a:endParaRPr/>
          </a:p>
        </p:txBody>
      </p:sp>
      <p:sp>
        <p:nvSpPr>
          <p:cNvPr id="179" name="Google Shape;179;p30"/>
          <p:cNvSpPr txBox="1"/>
          <p:nvPr>
            <p:ph idx="1" type="body"/>
          </p:nvPr>
        </p:nvSpPr>
        <p:spPr>
          <a:xfrm>
            <a:off x="150150" y="677119"/>
            <a:ext cx="5911500" cy="39861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SzPts val="2000"/>
              <a:buChar char="●"/>
            </a:pPr>
            <a:r>
              <a:rPr lang="en" sz="2000"/>
              <a:t>Enrichment</a:t>
            </a:r>
            <a:r>
              <a:rPr lang="en" sz="2000"/>
              <a:t> “act of making fuller or meaningful” - (dictionary.com)</a:t>
            </a:r>
            <a:endParaRPr sz="2000"/>
          </a:p>
          <a:p>
            <a:pPr indent="-355600" lvl="0" marL="457200" rtl="0" algn="l">
              <a:spcBef>
                <a:spcPts val="0"/>
              </a:spcBef>
              <a:spcAft>
                <a:spcPts val="0"/>
              </a:spcAft>
              <a:buSzPts val="2000"/>
              <a:buChar char="●"/>
            </a:pPr>
            <a:r>
              <a:rPr lang="en" sz="2000"/>
              <a:t>Gene Set Enrichment:</a:t>
            </a:r>
            <a:br>
              <a:rPr lang="en" sz="2000"/>
            </a:br>
            <a:r>
              <a:rPr b="1" lang="en" sz="2000"/>
              <a:t>Does our gene list overlap a given gene set more than we would expect by chance?</a:t>
            </a:r>
            <a:endParaRPr b="1" sz="2000"/>
          </a:p>
          <a:p>
            <a:pPr indent="-355600" lvl="0" marL="457200" rtl="0" algn="l">
              <a:spcBef>
                <a:spcPts val="0"/>
              </a:spcBef>
              <a:spcAft>
                <a:spcPts val="0"/>
              </a:spcAft>
              <a:buSzPts val="2000"/>
              <a:buChar char="●"/>
            </a:pPr>
            <a:r>
              <a:rPr lang="en" sz="2000"/>
              <a:t>Geneset are enriched if </a:t>
            </a:r>
            <a:r>
              <a:rPr lang="en" sz="2000"/>
              <a:t>experimental</a:t>
            </a:r>
            <a:r>
              <a:rPr lang="en" sz="2000"/>
              <a:t> findings are in accordance with set of interest</a:t>
            </a:r>
            <a:endParaRPr sz="2000"/>
          </a:p>
          <a:p>
            <a:pPr indent="0" lvl="0" marL="0" marR="0" rtl="0" algn="l">
              <a:lnSpc>
                <a:spcPct val="115000"/>
              </a:lnSpc>
              <a:spcBef>
                <a:spcPts val="2400"/>
              </a:spcBef>
              <a:spcAft>
                <a:spcPts val="2400"/>
              </a:spcAft>
              <a:buNone/>
            </a:pPr>
            <a:r>
              <a:t/>
            </a:r>
            <a:endParaRPr sz="2000"/>
          </a:p>
        </p:txBody>
      </p:sp>
      <p:sp>
        <p:nvSpPr>
          <p:cNvPr id="180" name="Google Shape;180;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1" name="Google Shape;181;p30"/>
          <p:cNvPicPr preferRelativeResize="0"/>
          <p:nvPr/>
        </p:nvPicPr>
        <p:blipFill>
          <a:blip r:embed="rId3">
            <a:alphaModFix/>
          </a:blip>
          <a:stretch>
            <a:fillRect/>
          </a:stretch>
        </p:blipFill>
        <p:spPr>
          <a:xfrm>
            <a:off x="6237850" y="1248052"/>
            <a:ext cx="2087475" cy="27725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do enrichment analysis?</a:t>
            </a:r>
            <a:endParaRPr/>
          </a:p>
        </p:txBody>
      </p:sp>
      <p:sp>
        <p:nvSpPr>
          <p:cNvPr id="187" name="Google Shape;187;p31"/>
          <p:cNvSpPr txBox="1"/>
          <p:nvPr>
            <p:ph idx="1" type="body"/>
          </p:nvPr>
        </p:nvSpPr>
        <p:spPr>
          <a:xfrm>
            <a:off x="119950" y="605475"/>
            <a:ext cx="8967000" cy="25593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1000"/>
              </a:spcBef>
              <a:spcAft>
                <a:spcPts val="0"/>
              </a:spcAft>
              <a:buClr>
                <a:schemeClr val="dk2"/>
              </a:buClr>
              <a:buSzPts val="2400"/>
              <a:buFont typeface="Open Sans"/>
              <a:buChar char="●"/>
            </a:pPr>
            <a:r>
              <a:rPr lang="en" sz="2400"/>
              <a:t>“See the forest for the trees”: High-level biological picture not visible when considering genes one-by-one</a:t>
            </a:r>
            <a:endParaRPr sz="2400"/>
          </a:p>
          <a:p>
            <a:pPr indent="-381000" lvl="0" marL="457200" rtl="0" algn="l">
              <a:spcBef>
                <a:spcPts val="0"/>
              </a:spcBef>
              <a:spcAft>
                <a:spcPts val="0"/>
              </a:spcAft>
              <a:buSzPts val="2400"/>
              <a:buChar char="●"/>
            </a:pPr>
            <a:r>
              <a:rPr lang="en" sz="2400"/>
              <a:t>Too many genes to examine in detail</a:t>
            </a:r>
            <a:endParaRPr sz="2400"/>
          </a:p>
          <a:p>
            <a:pPr indent="-381000" lvl="1" marL="914400" rtl="0" algn="l">
              <a:spcBef>
                <a:spcPts val="0"/>
              </a:spcBef>
              <a:spcAft>
                <a:spcPts val="0"/>
              </a:spcAft>
              <a:buSzPts val="2400"/>
              <a:buChar char="○"/>
            </a:pPr>
            <a:r>
              <a:rPr lang="en"/>
              <a:t>Strong perturbations may yield 1000s of DE genes</a:t>
            </a:r>
            <a:endParaRPr/>
          </a:p>
          <a:p>
            <a:pPr indent="-381000" lvl="1" marL="914400" rtl="0" algn="l">
              <a:spcBef>
                <a:spcPts val="0"/>
              </a:spcBef>
              <a:spcAft>
                <a:spcPts val="0"/>
              </a:spcAft>
              <a:buSzPts val="2400"/>
              <a:buChar char="○"/>
            </a:pPr>
            <a:r>
              <a:rPr lang="en"/>
              <a:t>How do we know that what we’re seeing is surprising?</a:t>
            </a:r>
            <a:endParaRPr/>
          </a:p>
        </p:txBody>
      </p:sp>
      <p:sp>
        <p:nvSpPr>
          <p:cNvPr id="188" name="Google Shape;188;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9" name="Google Shape;189;p31"/>
          <p:cNvPicPr preferRelativeResize="0"/>
          <p:nvPr/>
        </p:nvPicPr>
        <p:blipFill>
          <a:blip r:embed="rId3">
            <a:alphaModFix/>
          </a:blip>
          <a:stretch>
            <a:fillRect/>
          </a:stretch>
        </p:blipFill>
        <p:spPr>
          <a:xfrm>
            <a:off x="1404599" y="3164725"/>
            <a:ext cx="6334799" cy="1671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Finding Gene Lists Of Interest</a:t>
            </a:r>
            <a:endParaRPr/>
          </a:p>
        </p:txBody>
      </p:sp>
      <p:sp>
        <p:nvSpPr>
          <p:cNvPr id="63" name="Google Shape;63;p14"/>
          <p:cNvSpPr txBox="1"/>
          <p:nvPr>
            <p:ph idx="1" type="body"/>
          </p:nvPr>
        </p:nvSpPr>
        <p:spPr>
          <a:xfrm>
            <a:off x="0" y="605475"/>
            <a:ext cx="6036900" cy="4314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sz="1800"/>
              <a:t>Gene expression experiments often yield genes implicated in some process</a:t>
            </a:r>
            <a:endParaRPr sz="1800"/>
          </a:p>
          <a:p>
            <a:pPr indent="-342900" lvl="0" marL="457200" rtl="0" algn="l">
              <a:spcBef>
                <a:spcPts val="0"/>
              </a:spcBef>
              <a:spcAft>
                <a:spcPts val="0"/>
              </a:spcAft>
              <a:buSzPts val="1800"/>
              <a:buChar char="●"/>
            </a:pPr>
            <a:r>
              <a:rPr lang="en" sz="1800"/>
              <a:t>Most common method: Get a list of differentially expressed genes</a:t>
            </a:r>
            <a:endParaRPr sz="1800"/>
          </a:p>
          <a:p>
            <a:pPr indent="-342900" lvl="1" marL="914400" rtl="0" algn="l">
              <a:spcBef>
                <a:spcPts val="0"/>
              </a:spcBef>
              <a:spcAft>
                <a:spcPts val="0"/>
              </a:spcAft>
              <a:buSzPts val="1800"/>
              <a:buChar char="○"/>
            </a:pPr>
            <a:r>
              <a:rPr lang="en" sz="1800"/>
              <a:t>P‐value and/or fold change?</a:t>
            </a:r>
            <a:endParaRPr sz="1800"/>
          </a:p>
          <a:p>
            <a:pPr indent="-342900" lvl="1" marL="914400" rtl="0" algn="l">
              <a:spcBef>
                <a:spcPts val="0"/>
              </a:spcBef>
              <a:spcAft>
                <a:spcPts val="0"/>
              </a:spcAft>
              <a:buSzPts val="1800"/>
              <a:buChar char="○"/>
            </a:pPr>
            <a:r>
              <a:rPr lang="en" sz="1800"/>
              <a:t>Threshold?</a:t>
            </a:r>
            <a:endParaRPr sz="1800"/>
          </a:p>
          <a:p>
            <a:pPr indent="-342900" lvl="0" marL="457200" rtl="0" algn="l">
              <a:spcBef>
                <a:spcPts val="0"/>
              </a:spcBef>
              <a:spcAft>
                <a:spcPts val="0"/>
              </a:spcAft>
              <a:buSzPts val="1800"/>
              <a:buChar char="●"/>
            </a:pPr>
            <a:r>
              <a:rPr lang="en" sz="1800"/>
              <a:t>Alternatives:</a:t>
            </a:r>
            <a:endParaRPr sz="1800"/>
          </a:p>
          <a:p>
            <a:pPr indent="-342900" lvl="1" marL="914400" rtl="0" algn="l">
              <a:spcBef>
                <a:spcPts val="0"/>
              </a:spcBef>
              <a:spcAft>
                <a:spcPts val="0"/>
              </a:spcAft>
              <a:buSzPts val="1800"/>
              <a:buChar char="○"/>
            </a:pPr>
            <a:r>
              <a:rPr lang="en" sz="1800"/>
              <a:t>Define a cluster</a:t>
            </a:r>
            <a:endParaRPr sz="1800"/>
          </a:p>
          <a:p>
            <a:pPr indent="-342900" lvl="1" marL="914400" rtl="0" algn="l">
              <a:spcBef>
                <a:spcPts val="0"/>
              </a:spcBef>
              <a:spcAft>
                <a:spcPts val="0"/>
              </a:spcAft>
              <a:buSzPts val="1800"/>
              <a:buChar char="○"/>
            </a:pPr>
            <a:r>
              <a:rPr lang="en" sz="1800"/>
              <a:t>Sort data and/or apply a model to rank genes</a:t>
            </a:r>
            <a:endParaRPr sz="1800"/>
          </a:p>
          <a:p>
            <a:pPr indent="-342900" lvl="0" marL="457200" rtl="0" algn="l">
              <a:spcBef>
                <a:spcPts val="0"/>
              </a:spcBef>
              <a:spcAft>
                <a:spcPts val="0"/>
              </a:spcAft>
              <a:buSzPts val="1800"/>
              <a:buChar char="●"/>
            </a:pPr>
            <a:r>
              <a:rPr lang="en" sz="1800"/>
              <a:t>Recommendations:</a:t>
            </a:r>
            <a:endParaRPr sz="1800"/>
          </a:p>
          <a:p>
            <a:pPr indent="-342900" lvl="1" marL="914400" rtl="0" algn="l">
              <a:spcBef>
                <a:spcPts val="0"/>
              </a:spcBef>
              <a:spcAft>
                <a:spcPts val="0"/>
              </a:spcAft>
              <a:buSzPts val="1800"/>
              <a:buChar char="○"/>
            </a:pPr>
            <a:r>
              <a:rPr lang="en" sz="1800"/>
              <a:t>Try lists of varying length</a:t>
            </a:r>
            <a:endParaRPr sz="1800"/>
          </a:p>
          <a:p>
            <a:pPr indent="-342900" lvl="1" marL="914400" rtl="0" algn="l">
              <a:spcBef>
                <a:spcPts val="0"/>
              </a:spcBef>
              <a:spcAft>
                <a:spcPts val="0"/>
              </a:spcAft>
              <a:buSzPts val="1800"/>
              <a:buChar char="○"/>
            </a:pPr>
            <a:r>
              <a:rPr lang="en" sz="1800"/>
              <a:t>Try to maximize signal / noise</a:t>
            </a:r>
            <a:endParaRPr sz="1800"/>
          </a:p>
          <a:p>
            <a:pPr indent="0" lvl="0" marL="0" rtl="0" algn="l">
              <a:spcBef>
                <a:spcPts val="2400"/>
              </a:spcBef>
              <a:spcAft>
                <a:spcPts val="2400"/>
              </a:spcAft>
              <a:buNone/>
            </a:pPr>
            <a:r>
              <a:t/>
            </a:r>
            <a:endParaRPr sz="1800"/>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5" name="Google Shape;65;p14"/>
          <p:cNvPicPr preferRelativeResize="0"/>
          <p:nvPr/>
        </p:nvPicPr>
        <p:blipFill>
          <a:blip r:embed="rId3">
            <a:alphaModFix/>
          </a:blip>
          <a:stretch>
            <a:fillRect/>
          </a:stretch>
        </p:blipFill>
        <p:spPr>
          <a:xfrm>
            <a:off x="6118050" y="821150"/>
            <a:ext cx="2673775" cy="4098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Gene Set Enrichment Analysis</a:t>
            </a:r>
            <a:endParaRPr/>
          </a:p>
        </p:txBody>
      </p:sp>
      <p:sp>
        <p:nvSpPr>
          <p:cNvPr id="195" name="Google Shape;195;p32"/>
          <p:cNvSpPr txBox="1"/>
          <p:nvPr>
            <p:ph idx="1" type="body"/>
          </p:nvPr>
        </p:nvSpPr>
        <p:spPr>
          <a:xfrm>
            <a:off x="62050" y="560425"/>
            <a:ext cx="9144000" cy="45831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Gene set enrichment analysis: </a:t>
            </a:r>
            <a:endParaRPr sz="2400"/>
          </a:p>
          <a:p>
            <a:pPr indent="-381000" lvl="1" marL="914400" rtl="0" algn="l">
              <a:spcBef>
                <a:spcPts val="0"/>
              </a:spcBef>
              <a:spcAft>
                <a:spcPts val="0"/>
              </a:spcAft>
              <a:buSzPts val="2400"/>
              <a:buChar char="○"/>
            </a:pPr>
            <a:r>
              <a:rPr lang="en"/>
              <a:t>Compute a statistic that indicates the degree of similarity between a gene list and a gene set</a:t>
            </a:r>
            <a:endParaRPr/>
          </a:p>
          <a:p>
            <a:pPr indent="-381000" lvl="1" marL="914400" rtl="0" algn="l">
              <a:spcBef>
                <a:spcPts val="0"/>
              </a:spcBef>
              <a:spcAft>
                <a:spcPts val="0"/>
              </a:spcAft>
              <a:buSzPts val="2400"/>
              <a:buChar char="○"/>
            </a:pPr>
            <a:r>
              <a:rPr lang="en"/>
              <a:t>Statistic compared to a “null” or “background” distribution to calculate a p-value</a:t>
            </a:r>
            <a:endParaRPr/>
          </a:p>
          <a:p>
            <a:pPr indent="-381000" lvl="0" marL="457200" rtl="0" algn="l">
              <a:spcBef>
                <a:spcPts val="0"/>
              </a:spcBef>
              <a:spcAft>
                <a:spcPts val="0"/>
              </a:spcAft>
              <a:buSzPts val="2400"/>
              <a:buChar char="●"/>
            </a:pPr>
            <a:r>
              <a:rPr lang="en" sz="2400"/>
              <a:t>Statistic may indicate gene list:</a:t>
            </a:r>
            <a:endParaRPr sz="2400"/>
          </a:p>
          <a:p>
            <a:pPr indent="-381000" lvl="1" marL="914400" rtl="0" algn="l">
              <a:spcBef>
                <a:spcPts val="0"/>
              </a:spcBef>
              <a:spcAft>
                <a:spcPts val="0"/>
              </a:spcAft>
              <a:buSzPts val="2400"/>
              <a:buChar char="○"/>
            </a:pPr>
            <a:r>
              <a:rPr lang="en"/>
              <a:t>Has larger overlap with gene set than expected</a:t>
            </a:r>
            <a:endParaRPr/>
          </a:p>
          <a:p>
            <a:pPr indent="-381000" lvl="1" marL="914400" rtl="0" algn="l">
              <a:spcBef>
                <a:spcPts val="0"/>
              </a:spcBef>
              <a:spcAft>
                <a:spcPts val="0"/>
              </a:spcAft>
              <a:buSzPts val="2400"/>
              <a:buChar char="○"/>
            </a:pPr>
            <a:r>
              <a:rPr lang="en"/>
              <a:t>Has smaller overlap with gene set than expected</a:t>
            </a:r>
            <a:endParaRPr/>
          </a:p>
          <a:p>
            <a:pPr indent="-381000" lvl="1" marL="914400" rtl="0" algn="l">
              <a:spcBef>
                <a:spcPts val="0"/>
              </a:spcBef>
              <a:spcAft>
                <a:spcPts val="0"/>
              </a:spcAft>
              <a:buSzPts val="2400"/>
              <a:buChar char="○"/>
            </a:pPr>
            <a:r>
              <a:rPr lang="en"/>
              <a:t>Has overlapping genes that are more highly or lowly ranked than expected</a:t>
            </a:r>
            <a:endParaRPr/>
          </a:p>
        </p:txBody>
      </p:sp>
      <p:sp>
        <p:nvSpPr>
          <p:cNvPr id="196" name="Google Shape;19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Main Types of Enrichment Analysis</a:t>
            </a:r>
            <a:endParaRPr/>
          </a:p>
        </p:txBody>
      </p:sp>
      <p:sp>
        <p:nvSpPr>
          <p:cNvPr id="202" name="Google Shape;202;p33"/>
          <p:cNvSpPr txBox="1"/>
          <p:nvPr>
            <p:ph idx="1" type="body"/>
          </p:nvPr>
        </p:nvSpPr>
        <p:spPr>
          <a:xfrm>
            <a:off x="90475" y="764718"/>
            <a:ext cx="8520600" cy="37392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SzPts val="2000"/>
              <a:buChar char="●"/>
            </a:pPr>
            <a:r>
              <a:rPr lang="en" sz="2000"/>
              <a:t> List‐based: inputs are</a:t>
            </a:r>
            <a:endParaRPr sz="2000"/>
          </a:p>
          <a:p>
            <a:pPr indent="-355600" lvl="1" marL="914400" rtl="0" algn="l">
              <a:spcBef>
                <a:spcPts val="0"/>
              </a:spcBef>
              <a:spcAft>
                <a:spcPts val="0"/>
              </a:spcAft>
              <a:buSzPts val="2000"/>
              <a:buChar char="○"/>
            </a:pPr>
            <a:r>
              <a:rPr lang="en" sz="2000"/>
              <a:t>A subset of all genes chosen by some relevant method</a:t>
            </a:r>
            <a:endParaRPr sz="2000"/>
          </a:p>
          <a:p>
            <a:pPr indent="-355600" lvl="1" marL="914400" rtl="0" algn="l">
              <a:spcBef>
                <a:spcPts val="0"/>
              </a:spcBef>
              <a:spcAft>
                <a:spcPts val="0"/>
              </a:spcAft>
              <a:buSzPts val="2000"/>
              <a:buChar char="○"/>
            </a:pPr>
            <a:r>
              <a:rPr lang="en" sz="2000"/>
              <a:t>A list of annotations, each linked to genes</a:t>
            </a:r>
            <a:endParaRPr sz="2000"/>
          </a:p>
          <a:p>
            <a:pPr indent="-355600" lvl="0" marL="457200" rtl="0" algn="l">
              <a:spcBef>
                <a:spcPts val="0"/>
              </a:spcBef>
              <a:spcAft>
                <a:spcPts val="0"/>
              </a:spcAft>
              <a:buSzPts val="2000"/>
              <a:buChar char="●"/>
            </a:pPr>
            <a:r>
              <a:rPr lang="en" sz="2000"/>
              <a:t>Rank‐based: inputs are</a:t>
            </a:r>
            <a:endParaRPr sz="2000"/>
          </a:p>
          <a:p>
            <a:pPr indent="-355600" lvl="1" marL="914400" rtl="0" algn="l">
              <a:spcBef>
                <a:spcPts val="0"/>
              </a:spcBef>
              <a:spcAft>
                <a:spcPts val="0"/>
              </a:spcAft>
              <a:buSzPts val="2000"/>
              <a:buChar char="○"/>
            </a:pPr>
            <a:r>
              <a:rPr lang="en" sz="2000"/>
              <a:t>A set of all genes ranked by some metric (ratio, foldchange, etc.)</a:t>
            </a:r>
            <a:endParaRPr sz="2000"/>
          </a:p>
          <a:p>
            <a:pPr indent="-355600" lvl="1" marL="914400" rtl="0" algn="l">
              <a:spcBef>
                <a:spcPts val="0"/>
              </a:spcBef>
              <a:spcAft>
                <a:spcPts val="0"/>
              </a:spcAft>
              <a:buSzPts val="2000"/>
              <a:buChar char="○"/>
            </a:pPr>
            <a:r>
              <a:rPr lang="en" sz="2000"/>
              <a:t>A list of annotations, each linked to genes</a:t>
            </a:r>
            <a:endParaRPr sz="2000"/>
          </a:p>
          <a:p>
            <a:pPr indent="-355600" lvl="0" marL="457200" rtl="0" algn="l">
              <a:spcBef>
                <a:spcPts val="0"/>
              </a:spcBef>
              <a:spcAft>
                <a:spcPts val="0"/>
              </a:spcAft>
              <a:buSzPts val="2000"/>
              <a:buChar char="●"/>
            </a:pPr>
            <a:r>
              <a:rPr lang="en" sz="2000"/>
              <a:t>List‐based with relationships: inputs are</a:t>
            </a:r>
            <a:endParaRPr sz="2000"/>
          </a:p>
          <a:p>
            <a:pPr indent="-355600" lvl="1" marL="914400" rtl="0" algn="l">
              <a:spcBef>
                <a:spcPts val="0"/>
              </a:spcBef>
              <a:spcAft>
                <a:spcPts val="0"/>
              </a:spcAft>
              <a:buSzPts val="2000"/>
              <a:buChar char="○"/>
            </a:pPr>
            <a:r>
              <a:rPr lang="en" sz="2000"/>
              <a:t>A subset of all genes</a:t>
            </a:r>
            <a:endParaRPr sz="2000"/>
          </a:p>
          <a:p>
            <a:pPr indent="-355600" lvl="1" marL="914400" rtl="0" algn="l">
              <a:spcBef>
                <a:spcPts val="0"/>
              </a:spcBef>
              <a:spcAft>
                <a:spcPts val="0"/>
              </a:spcAft>
              <a:buSzPts val="2000"/>
              <a:buChar char="○"/>
            </a:pPr>
            <a:r>
              <a:rPr lang="en" sz="2000"/>
              <a:t>A list of annotations, each linked to genes, organized in some relationship (e.g., a hierarchy)</a:t>
            </a:r>
            <a:endParaRPr sz="2000"/>
          </a:p>
          <a:p>
            <a:pPr indent="0" lvl="0" marL="0" rtl="0" algn="l">
              <a:spcBef>
                <a:spcPts val="2400"/>
              </a:spcBef>
              <a:spcAft>
                <a:spcPts val="2400"/>
              </a:spcAft>
              <a:buNone/>
            </a:pPr>
            <a:r>
              <a:t/>
            </a:r>
            <a:endParaRPr sz="2000"/>
          </a:p>
        </p:txBody>
      </p:sp>
      <p:sp>
        <p:nvSpPr>
          <p:cNvPr id="203" name="Google Shape;203;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Statistic to test for enrichment</a:t>
            </a:r>
            <a:endParaRPr/>
          </a:p>
        </p:txBody>
      </p:sp>
      <p:sp>
        <p:nvSpPr>
          <p:cNvPr id="209" name="Google Shape;209;p34"/>
          <p:cNvSpPr txBox="1"/>
          <p:nvPr>
            <p:ph idx="1" type="body"/>
          </p:nvPr>
        </p:nvSpPr>
        <p:spPr>
          <a:xfrm>
            <a:off x="5528400" y="929300"/>
            <a:ext cx="3615600" cy="30591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SzPts val="2000"/>
              <a:buChar char="●"/>
            </a:pPr>
            <a:r>
              <a:rPr lang="en" sz="2000"/>
              <a:t>Test for enrichment</a:t>
            </a:r>
            <a:endParaRPr sz="2000"/>
          </a:p>
          <a:p>
            <a:pPr indent="-355600" lvl="1" marL="914400" rtl="0" algn="l">
              <a:spcBef>
                <a:spcPts val="0"/>
              </a:spcBef>
              <a:spcAft>
                <a:spcPts val="0"/>
              </a:spcAft>
              <a:buSzPts val="2000"/>
              <a:buChar char="○"/>
            </a:pPr>
            <a:r>
              <a:rPr b="1" lang="en" sz="2000"/>
              <a:t>Fisher’s exact</a:t>
            </a:r>
            <a:endParaRPr b="1" sz="2000"/>
          </a:p>
          <a:p>
            <a:pPr indent="-355600" lvl="1" marL="914400" rtl="0" algn="l">
              <a:spcBef>
                <a:spcPts val="0"/>
              </a:spcBef>
              <a:spcAft>
                <a:spcPts val="0"/>
              </a:spcAft>
              <a:buSzPts val="2000"/>
              <a:buChar char="○"/>
            </a:pPr>
            <a:r>
              <a:rPr b="1" lang="en" sz="2000"/>
              <a:t>Hypergeometric</a:t>
            </a:r>
            <a:endParaRPr b="1" sz="2000"/>
          </a:p>
          <a:p>
            <a:pPr indent="-355600" lvl="1" marL="914400" rtl="0" algn="l">
              <a:spcBef>
                <a:spcPts val="0"/>
              </a:spcBef>
              <a:spcAft>
                <a:spcPts val="0"/>
              </a:spcAft>
              <a:buSzPts val="2000"/>
              <a:buChar char="○"/>
            </a:pPr>
            <a:r>
              <a:rPr lang="en" sz="2000"/>
              <a:t>Binomial</a:t>
            </a:r>
            <a:endParaRPr sz="2000"/>
          </a:p>
          <a:p>
            <a:pPr indent="-355600" lvl="1" marL="914400" rtl="0" algn="l">
              <a:spcBef>
                <a:spcPts val="0"/>
              </a:spcBef>
              <a:spcAft>
                <a:spcPts val="0"/>
              </a:spcAft>
              <a:buSzPts val="2000"/>
              <a:buChar char="○"/>
            </a:pPr>
            <a:r>
              <a:rPr lang="en" sz="2000"/>
              <a:t>Chi‐squared</a:t>
            </a:r>
            <a:endParaRPr sz="2000"/>
          </a:p>
          <a:p>
            <a:pPr indent="-355600" lvl="1" marL="914400" rtl="0" algn="l">
              <a:spcBef>
                <a:spcPts val="0"/>
              </a:spcBef>
              <a:spcAft>
                <a:spcPts val="0"/>
              </a:spcAft>
              <a:buSzPts val="2000"/>
              <a:buChar char="○"/>
            </a:pPr>
            <a:r>
              <a:rPr lang="en" sz="2000"/>
              <a:t>Kolmogorov‐Smirnov</a:t>
            </a:r>
            <a:endParaRPr sz="2000"/>
          </a:p>
          <a:p>
            <a:pPr indent="-355600" lvl="1" marL="914400" rtl="0" algn="l">
              <a:spcBef>
                <a:spcPts val="0"/>
              </a:spcBef>
              <a:spcAft>
                <a:spcPts val="0"/>
              </a:spcAft>
              <a:buSzPts val="2000"/>
              <a:buChar char="○"/>
            </a:pPr>
            <a:r>
              <a:rPr lang="en" sz="2000"/>
              <a:t>Permutation</a:t>
            </a:r>
            <a:endParaRPr sz="2000"/>
          </a:p>
          <a:p>
            <a:pPr indent="0" lvl="0" marL="0" rtl="0" algn="l">
              <a:spcBef>
                <a:spcPts val="2400"/>
              </a:spcBef>
              <a:spcAft>
                <a:spcPts val="2400"/>
              </a:spcAft>
              <a:buNone/>
            </a:pPr>
            <a:r>
              <a:t/>
            </a:r>
            <a:endParaRPr sz="2000"/>
          </a:p>
        </p:txBody>
      </p:sp>
      <p:sp>
        <p:nvSpPr>
          <p:cNvPr id="210" name="Google Shape;21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1" name="Google Shape;211;p34"/>
          <p:cNvPicPr preferRelativeResize="0"/>
          <p:nvPr/>
        </p:nvPicPr>
        <p:blipFill rotWithShape="1">
          <a:blip r:embed="rId3">
            <a:alphaModFix/>
          </a:blip>
          <a:srcRect b="0" l="0" r="12899" t="0"/>
          <a:stretch/>
        </p:blipFill>
        <p:spPr>
          <a:xfrm>
            <a:off x="0" y="1014800"/>
            <a:ext cx="5459326" cy="3433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0" y="0"/>
            <a:ext cx="91440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DAVID</a:t>
            </a:r>
            <a:endParaRPr/>
          </a:p>
        </p:txBody>
      </p:sp>
      <p:sp>
        <p:nvSpPr>
          <p:cNvPr id="217" name="Google Shape;217;p35"/>
          <p:cNvSpPr txBox="1"/>
          <p:nvPr>
            <p:ph idx="1" type="body"/>
          </p:nvPr>
        </p:nvSpPr>
        <p:spPr>
          <a:xfrm>
            <a:off x="0" y="349750"/>
            <a:ext cx="4710300" cy="40575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Database for Annotation, Visualization and Integrated Discovery (NIAID) </a:t>
            </a:r>
            <a:r>
              <a:rPr lang="en" sz="2400" u="sng">
                <a:solidFill>
                  <a:schemeClr val="hlink"/>
                </a:solidFill>
                <a:hlinkClick r:id="rId3"/>
              </a:rPr>
              <a:t>http://david.abcc.ncifcrf.gov/</a:t>
            </a:r>
            <a:r>
              <a:rPr lang="en" sz="2400"/>
              <a:t> </a:t>
            </a:r>
            <a:endParaRPr sz="2400"/>
          </a:p>
          <a:p>
            <a:pPr indent="-381000" lvl="0" marL="457200" rtl="0" algn="l">
              <a:spcBef>
                <a:spcPts val="0"/>
              </a:spcBef>
              <a:spcAft>
                <a:spcPts val="0"/>
              </a:spcAft>
              <a:buSzPts val="2400"/>
              <a:buChar char="●"/>
            </a:pPr>
            <a:r>
              <a:rPr lang="en" sz="2400"/>
              <a:t>List‐based; Lots of identifiers; lots of species</a:t>
            </a:r>
            <a:endParaRPr sz="2400"/>
          </a:p>
          <a:p>
            <a:pPr indent="-381000" lvl="0" marL="457200" rtl="0" algn="l">
              <a:spcBef>
                <a:spcPts val="0"/>
              </a:spcBef>
              <a:spcAft>
                <a:spcPts val="0"/>
              </a:spcAft>
              <a:buSzPts val="2400"/>
              <a:buChar char="●"/>
            </a:pPr>
            <a:r>
              <a:rPr lang="en" sz="2400"/>
              <a:t>Allows background definition</a:t>
            </a:r>
            <a:endParaRPr sz="2400"/>
          </a:p>
          <a:p>
            <a:pPr indent="-381000" lvl="0" marL="457200" rtl="0" algn="l">
              <a:spcBef>
                <a:spcPts val="0"/>
              </a:spcBef>
              <a:spcAft>
                <a:spcPts val="0"/>
              </a:spcAft>
              <a:buSzPts val="2400"/>
              <a:buChar char="●"/>
            </a:pPr>
            <a:r>
              <a:rPr lang="en" sz="2400"/>
              <a:t>Statistic is a modified Fisher exact test</a:t>
            </a:r>
            <a:endParaRPr sz="2400"/>
          </a:p>
          <a:p>
            <a:pPr indent="0" lvl="0" marL="0" rtl="0" algn="l">
              <a:spcBef>
                <a:spcPts val="2400"/>
              </a:spcBef>
              <a:spcAft>
                <a:spcPts val="2400"/>
              </a:spcAft>
              <a:buNone/>
            </a:pPr>
            <a:r>
              <a:t/>
            </a:r>
            <a:endParaRPr sz="2400"/>
          </a:p>
        </p:txBody>
      </p:sp>
      <p:sp>
        <p:nvSpPr>
          <p:cNvPr id="218" name="Google Shape;21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9" name="Google Shape;219;p35"/>
          <p:cNvPicPr preferRelativeResize="0"/>
          <p:nvPr/>
        </p:nvPicPr>
        <p:blipFill>
          <a:blip r:embed="rId4">
            <a:alphaModFix/>
          </a:blip>
          <a:stretch>
            <a:fillRect/>
          </a:stretch>
        </p:blipFill>
        <p:spPr>
          <a:xfrm>
            <a:off x="4710300" y="1400049"/>
            <a:ext cx="4118725" cy="28952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Overrepresentation</a:t>
            </a:r>
            <a:r>
              <a:rPr b="1" lang="en">
                <a:latin typeface="Roboto"/>
                <a:ea typeface="Roboto"/>
                <a:cs typeface="Roboto"/>
                <a:sym typeface="Roboto"/>
              </a:rPr>
              <a:t> vs Aggregate score</a:t>
            </a:r>
            <a:endParaRPr b="1">
              <a:latin typeface="Roboto"/>
              <a:ea typeface="Roboto"/>
              <a:cs typeface="Roboto"/>
              <a:sym typeface="Roboto"/>
            </a:endParaRPr>
          </a:p>
        </p:txBody>
      </p:sp>
      <p:sp>
        <p:nvSpPr>
          <p:cNvPr id="225" name="Google Shape;225;p36"/>
          <p:cNvSpPr txBox="1"/>
          <p:nvPr>
            <p:ph idx="1" type="body"/>
          </p:nvPr>
        </p:nvSpPr>
        <p:spPr>
          <a:xfrm>
            <a:off x="0" y="605475"/>
            <a:ext cx="5081100" cy="43377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SzPts val="2000"/>
              <a:buChar char="●"/>
            </a:pPr>
            <a:r>
              <a:rPr lang="en" sz="2000"/>
              <a:t>So far, methods use intuition of “over-representation”</a:t>
            </a:r>
            <a:endParaRPr sz="2000"/>
          </a:p>
          <a:p>
            <a:pPr indent="-355600" lvl="0" marL="457200" rtl="0" algn="l">
              <a:spcBef>
                <a:spcPts val="0"/>
              </a:spcBef>
              <a:spcAft>
                <a:spcPts val="0"/>
              </a:spcAft>
              <a:buSzPts val="2000"/>
              <a:buChar char="●"/>
            </a:pPr>
            <a:r>
              <a:rPr lang="en" sz="2000"/>
              <a:t>Genes of interest can be defined in many different ways:</a:t>
            </a:r>
            <a:endParaRPr sz="2000"/>
          </a:p>
          <a:p>
            <a:pPr indent="-355600" lvl="1" marL="914400" rtl="0" algn="l">
              <a:spcBef>
                <a:spcPts val="0"/>
              </a:spcBef>
              <a:spcAft>
                <a:spcPts val="0"/>
              </a:spcAft>
              <a:buSzPts val="2000"/>
              <a:buChar char="○"/>
            </a:pPr>
            <a:r>
              <a:rPr lang="en" sz="2000"/>
              <a:t>By p-value (which to use?)</a:t>
            </a:r>
            <a:endParaRPr sz="2000"/>
          </a:p>
          <a:p>
            <a:pPr indent="-355600" lvl="1" marL="914400" rtl="0" algn="l">
              <a:spcBef>
                <a:spcPts val="0"/>
              </a:spcBef>
              <a:spcAft>
                <a:spcPts val="0"/>
              </a:spcAft>
              <a:buSzPts val="2000"/>
              <a:buChar char="○"/>
            </a:pPr>
            <a:r>
              <a:rPr lang="en" sz="2000"/>
              <a:t>Filtered by fold change?</a:t>
            </a:r>
            <a:endParaRPr sz="2000"/>
          </a:p>
          <a:p>
            <a:pPr indent="-355600" lvl="1" marL="914400" rtl="0" algn="l">
              <a:spcBef>
                <a:spcPts val="0"/>
              </a:spcBef>
              <a:spcAft>
                <a:spcPts val="0"/>
              </a:spcAft>
              <a:buSzPts val="2000"/>
              <a:buChar char="○"/>
            </a:pPr>
            <a:r>
              <a:rPr lang="en" sz="2000"/>
              <a:t>Ignores potentially meaningful information on other genes</a:t>
            </a:r>
            <a:endParaRPr sz="2000"/>
          </a:p>
          <a:p>
            <a:pPr indent="-355600" lvl="0" marL="457200" rtl="0" algn="l">
              <a:spcBef>
                <a:spcPts val="0"/>
              </a:spcBef>
              <a:spcAft>
                <a:spcPts val="0"/>
              </a:spcAft>
              <a:buSzPts val="2000"/>
              <a:buChar char="●"/>
            </a:pPr>
            <a:r>
              <a:rPr lang="en" sz="2000"/>
              <a:t>Aggregate score methods use statistics for all genes in a dataset</a:t>
            </a:r>
            <a:endParaRPr sz="2000"/>
          </a:p>
        </p:txBody>
      </p:sp>
      <p:sp>
        <p:nvSpPr>
          <p:cNvPr id="226" name="Google Shape;226;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7" name="Google Shape;227;p36"/>
          <p:cNvPicPr preferRelativeResize="0"/>
          <p:nvPr/>
        </p:nvPicPr>
        <p:blipFill>
          <a:blip r:embed="rId3">
            <a:alphaModFix/>
          </a:blip>
          <a:stretch>
            <a:fillRect/>
          </a:stretch>
        </p:blipFill>
        <p:spPr>
          <a:xfrm>
            <a:off x="5081100" y="889491"/>
            <a:ext cx="3940050" cy="37696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idx="1" type="body"/>
          </p:nvPr>
        </p:nvSpPr>
        <p:spPr>
          <a:xfrm>
            <a:off x="0" y="605400"/>
            <a:ext cx="9021300" cy="37392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Choosing gene list thresholds is hard and subjective</a:t>
            </a:r>
            <a:endParaRPr sz="2400"/>
          </a:p>
          <a:p>
            <a:pPr indent="-381000" lvl="0" marL="457200" marR="0" rtl="0" algn="l">
              <a:lnSpc>
                <a:spcPct val="115000"/>
              </a:lnSpc>
              <a:spcBef>
                <a:spcPts val="0"/>
              </a:spcBef>
              <a:spcAft>
                <a:spcPts val="0"/>
              </a:spcAft>
              <a:buClr>
                <a:schemeClr val="dk2"/>
              </a:buClr>
              <a:buSzPts val="2400"/>
              <a:buFont typeface="Open Sans"/>
              <a:buChar char="●"/>
            </a:pPr>
            <a:r>
              <a:rPr lang="en" sz="2400"/>
              <a:t>Expression datasets measure thousands of genes at once</a:t>
            </a:r>
            <a:endParaRPr sz="2400"/>
          </a:p>
          <a:p>
            <a:pPr indent="-381000" lvl="0" marL="457200" rtl="0" algn="l">
              <a:spcBef>
                <a:spcPts val="0"/>
              </a:spcBef>
              <a:spcAft>
                <a:spcPts val="0"/>
              </a:spcAft>
              <a:buSzPts val="2400"/>
              <a:buChar char="●"/>
            </a:pPr>
            <a:r>
              <a:rPr lang="en" sz="2400"/>
              <a:t>Ideally use all information from an expression</a:t>
            </a:r>
            <a:endParaRPr sz="2400"/>
          </a:p>
          <a:p>
            <a:pPr indent="-381000" lvl="0" marL="457200" rtl="0" algn="l">
              <a:spcBef>
                <a:spcPts val="0"/>
              </a:spcBef>
              <a:spcAft>
                <a:spcPts val="0"/>
              </a:spcAft>
              <a:buSzPts val="2400"/>
              <a:buChar char="●"/>
            </a:pPr>
            <a:r>
              <a:rPr lang="en" sz="2400"/>
              <a:t>Gene Set Enrichment Analysis: statistical method that uses ranked gene expression statistics to calculate enrichment</a:t>
            </a:r>
            <a:endParaRPr sz="2400"/>
          </a:p>
        </p:txBody>
      </p:sp>
      <p:sp>
        <p:nvSpPr>
          <p:cNvPr id="233" name="Google Shape;233;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4" name="Google Shape;234;p37"/>
          <p:cNvPicPr preferRelativeResize="0"/>
          <p:nvPr/>
        </p:nvPicPr>
        <p:blipFill>
          <a:blip r:embed="rId3">
            <a:alphaModFix/>
          </a:blip>
          <a:stretch>
            <a:fillRect/>
          </a:stretch>
        </p:blipFill>
        <p:spPr>
          <a:xfrm>
            <a:off x="306413" y="3040930"/>
            <a:ext cx="4800900" cy="1800338"/>
          </a:xfrm>
          <a:prstGeom prst="rect">
            <a:avLst/>
          </a:prstGeom>
          <a:noFill/>
          <a:ln>
            <a:noFill/>
          </a:ln>
        </p:spPr>
      </p:pic>
      <p:pic>
        <p:nvPicPr>
          <p:cNvPr id="235" name="Google Shape;235;p37"/>
          <p:cNvPicPr preferRelativeResize="0"/>
          <p:nvPr/>
        </p:nvPicPr>
        <p:blipFill>
          <a:blip r:embed="rId4">
            <a:alphaModFix/>
          </a:blip>
          <a:stretch>
            <a:fillRect/>
          </a:stretch>
        </p:blipFill>
        <p:spPr>
          <a:xfrm>
            <a:off x="5229687" y="3040924"/>
            <a:ext cx="3412017" cy="1800350"/>
          </a:xfrm>
          <a:prstGeom prst="rect">
            <a:avLst/>
          </a:prstGeom>
          <a:noFill/>
          <a:ln>
            <a:noFill/>
          </a:ln>
        </p:spPr>
      </p:pic>
      <p:sp>
        <p:nvSpPr>
          <p:cNvPr id="236" name="Google Shape;236;p37"/>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Gene Set Enrichment Analysis (GSEA)</a:t>
            </a:r>
            <a:endParaRPr b="1">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Schematic Overview of GSEA</a:t>
            </a:r>
            <a:endParaRPr/>
          </a:p>
        </p:txBody>
      </p:sp>
      <p:sp>
        <p:nvSpPr>
          <p:cNvPr id="242" name="Google Shape;24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38"/>
          <p:cNvPicPr preferRelativeResize="0"/>
          <p:nvPr/>
        </p:nvPicPr>
        <p:blipFill>
          <a:blip r:embed="rId3">
            <a:alphaModFix/>
          </a:blip>
          <a:stretch>
            <a:fillRect/>
          </a:stretch>
        </p:blipFill>
        <p:spPr>
          <a:xfrm>
            <a:off x="1164075" y="865357"/>
            <a:ext cx="6732724" cy="4151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9" name="Google Shape;249;p39"/>
          <p:cNvPicPr preferRelativeResize="0"/>
          <p:nvPr/>
        </p:nvPicPr>
        <p:blipFill>
          <a:blip r:embed="rId3">
            <a:alphaModFix/>
          </a:blip>
          <a:stretch>
            <a:fillRect/>
          </a:stretch>
        </p:blipFill>
        <p:spPr>
          <a:xfrm>
            <a:off x="1394838" y="338440"/>
            <a:ext cx="6354336" cy="446661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5" name="Google Shape;255;p40"/>
          <p:cNvPicPr preferRelativeResize="0"/>
          <p:nvPr/>
        </p:nvPicPr>
        <p:blipFill>
          <a:blip r:embed="rId3">
            <a:alphaModFix/>
          </a:blip>
          <a:stretch>
            <a:fillRect/>
          </a:stretch>
        </p:blipFill>
        <p:spPr>
          <a:xfrm>
            <a:off x="1306663" y="549506"/>
            <a:ext cx="6530683" cy="40444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1" name="Google Shape;261;p41"/>
          <p:cNvPicPr preferRelativeResize="0"/>
          <p:nvPr/>
        </p:nvPicPr>
        <p:blipFill>
          <a:blip r:embed="rId3">
            <a:alphaModFix/>
          </a:blip>
          <a:stretch>
            <a:fillRect/>
          </a:stretch>
        </p:blipFill>
        <p:spPr>
          <a:xfrm>
            <a:off x="1509125" y="496794"/>
            <a:ext cx="6125743" cy="41499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You found interesting genes: now what?</a:t>
            </a:r>
            <a:endParaRPr b="1">
              <a:latin typeface="Roboto"/>
              <a:ea typeface="Roboto"/>
              <a:cs typeface="Roboto"/>
              <a:sym typeface="Roboto"/>
            </a:endParaRPr>
          </a:p>
        </p:txBody>
      </p:sp>
      <p:sp>
        <p:nvSpPr>
          <p:cNvPr id="71" name="Google Shape;71;p15"/>
          <p:cNvSpPr txBox="1"/>
          <p:nvPr>
            <p:ph idx="1" type="body"/>
          </p:nvPr>
        </p:nvSpPr>
        <p:spPr>
          <a:xfrm>
            <a:off x="311700" y="702162"/>
            <a:ext cx="8520600" cy="37392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1000"/>
              </a:spcBef>
              <a:spcAft>
                <a:spcPts val="0"/>
              </a:spcAft>
              <a:buSzPts val="2400"/>
              <a:buChar char="●"/>
            </a:pPr>
            <a:r>
              <a:rPr lang="en" sz="2400"/>
              <a:t>Select some genes for validation</a:t>
            </a:r>
            <a:endParaRPr sz="2400"/>
          </a:p>
          <a:p>
            <a:pPr indent="-381000" lvl="0" marL="457200" marR="0" rtl="0" algn="l">
              <a:lnSpc>
                <a:spcPct val="115000"/>
              </a:lnSpc>
              <a:spcBef>
                <a:spcPts val="0"/>
              </a:spcBef>
              <a:spcAft>
                <a:spcPts val="0"/>
              </a:spcAft>
              <a:buSzPts val="2400"/>
              <a:buChar char="●"/>
            </a:pPr>
            <a:r>
              <a:rPr lang="en" sz="2400"/>
              <a:t>Do some follow-up experiments</a:t>
            </a:r>
            <a:endParaRPr sz="2400"/>
          </a:p>
          <a:p>
            <a:pPr indent="-381000" lvl="0" marL="457200" marR="0" rtl="0" algn="l">
              <a:lnSpc>
                <a:spcPct val="115000"/>
              </a:lnSpc>
              <a:spcBef>
                <a:spcPts val="0"/>
              </a:spcBef>
              <a:spcAft>
                <a:spcPts val="0"/>
              </a:spcAft>
              <a:buSzPts val="2400"/>
              <a:buChar char="●"/>
            </a:pPr>
            <a:r>
              <a:rPr lang="en" sz="2400"/>
              <a:t>Publish a huge table with results</a:t>
            </a:r>
            <a:endParaRPr sz="2400"/>
          </a:p>
          <a:p>
            <a:pPr indent="-381000" lvl="0" marL="457200" marR="0" rtl="0" algn="l">
              <a:lnSpc>
                <a:spcPct val="115000"/>
              </a:lnSpc>
              <a:spcBef>
                <a:spcPts val="0"/>
              </a:spcBef>
              <a:spcAft>
                <a:spcPts val="0"/>
              </a:spcAft>
              <a:buSzPts val="2400"/>
              <a:buChar char="●"/>
            </a:pPr>
            <a:r>
              <a:rPr lang="en" sz="2400"/>
              <a:t>Try to learn about genes from published </a:t>
            </a:r>
            <a:r>
              <a:rPr lang="en" sz="2400"/>
              <a:t>literature</a:t>
            </a:r>
            <a:endParaRPr sz="2400"/>
          </a:p>
          <a:p>
            <a:pPr indent="0" lvl="0" marL="0" marR="0" rtl="0" algn="l">
              <a:lnSpc>
                <a:spcPct val="115000"/>
              </a:lnSpc>
              <a:spcBef>
                <a:spcPts val="2400"/>
              </a:spcBef>
              <a:spcAft>
                <a:spcPts val="2400"/>
              </a:spcAft>
              <a:buNone/>
            </a:pPr>
            <a:r>
              <a:t/>
            </a:r>
            <a:endParaRPr sz="2400"/>
          </a:p>
        </p:txBody>
      </p:sp>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3" name="Google Shape;73;p15"/>
          <p:cNvPicPr preferRelativeResize="0"/>
          <p:nvPr/>
        </p:nvPicPr>
        <p:blipFill>
          <a:blip r:embed="rId3">
            <a:alphaModFix/>
          </a:blip>
          <a:stretch>
            <a:fillRect/>
          </a:stretch>
        </p:blipFill>
        <p:spPr>
          <a:xfrm>
            <a:off x="5889625" y="774300"/>
            <a:ext cx="2833750" cy="1265050"/>
          </a:xfrm>
          <a:prstGeom prst="rect">
            <a:avLst/>
          </a:prstGeom>
          <a:noFill/>
          <a:ln>
            <a:noFill/>
          </a:ln>
        </p:spPr>
      </p:pic>
      <p:pic>
        <p:nvPicPr>
          <p:cNvPr id="74" name="Google Shape;74;p15"/>
          <p:cNvPicPr preferRelativeResize="0"/>
          <p:nvPr/>
        </p:nvPicPr>
        <p:blipFill rotWithShape="1">
          <a:blip r:embed="rId4">
            <a:alphaModFix/>
          </a:blip>
          <a:srcRect b="59275" l="0" r="0" t="0"/>
          <a:stretch/>
        </p:blipFill>
        <p:spPr>
          <a:xfrm>
            <a:off x="1585800" y="2803900"/>
            <a:ext cx="5559450" cy="2150101"/>
          </a:xfrm>
          <a:prstGeom prst="rect">
            <a:avLst/>
          </a:prstGeom>
          <a:noFill/>
          <a:ln>
            <a:noFill/>
          </a:ln>
        </p:spPr>
      </p:pic>
      <p:sp>
        <p:nvSpPr>
          <p:cNvPr id="75" name="Google Shape;75;p15"/>
          <p:cNvSpPr txBox="1"/>
          <p:nvPr/>
        </p:nvSpPr>
        <p:spPr>
          <a:xfrm>
            <a:off x="5979875" y="774300"/>
            <a:ext cx="8208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qPCR</a:t>
            </a:r>
            <a:endParaRPr>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7" name="Google Shape;267;p42"/>
          <p:cNvPicPr preferRelativeResize="0"/>
          <p:nvPr/>
        </p:nvPicPr>
        <p:blipFill>
          <a:blip r:embed="rId3">
            <a:alphaModFix/>
          </a:blip>
          <a:stretch>
            <a:fillRect/>
          </a:stretch>
        </p:blipFill>
        <p:spPr>
          <a:xfrm>
            <a:off x="1558925" y="476275"/>
            <a:ext cx="6125744" cy="41909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3" name="Google Shape;273;p43"/>
          <p:cNvPicPr preferRelativeResize="0"/>
          <p:nvPr/>
        </p:nvPicPr>
        <p:blipFill>
          <a:blip r:embed="rId3">
            <a:alphaModFix/>
          </a:blip>
          <a:stretch>
            <a:fillRect/>
          </a:stretch>
        </p:blipFill>
        <p:spPr>
          <a:xfrm>
            <a:off x="1505425" y="301338"/>
            <a:ext cx="6133143" cy="45408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9" name="Google Shape;279;p44"/>
          <p:cNvPicPr preferRelativeResize="0"/>
          <p:nvPr/>
        </p:nvPicPr>
        <p:blipFill>
          <a:blip r:embed="rId3">
            <a:alphaModFix/>
          </a:blip>
          <a:stretch>
            <a:fillRect/>
          </a:stretch>
        </p:blipFill>
        <p:spPr>
          <a:xfrm>
            <a:off x="1734325" y="417038"/>
            <a:ext cx="5675359" cy="4309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5" name="Google Shape;285;p45"/>
          <p:cNvPicPr preferRelativeResize="0"/>
          <p:nvPr/>
        </p:nvPicPr>
        <p:blipFill>
          <a:blip r:embed="rId3">
            <a:alphaModFix/>
          </a:blip>
          <a:stretch>
            <a:fillRect/>
          </a:stretch>
        </p:blipFill>
        <p:spPr>
          <a:xfrm>
            <a:off x="1533625" y="417038"/>
            <a:ext cx="6076739" cy="43094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Leading Edge Genes</a:t>
            </a:r>
            <a:endParaRPr/>
          </a:p>
        </p:txBody>
      </p:sp>
      <p:sp>
        <p:nvSpPr>
          <p:cNvPr id="291" name="Google Shape;291;p46"/>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Leading edge subset of a gene set = the genes that appear in the ranked list before the running sum reaches the max value.</a:t>
            </a:r>
            <a:endParaRPr sz="1800">
              <a:solidFill>
                <a:schemeClr val="dk1"/>
              </a:solidFill>
            </a:endParaRPr>
          </a:p>
          <a:p>
            <a:pPr indent="0" lvl="0" marL="0" rtl="0" algn="l">
              <a:spcBef>
                <a:spcPts val="1000"/>
              </a:spcBef>
              <a:spcAft>
                <a:spcPts val="0"/>
              </a:spcAft>
              <a:buNone/>
            </a:pPr>
            <a:r>
              <a:t/>
            </a:r>
            <a:endParaRPr sz="1800"/>
          </a:p>
          <a:p>
            <a:pPr indent="0" lvl="0" marL="0" rtl="0" algn="l">
              <a:spcBef>
                <a:spcPts val="2400"/>
              </a:spcBef>
              <a:spcAft>
                <a:spcPts val="0"/>
              </a:spcAft>
              <a:buNone/>
            </a:pPr>
            <a:r>
              <a:t/>
            </a:r>
            <a:endParaRPr sz="1800"/>
          </a:p>
          <a:p>
            <a:pPr indent="0" lvl="0" marL="0" rtl="0" algn="l">
              <a:spcBef>
                <a:spcPts val="2400"/>
              </a:spcBef>
              <a:spcAft>
                <a:spcPts val="0"/>
              </a:spcAft>
              <a:buNone/>
            </a:pPr>
            <a:r>
              <a:t/>
            </a:r>
            <a:endParaRPr sz="1800"/>
          </a:p>
          <a:p>
            <a:pPr indent="-342900" lvl="0" marL="457200" rtl="0" algn="l">
              <a:spcBef>
                <a:spcPts val="2400"/>
              </a:spcBef>
              <a:spcAft>
                <a:spcPts val="0"/>
              </a:spcAft>
              <a:buSzPts val="1800"/>
              <a:buChar char="●"/>
            </a:pPr>
            <a:r>
              <a:rPr lang="en" sz="1800">
                <a:solidFill>
                  <a:schemeClr val="dk1"/>
                </a:solidFill>
              </a:rPr>
              <a:t>Leading edge analysis = examine the genes that are in the leading edge subsets of the enriched gene sets.</a:t>
            </a:r>
            <a:endParaRPr sz="1800">
              <a:solidFill>
                <a:schemeClr val="dk1"/>
              </a:solidFill>
            </a:endParaRPr>
          </a:p>
          <a:p>
            <a:pPr indent="-342900" lvl="0" marL="457200" rtl="0" algn="l">
              <a:spcBef>
                <a:spcPts val="0"/>
              </a:spcBef>
              <a:spcAft>
                <a:spcPts val="0"/>
              </a:spcAft>
              <a:buSzPts val="1800"/>
              <a:buChar char="●"/>
            </a:pPr>
            <a:r>
              <a:rPr lang="en" sz="1800">
                <a:solidFill>
                  <a:schemeClr val="dk1"/>
                </a:solidFill>
              </a:rPr>
              <a:t>For a negative ES, it is the set of members that appear subsequent to the peak score.</a:t>
            </a:r>
            <a:endParaRPr sz="1800"/>
          </a:p>
        </p:txBody>
      </p:sp>
      <p:sp>
        <p:nvSpPr>
          <p:cNvPr id="292" name="Google Shape;292;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3" name="Google Shape;293;p46"/>
          <p:cNvPicPr preferRelativeResize="0"/>
          <p:nvPr/>
        </p:nvPicPr>
        <p:blipFill>
          <a:blip r:embed="rId3">
            <a:alphaModFix/>
          </a:blip>
          <a:stretch>
            <a:fillRect/>
          </a:stretch>
        </p:blipFill>
        <p:spPr>
          <a:xfrm>
            <a:off x="2120551" y="1667501"/>
            <a:ext cx="4583401" cy="1919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7"/>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GSEA Statistic</a:t>
            </a:r>
            <a:endParaRPr/>
          </a:p>
        </p:txBody>
      </p:sp>
      <p:sp>
        <p:nvSpPr>
          <p:cNvPr id="299" name="Google Shape;299;p47"/>
          <p:cNvSpPr txBox="1"/>
          <p:nvPr>
            <p:ph idx="1" type="body"/>
          </p:nvPr>
        </p:nvSpPr>
        <p:spPr>
          <a:xfrm>
            <a:off x="292500" y="702025"/>
            <a:ext cx="8559000" cy="43548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Clr>
                <a:srgbClr val="000000"/>
              </a:buClr>
              <a:buSzPts val="1800"/>
              <a:buChar char="●"/>
            </a:pPr>
            <a:r>
              <a:rPr lang="en" sz="1800">
                <a:solidFill>
                  <a:srgbClr val="000000"/>
                </a:solidFill>
              </a:rPr>
              <a:t>Enrichment score</a:t>
            </a:r>
            <a:r>
              <a:rPr lang="en" sz="1800">
                <a:solidFill>
                  <a:srgbClr val="000000"/>
                </a:solidFill>
              </a:rPr>
              <a:t> (ES) is </a:t>
            </a:r>
            <a:r>
              <a:rPr i="1" lang="en" sz="1800">
                <a:solidFill>
                  <a:srgbClr val="000000"/>
                </a:solidFill>
              </a:rPr>
              <a:t>directional</a:t>
            </a:r>
            <a:r>
              <a:rPr lang="en" sz="1800">
                <a:solidFill>
                  <a:srgbClr val="000000"/>
                </a:solidFill>
              </a:rPr>
              <a:t>:</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positive ES: gene in geneset at the top of the ranked list</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negative ES: gene in geneset at the bottom of the ranked list</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Normalized Enrichment score (</a:t>
            </a:r>
            <a:r>
              <a:rPr b="1" lang="en" sz="1800">
                <a:solidFill>
                  <a:srgbClr val="000000"/>
                </a:solidFill>
              </a:rPr>
              <a:t>NES</a:t>
            </a:r>
            <a:r>
              <a:rPr lang="en" sz="1800">
                <a:solidFill>
                  <a:srgbClr val="000000"/>
                </a:solidFill>
              </a:rPr>
              <a:t>): ES adjusted for gene set size</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can be used to compare analysis results across gene sets</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chemeClr val="dk1"/>
                </a:solidFill>
              </a:rPr>
              <a:t>N</a:t>
            </a:r>
            <a:r>
              <a:rPr lang="en" sz="1800">
                <a:solidFill>
                  <a:schemeClr val="dk1"/>
                </a:solidFill>
              </a:rPr>
              <a:t>ominal p-value estimates the statistical significance of the enrichment score for a single gene set</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Must correct for multiple hypothesis testing</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Bonferroni</a:t>
            </a:r>
            <a:endParaRPr sz="1800">
              <a:solidFill>
                <a:srgbClr val="000000"/>
              </a:solidFill>
            </a:endParaRPr>
          </a:p>
          <a:p>
            <a:pPr indent="-342900" lvl="1" marL="914400" rtl="0" algn="l">
              <a:spcBef>
                <a:spcPts val="0"/>
              </a:spcBef>
              <a:spcAft>
                <a:spcPts val="0"/>
              </a:spcAft>
              <a:buClr>
                <a:srgbClr val="000000"/>
              </a:buClr>
              <a:buSzPts val="1800"/>
              <a:buChar char="○"/>
            </a:pPr>
            <a:r>
              <a:rPr b="1" lang="en" sz="1800">
                <a:solidFill>
                  <a:srgbClr val="000000"/>
                </a:solidFill>
              </a:rPr>
              <a:t>Benjamini-Hochberg (a.k.a. FDR)</a:t>
            </a:r>
            <a:endParaRPr b="1" sz="1800">
              <a:solidFill>
                <a:srgbClr val="000000"/>
              </a:solidFill>
            </a:endParaRPr>
          </a:p>
          <a:p>
            <a:pPr indent="-342900" lvl="0" marL="457200" rtl="0" algn="l">
              <a:spcBef>
                <a:spcPts val="0"/>
              </a:spcBef>
              <a:spcAft>
                <a:spcPts val="0"/>
              </a:spcAft>
              <a:buClr>
                <a:srgbClr val="000000"/>
              </a:buClr>
              <a:buSzPts val="1800"/>
              <a:buChar char="●"/>
            </a:pPr>
            <a:r>
              <a:rPr lang="en" sz="1800">
                <a:solidFill>
                  <a:schemeClr val="dk1"/>
                </a:solidFill>
              </a:rPr>
              <a:t>False Discovery Rate (FDR) is the estimated fraction of results expected to be false positives</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e.g. for 100 significant results at FDR &lt; 0.05, 5 are likely to be FP</a:t>
            </a:r>
            <a:endParaRPr sz="1800">
              <a:solidFill>
                <a:schemeClr val="dk1"/>
              </a:solidFill>
            </a:endParaRPr>
          </a:p>
        </p:txBody>
      </p:sp>
      <p:sp>
        <p:nvSpPr>
          <p:cNvPr id="300" name="Google Shape;300;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Advantages of GSEA</a:t>
            </a:r>
            <a:endParaRPr/>
          </a:p>
        </p:txBody>
      </p:sp>
      <p:sp>
        <p:nvSpPr>
          <p:cNvPr id="306" name="Google Shape;306;p48"/>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700"/>
              </a:spcBef>
              <a:spcAft>
                <a:spcPts val="0"/>
              </a:spcAft>
              <a:buClr>
                <a:schemeClr val="dk1"/>
              </a:buClr>
              <a:buSzPts val="2000"/>
              <a:buChar char="●"/>
            </a:pPr>
            <a:r>
              <a:rPr lang="en" sz="2000">
                <a:solidFill>
                  <a:schemeClr val="dk1"/>
                </a:solidFill>
              </a:rPr>
              <a:t>Agnostic to the type of gene set and the source of annotation</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Operates on any ordered gene list</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Does not require the choice of a gene selection threshold or the explicit definition of a statistically significant marker set</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Uses distribution-free, non-parametric, permutation-based test procedures with increased statistical power</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Incorporates the permutation of phenotype labels thereby preserving the “biological” correlation structure of the markers</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Takes into account multiple hypotheses testing of multiple gene sets.</a:t>
            </a:r>
            <a:endParaRPr sz="2000">
              <a:solidFill>
                <a:schemeClr val="dk1"/>
              </a:solidFill>
            </a:endParaRPr>
          </a:p>
          <a:p>
            <a:pPr indent="0" lvl="0" marL="0" rtl="0" algn="l">
              <a:lnSpc>
                <a:spcPct val="115000"/>
              </a:lnSpc>
              <a:spcBef>
                <a:spcPts val="1000"/>
              </a:spcBef>
              <a:spcAft>
                <a:spcPts val="2400"/>
              </a:spcAft>
              <a:buNone/>
            </a:pPr>
            <a:r>
              <a:t/>
            </a:r>
            <a:endParaRPr sz="2000"/>
          </a:p>
        </p:txBody>
      </p:sp>
      <p:sp>
        <p:nvSpPr>
          <p:cNvPr id="307" name="Google Shape;307;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9"/>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Enrichr</a:t>
            </a:r>
            <a:endParaRPr/>
          </a:p>
        </p:txBody>
      </p:sp>
      <p:sp>
        <p:nvSpPr>
          <p:cNvPr id="313" name="Google Shape;313;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4" name="Google Shape;314;p49"/>
          <p:cNvPicPr preferRelativeResize="0"/>
          <p:nvPr/>
        </p:nvPicPr>
        <p:blipFill>
          <a:blip r:embed="rId3">
            <a:alphaModFix/>
          </a:blip>
          <a:stretch>
            <a:fillRect/>
          </a:stretch>
        </p:blipFill>
        <p:spPr>
          <a:xfrm>
            <a:off x="152400" y="719775"/>
            <a:ext cx="3908081" cy="4309425"/>
          </a:xfrm>
          <a:prstGeom prst="rect">
            <a:avLst/>
          </a:prstGeom>
          <a:noFill/>
          <a:ln>
            <a:noFill/>
          </a:ln>
        </p:spPr>
      </p:pic>
      <p:sp>
        <p:nvSpPr>
          <p:cNvPr id="315" name="Google Shape;315;p49"/>
          <p:cNvSpPr txBox="1"/>
          <p:nvPr/>
        </p:nvSpPr>
        <p:spPr>
          <a:xfrm>
            <a:off x="4232100" y="812825"/>
            <a:ext cx="4911900" cy="4086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Open Sans"/>
              <a:buChar char="●"/>
            </a:pPr>
            <a:r>
              <a:rPr lang="en" sz="2400">
                <a:solidFill>
                  <a:srgbClr val="404040"/>
                </a:solidFill>
                <a:latin typeface="Open Sans"/>
                <a:ea typeface="Open Sans"/>
                <a:cs typeface="Open Sans"/>
                <a:sym typeface="Open Sans"/>
              </a:rPr>
              <a:t>The enrichment analysis tool </a:t>
            </a:r>
            <a:r>
              <a:rPr lang="en" sz="2400" u="sng">
                <a:solidFill>
                  <a:schemeClr val="hlink"/>
                </a:solidFill>
                <a:latin typeface="Open Sans"/>
                <a:ea typeface="Open Sans"/>
                <a:cs typeface="Open Sans"/>
                <a:sym typeface="Open Sans"/>
                <a:hlinkClick r:id="rId4"/>
              </a:rPr>
              <a:t>http://amp.pharm.mssm.edu/Enrichr/</a:t>
            </a:r>
            <a:r>
              <a:rPr lang="en" sz="2400">
                <a:solidFill>
                  <a:srgbClr val="404040"/>
                </a:solidFill>
                <a:latin typeface="Open Sans"/>
                <a:ea typeface="Open Sans"/>
                <a:cs typeface="Open Sans"/>
                <a:sym typeface="Open Sans"/>
              </a:rPr>
              <a:t> </a:t>
            </a:r>
            <a:endParaRPr sz="2400">
              <a:solidFill>
                <a:srgbClr val="404040"/>
              </a:solidFill>
              <a:latin typeface="Open Sans"/>
              <a:ea typeface="Open Sans"/>
              <a:cs typeface="Open Sans"/>
              <a:sym typeface="Open Sans"/>
            </a:endParaRPr>
          </a:p>
          <a:p>
            <a:pPr indent="-381000" lvl="0" marL="457200" rtl="0" algn="l">
              <a:spcBef>
                <a:spcPts val="0"/>
              </a:spcBef>
              <a:spcAft>
                <a:spcPts val="0"/>
              </a:spcAft>
              <a:buClr>
                <a:srgbClr val="404040"/>
              </a:buClr>
              <a:buSzPts val="2400"/>
              <a:buFont typeface="Open Sans"/>
              <a:buChar char="●"/>
            </a:pPr>
            <a:r>
              <a:rPr lang="en" sz="2400">
                <a:solidFill>
                  <a:srgbClr val="404040"/>
                </a:solidFill>
                <a:latin typeface="Open Sans"/>
                <a:ea typeface="Open Sans"/>
                <a:cs typeface="Open Sans"/>
                <a:sym typeface="Open Sans"/>
              </a:rPr>
              <a:t>Clustergram to produce dynamic heatmaps of enriched terms as columns and user input genes as rows</a:t>
            </a:r>
            <a:endParaRPr sz="2400">
              <a:solidFill>
                <a:srgbClr val="404040"/>
              </a:solidFill>
              <a:latin typeface="Open Sans"/>
              <a:ea typeface="Open Sans"/>
              <a:cs typeface="Open Sans"/>
              <a:sym typeface="Open Sans"/>
            </a:endParaRPr>
          </a:p>
          <a:p>
            <a:pPr indent="-381000" lvl="0" marL="457200" rtl="0" algn="l">
              <a:spcBef>
                <a:spcPts val="0"/>
              </a:spcBef>
              <a:spcAft>
                <a:spcPts val="0"/>
              </a:spcAft>
              <a:buClr>
                <a:srgbClr val="404040"/>
              </a:buClr>
              <a:buSzPts val="2400"/>
              <a:buFont typeface="Open Sans"/>
              <a:buChar char="●"/>
            </a:pPr>
            <a:r>
              <a:rPr lang="en" sz="2400">
                <a:solidFill>
                  <a:srgbClr val="404040"/>
                </a:solidFill>
                <a:latin typeface="Open Sans"/>
                <a:ea typeface="Open Sans"/>
                <a:cs typeface="Open Sans"/>
                <a:sym typeface="Open Sans"/>
              </a:rPr>
              <a:t>helps understand the relationships between their input genes and enriched terms.</a:t>
            </a:r>
            <a:endParaRPr sz="2400">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0"/>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Metascape</a:t>
            </a:r>
            <a:endParaRPr/>
          </a:p>
        </p:txBody>
      </p:sp>
      <p:sp>
        <p:nvSpPr>
          <p:cNvPr id="321" name="Google Shape;321;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2" name="Google Shape;322;p50"/>
          <p:cNvSpPr txBox="1"/>
          <p:nvPr/>
        </p:nvSpPr>
        <p:spPr>
          <a:xfrm>
            <a:off x="4548400" y="812825"/>
            <a:ext cx="4595700" cy="4086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04040"/>
              </a:buClr>
              <a:buSzPts val="2400"/>
              <a:buFont typeface="Open Sans"/>
              <a:buChar char="●"/>
            </a:pPr>
            <a:r>
              <a:rPr lang="en" sz="2400">
                <a:solidFill>
                  <a:srgbClr val="404040"/>
                </a:solidFill>
                <a:latin typeface="Open Sans"/>
                <a:ea typeface="Open Sans"/>
                <a:cs typeface="Open Sans"/>
                <a:sym typeface="Open Sans"/>
              </a:rPr>
              <a:t>m</a:t>
            </a:r>
            <a:r>
              <a:rPr lang="en" sz="2400">
                <a:solidFill>
                  <a:srgbClr val="404040"/>
                </a:solidFill>
                <a:latin typeface="Open Sans"/>
                <a:ea typeface="Open Sans"/>
                <a:cs typeface="Open Sans"/>
                <a:sym typeface="Open Sans"/>
              </a:rPr>
              <a:t>etascape.org</a:t>
            </a:r>
            <a:endParaRPr sz="2400">
              <a:solidFill>
                <a:srgbClr val="404040"/>
              </a:solidFill>
              <a:latin typeface="Open Sans"/>
              <a:ea typeface="Open Sans"/>
              <a:cs typeface="Open Sans"/>
              <a:sym typeface="Open Sans"/>
            </a:endParaRPr>
          </a:p>
          <a:p>
            <a:pPr indent="-381000" lvl="0" marL="457200" rtl="0" algn="l">
              <a:spcBef>
                <a:spcPts val="0"/>
              </a:spcBef>
              <a:spcAft>
                <a:spcPts val="0"/>
              </a:spcAft>
              <a:buClr>
                <a:srgbClr val="404040"/>
              </a:buClr>
              <a:buSzPts val="2400"/>
              <a:buFont typeface="Open Sans"/>
              <a:buChar char="●"/>
            </a:pPr>
            <a:r>
              <a:rPr lang="en" sz="2400">
                <a:solidFill>
                  <a:srgbClr val="404040"/>
                </a:solidFill>
                <a:latin typeface="Open Sans"/>
                <a:ea typeface="Open Sans"/>
                <a:cs typeface="Open Sans"/>
                <a:sym typeface="Open Sans"/>
              </a:rPr>
              <a:t>Maintains set of curated geneset databases (GO, KEGG, etc)</a:t>
            </a:r>
            <a:endParaRPr sz="2400">
              <a:solidFill>
                <a:srgbClr val="404040"/>
              </a:solidFill>
              <a:latin typeface="Open Sans"/>
              <a:ea typeface="Open Sans"/>
              <a:cs typeface="Open Sans"/>
              <a:sym typeface="Open Sans"/>
            </a:endParaRPr>
          </a:p>
          <a:p>
            <a:pPr indent="-381000" lvl="0" marL="457200" rtl="0" algn="l">
              <a:spcBef>
                <a:spcPts val="0"/>
              </a:spcBef>
              <a:spcAft>
                <a:spcPts val="0"/>
              </a:spcAft>
              <a:buClr>
                <a:srgbClr val="404040"/>
              </a:buClr>
              <a:buSzPts val="2400"/>
              <a:buFont typeface="Open Sans"/>
              <a:buChar char="●"/>
            </a:pPr>
            <a:r>
              <a:rPr lang="en" sz="2400">
                <a:solidFill>
                  <a:srgbClr val="404040"/>
                </a:solidFill>
                <a:latin typeface="Open Sans"/>
                <a:ea typeface="Open Sans"/>
                <a:cs typeface="Open Sans"/>
                <a:sym typeface="Open Sans"/>
              </a:rPr>
              <a:t>Computes hyperenrichment</a:t>
            </a:r>
            <a:endParaRPr sz="2400">
              <a:solidFill>
                <a:srgbClr val="404040"/>
              </a:solidFill>
              <a:latin typeface="Open Sans"/>
              <a:ea typeface="Open Sans"/>
              <a:cs typeface="Open Sans"/>
              <a:sym typeface="Open Sans"/>
            </a:endParaRPr>
          </a:p>
          <a:p>
            <a:pPr indent="-381000" lvl="0" marL="457200" rtl="0" algn="l">
              <a:spcBef>
                <a:spcPts val="0"/>
              </a:spcBef>
              <a:spcAft>
                <a:spcPts val="0"/>
              </a:spcAft>
              <a:buClr>
                <a:srgbClr val="404040"/>
              </a:buClr>
              <a:buSzPts val="2400"/>
              <a:buFont typeface="Open Sans"/>
              <a:buChar char="●"/>
            </a:pPr>
            <a:r>
              <a:rPr lang="en" sz="2400">
                <a:solidFill>
                  <a:srgbClr val="404040"/>
                </a:solidFill>
                <a:latin typeface="Open Sans"/>
                <a:ea typeface="Open Sans"/>
                <a:cs typeface="Open Sans"/>
                <a:sym typeface="Open Sans"/>
              </a:rPr>
              <a:t>Clusters gene sets by shared gene statistic</a:t>
            </a:r>
            <a:endParaRPr sz="2400">
              <a:solidFill>
                <a:srgbClr val="404040"/>
              </a:solidFill>
              <a:latin typeface="Open Sans"/>
              <a:ea typeface="Open Sans"/>
              <a:cs typeface="Open Sans"/>
              <a:sym typeface="Open Sans"/>
            </a:endParaRPr>
          </a:p>
          <a:p>
            <a:pPr indent="-381000" lvl="0" marL="457200" rtl="0" algn="l">
              <a:spcBef>
                <a:spcPts val="0"/>
              </a:spcBef>
              <a:spcAft>
                <a:spcPts val="0"/>
              </a:spcAft>
              <a:buClr>
                <a:srgbClr val="404040"/>
              </a:buClr>
              <a:buSzPts val="2400"/>
              <a:buFont typeface="Open Sans"/>
              <a:buChar char="●"/>
            </a:pPr>
            <a:r>
              <a:rPr lang="en" sz="2400">
                <a:solidFill>
                  <a:srgbClr val="404040"/>
                </a:solidFill>
                <a:latin typeface="Open Sans"/>
                <a:ea typeface="Open Sans"/>
                <a:cs typeface="Open Sans"/>
                <a:sym typeface="Open Sans"/>
              </a:rPr>
              <a:t>Easy to use</a:t>
            </a:r>
            <a:endParaRPr sz="2400">
              <a:solidFill>
                <a:srgbClr val="404040"/>
              </a:solidFill>
              <a:latin typeface="Open Sans"/>
              <a:ea typeface="Open Sans"/>
              <a:cs typeface="Open Sans"/>
              <a:sym typeface="Open Sans"/>
            </a:endParaRPr>
          </a:p>
          <a:p>
            <a:pPr indent="-381000" lvl="0" marL="457200" rtl="0" algn="l">
              <a:spcBef>
                <a:spcPts val="0"/>
              </a:spcBef>
              <a:spcAft>
                <a:spcPts val="0"/>
              </a:spcAft>
              <a:buClr>
                <a:srgbClr val="404040"/>
              </a:buClr>
              <a:buSzPts val="2400"/>
              <a:buFont typeface="Open Sans"/>
              <a:buChar char="●"/>
            </a:pPr>
            <a:r>
              <a:rPr lang="en" sz="2400">
                <a:solidFill>
                  <a:srgbClr val="404040"/>
                </a:solidFill>
                <a:latin typeface="Open Sans"/>
                <a:ea typeface="Open Sans"/>
                <a:cs typeface="Open Sans"/>
                <a:sym typeface="Open Sans"/>
              </a:rPr>
              <a:t>Makes nice figures</a:t>
            </a:r>
            <a:endParaRPr sz="2400">
              <a:solidFill>
                <a:srgbClr val="404040"/>
              </a:solidFill>
              <a:latin typeface="Open Sans"/>
              <a:ea typeface="Open Sans"/>
              <a:cs typeface="Open Sans"/>
              <a:sym typeface="Open Sans"/>
            </a:endParaRPr>
          </a:p>
        </p:txBody>
      </p:sp>
      <p:pic>
        <p:nvPicPr>
          <p:cNvPr id="323" name="Google Shape;323;p50"/>
          <p:cNvPicPr preferRelativeResize="0"/>
          <p:nvPr/>
        </p:nvPicPr>
        <p:blipFill>
          <a:blip r:embed="rId3">
            <a:alphaModFix/>
          </a:blip>
          <a:stretch>
            <a:fillRect/>
          </a:stretch>
        </p:blipFill>
        <p:spPr>
          <a:xfrm>
            <a:off x="106274" y="705100"/>
            <a:ext cx="4442125" cy="1608450"/>
          </a:xfrm>
          <a:prstGeom prst="rect">
            <a:avLst/>
          </a:prstGeom>
          <a:noFill/>
          <a:ln>
            <a:noFill/>
          </a:ln>
        </p:spPr>
      </p:pic>
      <p:pic>
        <p:nvPicPr>
          <p:cNvPr id="324" name="Google Shape;324;p50"/>
          <p:cNvPicPr preferRelativeResize="0"/>
          <p:nvPr/>
        </p:nvPicPr>
        <p:blipFill>
          <a:blip r:embed="rId4">
            <a:alphaModFix/>
          </a:blip>
          <a:stretch>
            <a:fillRect/>
          </a:stretch>
        </p:blipFill>
        <p:spPr>
          <a:xfrm>
            <a:off x="931725" y="2313550"/>
            <a:ext cx="2646050" cy="2721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1"/>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Considerations and Recommendations</a:t>
            </a:r>
            <a:endParaRPr b="1">
              <a:latin typeface="Roboto"/>
              <a:ea typeface="Roboto"/>
              <a:cs typeface="Roboto"/>
              <a:sym typeface="Roboto"/>
            </a:endParaRPr>
          </a:p>
        </p:txBody>
      </p:sp>
      <p:sp>
        <p:nvSpPr>
          <p:cNvPr id="330" name="Google Shape;330;p51"/>
          <p:cNvSpPr txBox="1"/>
          <p:nvPr>
            <p:ph idx="1" type="body"/>
          </p:nvPr>
        </p:nvSpPr>
        <p:spPr>
          <a:xfrm>
            <a:off x="207550" y="714163"/>
            <a:ext cx="8472300" cy="38403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Clr>
                <a:srgbClr val="680018"/>
              </a:buClr>
              <a:buSzPts val="2400"/>
              <a:buChar char="●"/>
            </a:pPr>
            <a:r>
              <a:rPr b="1" lang="en" sz="2400">
                <a:solidFill>
                  <a:srgbClr val="680018"/>
                </a:solidFill>
              </a:rPr>
              <a:t>Choose a tool that</a:t>
            </a:r>
            <a:endParaRPr b="1" sz="2400">
              <a:solidFill>
                <a:srgbClr val="680018"/>
              </a:solidFill>
            </a:endParaRPr>
          </a:p>
          <a:p>
            <a:pPr indent="-381000" lvl="1" marL="914400" rtl="0" algn="l">
              <a:spcBef>
                <a:spcPts val="0"/>
              </a:spcBef>
              <a:spcAft>
                <a:spcPts val="0"/>
              </a:spcAft>
              <a:buSzPts val="2400"/>
              <a:buChar char="○"/>
            </a:pPr>
            <a:r>
              <a:rPr lang="en"/>
              <a:t>Includes your species</a:t>
            </a:r>
            <a:endParaRPr/>
          </a:p>
          <a:p>
            <a:pPr indent="-381000" lvl="1" marL="914400" rtl="0" algn="l">
              <a:spcBef>
                <a:spcPts val="0"/>
              </a:spcBef>
              <a:spcAft>
                <a:spcPts val="0"/>
              </a:spcAft>
              <a:buSzPts val="2400"/>
              <a:buChar char="○"/>
            </a:pPr>
            <a:r>
              <a:rPr lang="en"/>
              <a:t>Includes your gene / probe identifiers</a:t>
            </a:r>
            <a:endParaRPr/>
          </a:p>
          <a:p>
            <a:pPr indent="-381000" lvl="1" marL="914400" rtl="0" algn="l">
              <a:spcBef>
                <a:spcPts val="0"/>
              </a:spcBef>
              <a:spcAft>
                <a:spcPts val="0"/>
              </a:spcAft>
              <a:buSzPts val="2400"/>
              <a:buChar char="○"/>
            </a:pPr>
            <a:r>
              <a:rPr lang="en"/>
              <a:t>Has up‐to‐date annotation</a:t>
            </a:r>
            <a:endParaRPr/>
          </a:p>
          <a:p>
            <a:pPr indent="-381000" lvl="1" marL="914400" rtl="0" algn="l">
              <a:spcBef>
                <a:spcPts val="0"/>
              </a:spcBef>
              <a:spcAft>
                <a:spcPts val="0"/>
              </a:spcAft>
              <a:buSzPts val="2400"/>
              <a:buChar char="○"/>
            </a:pPr>
            <a:r>
              <a:rPr lang="en"/>
              <a:t>Lets you define your background (if possible)</a:t>
            </a:r>
            <a:endParaRPr b="1" sz="2400">
              <a:solidFill>
                <a:srgbClr val="680018"/>
              </a:solidFill>
            </a:endParaRPr>
          </a:p>
          <a:p>
            <a:pPr indent="-381000" lvl="0" marL="457200" rtl="0" algn="l">
              <a:spcBef>
                <a:spcPts val="0"/>
              </a:spcBef>
              <a:spcAft>
                <a:spcPts val="0"/>
              </a:spcAft>
              <a:buClr>
                <a:srgbClr val="680018"/>
              </a:buClr>
              <a:buSzPts val="2400"/>
              <a:buChar char="●"/>
            </a:pPr>
            <a:r>
              <a:rPr b="1" lang="en" sz="2400">
                <a:solidFill>
                  <a:srgbClr val="680018"/>
                </a:solidFill>
              </a:rPr>
              <a:t>Try at least a few tools, inspect for agreement</a:t>
            </a:r>
            <a:endParaRPr b="1" sz="2400">
              <a:solidFill>
                <a:srgbClr val="680018"/>
              </a:solidFill>
            </a:endParaRPr>
          </a:p>
          <a:p>
            <a:pPr indent="-381000" lvl="0" marL="457200" rtl="0" algn="l">
              <a:spcBef>
                <a:spcPts val="0"/>
              </a:spcBef>
              <a:spcAft>
                <a:spcPts val="0"/>
              </a:spcAft>
              <a:buClr>
                <a:srgbClr val="680018"/>
              </a:buClr>
              <a:buSzPts val="2400"/>
              <a:buChar char="●"/>
            </a:pPr>
            <a:r>
              <a:rPr b="1" lang="en" sz="2400">
                <a:solidFill>
                  <a:srgbClr val="680018"/>
                </a:solidFill>
              </a:rPr>
              <a:t>Try different list definitions </a:t>
            </a:r>
            <a:r>
              <a:rPr lang="en" sz="2400">
                <a:solidFill>
                  <a:srgbClr val="680018"/>
                </a:solidFill>
              </a:rPr>
              <a:t>(e.g. different p-value, log fold change thresholds)</a:t>
            </a:r>
            <a:endParaRPr sz="2400"/>
          </a:p>
        </p:txBody>
      </p:sp>
      <p:sp>
        <p:nvSpPr>
          <p:cNvPr id="331" name="Google Shape;331;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Interpreting Gene Lists</a:t>
            </a:r>
            <a:endParaRPr/>
          </a:p>
        </p:txBody>
      </p:sp>
      <p:sp>
        <p:nvSpPr>
          <p:cNvPr id="81" name="Google Shape;81;p16"/>
          <p:cNvSpPr txBox="1"/>
          <p:nvPr>
            <p:ph idx="1" type="body"/>
          </p:nvPr>
        </p:nvSpPr>
        <p:spPr>
          <a:xfrm>
            <a:off x="311700" y="727838"/>
            <a:ext cx="8411400" cy="41931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Single gene analysis method instrumental in our understanding of cell-biological process</a:t>
            </a:r>
            <a:endParaRPr sz="2400"/>
          </a:p>
          <a:p>
            <a:pPr indent="-381000" lvl="0" marL="457200" marR="0" rtl="0" algn="l">
              <a:lnSpc>
                <a:spcPct val="115000"/>
              </a:lnSpc>
              <a:spcBef>
                <a:spcPts val="0"/>
              </a:spcBef>
              <a:spcAft>
                <a:spcPts val="0"/>
              </a:spcAft>
              <a:buClr>
                <a:schemeClr val="dk2"/>
              </a:buClr>
              <a:buSzPts val="2400"/>
              <a:buFont typeface="Open Sans"/>
              <a:buChar char="●"/>
            </a:pPr>
            <a:r>
              <a:rPr lang="en" sz="2400"/>
              <a:t>Many genes work together in the cell in, e.g. pathways</a:t>
            </a:r>
            <a:endParaRPr sz="2400"/>
          </a:p>
          <a:p>
            <a:pPr indent="-381000" lvl="0" marL="457200" marR="0" rtl="0" algn="l">
              <a:lnSpc>
                <a:spcPct val="115000"/>
              </a:lnSpc>
              <a:spcBef>
                <a:spcPts val="0"/>
              </a:spcBef>
              <a:spcAft>
                <a:spcPts val="0"/>
              </a:spcAft>
              <a:buClr>
                <a:schemeClr val="dk2"/>
              </a:buClr>
              <a:buSzPts val="2400"/>
              <a:buFont typeface="Open Sans"/>
              <a:buChar char="●"/>
            </a:pPr>
            <a:r>
              <a:rPr lang="en" sz="2400"/>
              <a:t>Biologically, gene expression of entire cellular pathways is perturbed as a unit</a:t>
            </a:r>
            <a:r>
              <a:rPr lang="en"/>
              <a:t> </a:t>
            </a:r>
            <a:endParaRPr/>
          </a:p>
          <a:p>
            <a:pPr indent="-381000" lvl="0" marL="457200" rtl="0" algn="l">
              <a:spcBef>
                <a:spcPts val="0"/>
              </a:spcBef>
              <a:spcAft>
                <a:spcPts val="0"/>
              </a:spcAft>
              <a:buSzPts val="2400"/>
              <a:buChar char="●"/>
            </a:pPr>
            <a:r>
              <a:rPr lang="en" sz="2400"/>
              <a:t>Individual genes cannot reveal high level patterns</a:t>
            </a:r>
            <a:endParaRPr sz="2400"/>
          </a:p>
          <a:p>
            <a:pPr indent="-381000" lvl="0" marL="457200" rtl="0" algn="l">
              <a:spcBef>
                <a:spcPts val="0"/>
              </a:spcBef>
              <a:spcAft>
                <a:spcPts val="0"/>
              </a:spcAft>
              <a:buSzPts val="2400"/>
              <a:buChar char="●"/>
            </a:pPr>
            <a:r>
              <a:rPr lang="en" sz="2400"/>
              <a:t>Groups of genes known to relate are organized into </a:t>
            </a:r>
            <a:r>
              <a:rPr i="1" lang="en" sz="2400"/>
              <a:t>genesets</a:t>
            </a:r>
            <a:endParaRPr sz="2400"/>
          </a:p>
        </p:txBody>
      </p:sp>
      <p:sp>
        <p:nvSpPr>
          <p:cNvPr id="82" name="Google Shape;8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0" st="0"/>
                                            </p:txEl>
                                          </p:spTgt>
                                        </p:tgtEl>
                                        <p:attrNameLst>
                                          <p:attrName>style.visibility</p:attrName>
                                        </p:attrNameLst>
                                      </p:cBhvr>
                                      <p:to>
                                        <p:strVal val="visible"/>
                                      </p:to>
                                    </p:set>
                                    <p:animEffect filter="fade" transition="in">
                                      <p:cBhvr>
                                        <p:cTn dur="1000"/>
                                        <p:tgtEl>
                                          <p:spTgt spid="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1" st="1"/>
                                            </p:txEl>
                                          </p:spTgt>
                                        </p:tgtEl>
                                        <p:attrNameLst>
                                          <p:attrName>style.visibility</p:attrName>
                                        </p:attrNameLst>
                                      </p:cBhvr>
                                      <p:to>
                                        <p:strVal val="visible"/>
                                      </p:to>
                                    </p:set>
                                    <p:animEffect filter="fade" transition="in">
                                      <p:cBhvr>
                                        <p:cTn dur="1000"/>
                                        <p:tgtEl>
                                          <p:spTgt spid="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2" st="2"/>
                                            </p:txEl>
                                          </p:spTgt>
                                        </p:tgtEl>
                                        <p:attrNameLst>
                                          <p:attrName>style.visibility</p:attrName>
                                        </p:attrNameLst>
                                      </p:cBhvr>
                                      <p:to>
                                        <p:strVal val="visible"/>
                                      </p:to>
                                    </p:set>
                                    <p:animEffect filter="fade" transition="in">
                                      <p:cBhvr>
                                        <p:cTn dur="1000"/>
                                        <p:tgtEl>
                                          <p:spTgt spid="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3" st="3"/>
                                            </p:txEl>
                                          </p:spTgt>
                                        </p:tgtEl>
                                        <p:attrNameLst>
                                          <p:attrName>style.visibility</p:attrName>
                                        </p:attrNameLst>
                                      </p:cBhvr>
                                      <p:to>
                                        <p:strVal val="visible"/>
                                      </p:to>
                                    </p:set>
                                    <p:animEffect filter="fade" transition="in">
                                      <p:cBhvr>
                                        <p:cTn dur="1000"/>
                                        <p:tgtEl>
                                          <p:spTgt spid="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4" st="4"/>
                                            </p:txEl>
                                          </p:spTgt>
                                        </p:tgtEl>
                                        <p:attrNameLst>
                                          <p:attrName>style.visibility</p:attrName>
                                        </p:attrNameLst>
                                      </p:cBhvr>
                                      <p:to>
                                        <p:strVal val="visible"/>
                                      </p:to>
                                    </p:set>
                                    <p:animEffect filter="fade" transition="in">
                                      <p:cBhvr>
                                        <p:cTn dur="1000"/>
                                        <p:tgtEl>
                                          <p:spTgt spid="8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Types of Gene Sets</a:t>
            </a:r>
            <a:endParaRPr/>
          </a:p>
        </p:txBody>
      </p:sp>
      <p:sp>
        <p:nvSpPr>
          <p:cNvPr id="88" name="Google Shape;88;p17"/>
          <p:cNvSpPr txBox="1"/>
          <p:nvPr>
            <p:ph idx="1" type="body"/>
          </p:nvPr>
        </p:nvSpPr>
        <p:spPr>
          <a:xfrm>
            <a:off x="311700" y="923876"/>
            <a:ext cx="8520600" cy="41331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Genes are organized in different ways:</a:t>
            </a:r>
            <a:endParaRPr sz="2400"/>
          </a:p>
          <a:p>
            <a:pPr indent="-381000" lvl="1" marL="914400" rtl="0" algn="l">
              <a:spcBef>
                <a:spcPts val="0"/>
              </a:spcBef>
              <a:spcAft>
                <a:spcPts val="0"/>
              </a:spcAft>
              <a:buSzPts val="2400"/>
              <a:buChar char="○"/>
            </a:pPr>
            <a:r>
              <a:rPr lang="en"/>
              <a:t>Biological process (e.g. cell cycle, inflammation)</a:t>
            </a:r>
            <a:endParaRPr sz="2400"/>
          </a:p>
          <a:p>
            <a:pPr indent="-381000" lvl="1" marL="914400" rtl="0" algn="l">
              <a:spcBef>
                <a:spcPts val="0"/>
              </a:spcBef>
              <a:spcAft>
                <a:spcPts val="0"/>
              </a:spcAft>
              <a:buSzPts val="2400"/>
              <a:buChar char="○"/>
            </a:pPr>
            <a:r>
              <a:rPr lang="en"/>
              <a:t>Molecular function (kinase, zinc ion binding)</a:t>
            </a:r>
            <a:endParaRPr/>
          </a:p>
          <a:p>
            <a:pPr indent="-381000" lvl="1" marL="914400" rtl="0" algn="l">
              <a:spcBef>
                <a:spcPts val="0"/>
              </a:spcBef>
              <a:spcAft>
                <a:spcPts val="0"/>
              </a:spcAft>
              <a:buSzPts val="2400"/>
              <a:buChar char="○"/>
            </a:pPr>
            <a:r>
              <a:rPr lang="en"/>
              <a:t>Cellular component (nucleus, cell membrane)</a:t>
            </a:r>
            <a:endParaRPr/>
          </a:p>
          <a:p>
            <a:pPr indent="-381000" lvl="1" marL="914400" rtl="0" algn="l">
              <a:spcBef>
                <a:spcPts val="0"/>
              </a:spcBef>
              <a:spcAft>
                <a:spcPts val="0"/>
              </a:spcAft>
              <a:buSzPts val="2400"/>
              <a:buChar char="○"/>
            </a:pPr>
            <a:r>
              <a:rPr lang="en"/>
              <a:t>Disease process (transcription in cancer)</a:t>
            </a:r>
            <a:endParaRPr/>
          </a:p>
          <a:p>
            <a:pPr indent="-381000" lvl="1" marL="914400" rtl="0" algn="l">
              <a:spcBef>
                <a:spcPts val="0"/>
              </a:spcBef>
              <a:spcAft>
                <a:spcPts val="0"/>
              </a:spcAft>
              <a:buSzPts val="2400"/>
              <a:buChar char="○"/>
            </a:pPr>
            <a:r>
              <a:rPr lang="en"/>
              <a:t>Genome loci (chromosome 1 p32.1)</a:t>
            </a:r>
            <a:endParaRPr/>
          </a:p>
          <a:p>
            <a:pPr indent="0" lvl="0" marL="0" rtl="0" algn="ctr">
              <a:spcBef>
                <a:spcPts val="2400"/>
              </a:spcBef>
              <a:spcAft>
                <a:spcPts val="2400"/>
              </a:spcAft>
              <a:buNone/>
            </a:pPr>
            <a:r>
              <a:rPr b="1" lang="en" sz="2400"/>
              <a:t>Does our gene list overlap with a given gene set?</a:t>
            </a:r>
            <a:br>
              <a:rPr b="1" lang="en" sz="2400"/>
            </a:br>
            <a:r>
              <a:rPr b="1" lang="en" sz="2400"/>
              <a:t>Which gene sets are implicated by our gene list?</a:t>
            </a:r>
            <a:r>
              <a:rPr lang="en" sz="2400"/>
              <a:t> </a:t>
            </a:r>
            <a:endParaRPr sz="2400"/>
          </a:p>
        </p:txBody>
      </p:sp>
      <p:sp>
        <p:nvSpPr>
          <p:cNvPr id="89" name="Google Shape;8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10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1000"/>
                                        <p:tgtEl>
                                          <p:spTgt spid="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5" st="5"/>
                                            </p:txEl>
                                          </p:spTgt>
                                        </p:tgtEl>
                                        <p:attrNameLst>
                                          <p:attrName>style.visibility</p:attrName>
                                        </p:attrNameLst>
                                      </p:cBhvr>
                                      <p:to>
                                        <p:strVal val="visible"/>
                                      </p:to>
                                    </p:set>
                                    <p:animEffect filter="fade" transition="in">
                                      <p:cBhvr>
                                        <p:cTn dur="1000"/>
                                        <p:tgtEl>
                                          <p:spTgt spid="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6" st="6"/>
                                            </p:txEl>
                                          </p:spTgt>
                                        </p:tgtEl>
                                        <p:attrNameLst>
                                          <p:attrName>style.visibility</p:attrName>
                                        </p:attrNameLst>
                                      </p:cBhvr>
                                      <p:to>
                                        <p:strVal val="visible"/>
                                      </p:to>
                                    </p:set>
                                    <p:animEffect filter="fade" transition="in">
                                      <p:cBhvr>
                                        <p:cTn dur="1000"/>
                                        <p:tgtEl>
                                          <p:spTgt spid="8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Popular Annotation Sources</a:t>
            </a:r>
            <a:endParaRPr/>
          </a:p>
        </p:txBody>
      </p:sp>
      <p:sp>
        <p:nvSpPr>
          <p:cNvPr id="95" name="Google Shape;95;p18"/>
          <p:cNvSpPr txBox="1"/>
          <p:nvPr>
            <p:ph idx="1" type="body"/>
          </p:nvPr>
        </p:nvSpPr>
        <p:spPr>
          <a:xfrm>
            <a:off x="311700" y="605399"/>
            <a:ext cx="8520600" cy="44514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Clr>
                <a:srgbClr val="680018"/>
              </a:buClr>
              <a:buSzPts val="2400"/>
              <a:buChar char="●"/>
            </a:pPr>
            <a:r>
              <a:rPr lang="en" sz="2400">
                <a:solidFill>
                  <a:srgbClr val="680018"/>
                </a:solidFill>
              </a:rPr>
              <a:t>KEGG Pathways - Kyoto Encyclopedia of Genes and Genomes</a:t>
            </a:r>
            <a:endParaRPr sz="2400">
              <a:solidFill>
                <a:srgbClr val="680018"/>
              </a:solidFill>
            </a:endParaRPr>
          </a:p>
          <a:p>
            <a:pPr indent="-381000" lvl="0" marL="457200" rtl="0" algn="l">
              <a:spcBef>
                <a:spcPts val="0"/>
              </a:spcBef>
              <a:spcAft>
                <a:spcPts val="0"/>
              </a:spcAft>
              <a:buClr>
                <a:srgbClr val="680018"/>
              </a:buClr>
              <a:buSzPts val="2400"/>
              <a:buChar char="●"/>
            </a:pPr>
            <a:r>
              <a:rPr lang="en" sz="2400">
                <a:solidFill>
                  <a:srgbClr val="680018"/>
                </a:solidFill>
              </a:rPr>
              <a:t>REACTOME - curated, peer-reviewed pathway DB</a:t>
            </a:r>
            <a:endParaRPr sz="2400">
              <a:solidFill>
                <a:srgbClr val="680018"/>
              </a:solidFill>
            </a:endParaRPr>
          </a:p>
          <a:p>
            <a:pPr indent="-381000" lvl="0" marL="457200" rtl="0" algn="l">
              <a:spcBef>
                <a:spcPts val="0"/>
              </a:spcBef>
              <a:spcAft>
                <a:spcPts val="0"/>
              </a:spcAft>
              <a:buClr>
                <a:srgbClr val="680018"/>
              </a:buClr>
              <a:buSzPts val="2400"/>
              <a:buChar char="●"/>
            </a:pPr>
            <a:r>
              <a:rPr b="1" lang="en" sz="2400">
                <a:solidFill>
                  <a:srgbClr val="680018"/>
                </a:solidFill>
              </a:rPr>
              <a:t>Gene Ontology</a:t>
            </a:r>
            <a:endParaRPr sz="2400"/>
          </a:p>
          <a:p>
            <a:pPr indent="-381000" lvl="0" marL="457200" rtl="0" algn="l">
              <a:spcBef>
                <a:spcPts val="0"/>
              </a:spcBef>
              <a:spcAft>
                <a:spcPts val="0"/>
              </a:spcAft>
              <a:buSzPts val="2400"/>
              <a:buChar char="●"/>
            </a:pPr>
            <a:r>
              <a:rPr lang="en" sz="2400"/>
              <a:t>Genes sharing a motif or regulated by the same protein/miRNA</a:t>
            </a:r>
            <a:endParaRPr sz="2400"/>
          </a:p>
          <a:p>
            <a:pPr indent="-381000" lvl="0" marL="457200" rtl="0" algn="l">
              <a:spcBef>
                <a:spcPts val="0"/>
              </a:spcBef>
              <a:spcAft>
                <a:spcPts val="0"/>
              </a:spcAft>
              <a:buSzPts val="2400"/>
              <a:buChar char="●"/>
            </a:pPr>
            <a:r>
              <a:rPr lang="en" sz="2400"/>
              <a:t>Genes found on the same chromosome</a:t>
            </a:r>
            <a:endParaRPr sz="2400"/>
          </a:p>
          <a:p>
            <a:pPr indent="-381000" lvl="0" marL="457200" rtl="0" algn="l">
              <a:spcBef>
                <a:spcPts val="0"/>
              </a:spcBef>
              <a:spcAft>
                <a:spcPts val="0"/>
              </a:spcAft>
              <a:buClr>
                <a:srgbClr val="680018"/>
              </a:buClr>
              <a:buSzPts val="2400"/>
              <a:buChar char="●"/>
            </a:pPr>
            <a:r>
              <a:rPr b="1" lang="en" sz="2400">
                <a:solidFill>
                  <a:srgbClr val="680018"/>
                </a:solidFill>
              </a:rPr>
              <a:t>Broad’s Molecular Signatures Database (MSigDB)</a:t>
            </a:r>
            <a:endParaRPr b="1" sz="2400">
              <a:solidFill>
                <a:srgbClr val="680018"/>
              </a:solidFill>
            </a:endParaRPr>
          </a:p>
          <a:p>
            <a:pPr indent="-381000" lvl="0" marL="457200" rtl="0" algn="l">
              <a:spcBef>
                <a:spcPts val="0"/>
              </a:spcBef>
              <a:spcAft>
                <a:spcPts val="0"/>
              </a:spcAft>
              <a:buSzPts val="2400"/>
              <a:buChar char="●"/>
            </a:pPr>
            <a:r>
              <a:rPr lang="en" sz="2400"/>
              <a:t>any grouping that is biologically sensible</a:t>
            </a:r>
            <a:r>
              <a:rPr lang="en" sz="2400"/>
              <a:t> (e.g. your own)</a:t>
            </a:r>
            <a:endParaRPr sz="2400"/>
          </a:p>
        </p:txBody>
      </p:sp>
      <p:sp>
        <p:nvSpPr>
          <p:cNvPr id="96" name="Google Shape;9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Molecular Signatures Database - MSigDB</a:t>
            </a:r>
            <a:endParaRPr/>
          </a:p>
        </p:txBody>
      </p:sp>
      <p:sp>
        <p:nvSpPr>
          <p:cNvPr id="102" name="Google Shape;102;p19"/>
          <p:cNvSpPr txBox="1"/>
          <p:nvPr>
            <p:ph idx="1" type="body"/>
          </p:nvPr>
        </p:nvSpPr>
        <p:spPr>
          <a:xfrm>
            <a:off x="306750" y="776950"/>
            <a:ext cx="8714400" cy="419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The Molecular Signatures Database (</a:t>
            </a:r>
            <a:r>
              <a:rPr b="1" lang="en" sz="1800">
                <a:solidFill>
                  <a:schemeClr val="dk1"/>
                </a:solidFill>
              </a:rPr>
              <a:t>MSigDB</a:t>
            </a:r>
            <a:r>
              <a:rPr lang="en" sz="1800">
                <a:solidFill>
                  <a:schemeClr val="dk1"/>
                </a:solidFill>
              </a:rPr>
              <a:t>) gene sets are divided into 8 major collections: </a:t>
            </a:r>
            <a:r>
              <a:rPr lang="en" sz="1400" u="sng">
                <a:solidFill>
                  <a:schemeClr val="accent5"/>
                </a:solidFill>
                <a:latin typeface="Arial"/>
                <a:ea typeface="Arial"/>
                <a:cs typeface="Arial"/>
                <a:sym typeface="Arial"/>
                <a:hlinkClick r:id="rId3">
                  <a:extLst>
                    <a:ext uri="{A12FA001-AC4F-418D-AE19-62706E023703}">
                      <ahyp:hlinkClr val="tx"/>
                    </a:ext>
                  </a:extLst>
                </a:hlinkClick>
              </a:rPr>
              <a:t>http://software.broadinstitute.org/gsea/msigdb</a:t>
            </a:r>
            <a:r>
              <a:rPr lang="en" sz="1400">
                <a:solidFill>
                  <a:schemeClr val="dk1"/>
                </a:solidFill>
                <a:latin typeface="Arial"/>
                <a:ea typeface="Arial"/>
                <a:cs typeface="Arial"/>
                <a:sym typeface="Arial"/>
              </a:rPr>
              <a:t> </a:t>
            </a:r>
            <a:endParaRPr sz="1800">
              <a:solidFill>
                <a:schemeClr val="dk1"/>
              </a:solidFill>
            </a:endParaRPr>
          </a:p>
          <a:p>
            <a:pPr indent="0" lvl="0" marL="0" rtl="0" algn="l">
              <a:spcBef>
                <a:spcPts val="600"/>
              </a:spcBef>
              <a:spcAft>
                <a:spcPts val="0"/>
              </a:spcAft>
              <a:buNone/>
            </a:pPr>
            <a:r>
              <a:rPr b="1" lang="en" sz="1800">
                <a:solidFill>
                  <a:schemeClr val="dk1"/>
                </a:solidFill>
              </a:rPr>
              <a:t>C1: positional gene sets </a:t>
            </a:r>
            <a:endParaRPr sz="1800">
              <a:solidFill>
                <a:schemeClr val="dk1"/>
              </a:solidFill>
            </a:endParaRPr>
          </a:p>
          <a:p>
            <a:pPr indent="0" lvl="0" marL="0" rtl="0" algn="l">
              <a:spcBef>
                <a:spcPts val="600"/>
              </a:spcBef>
              <a:spcAft>
                <a:spcPts val="0"/>
              </a:spcAft>
              <a:buNone/>
            </a:pPr>
            <a:r>
              <a:rPr b="1" lang="en" sz="1800">
                <a:solidFill>
                  <a:schemeClr val="dk1"/>
                </a:solidFill>
              </a:rPr>
              <a:t>C2: curated gene sets </a:t>
            </a:r>
            <a:endParaRPr sz="1800">
              <a:solidFill>
                <a:schemeClr val="dk1"/>
              </a:solidFill>
            </a:endParaRPr>
          </a:p>
          <a:p>
            <a:pPr indent="0" lvl="0" marL="0" rtl="0" algn="l">
              <a:spcBef>
                <a:spcPts val="600"/>
              </a:spcBef>
              <a:spcAft>
                <a:spcPts val="0"/>
              </a:spcAft>
              <a:buNone/>
            </a:pPr>
            <a:r>
              <a:rPr b="1" lang="en" sz="1800">
                <a:solidFill>
                  <a:schemeClr val="dk1"/>
                </a:solidFill>
              </a:rPr>
              <a:t>C3: motif gene sets </a:t>
            </a:r>
            <a:endParaRPr sz="1800">
              <a:solidFill>
                <a:schemeClr val="dk1"/>
              </a:solidFill>
            </a:endParaRPr>
          </a:p>
          <a:p>
            <a:pPr indent="0" lvl="0" marL="0" rtl="0" algn="l">
              <a:spcBef>
                <a:spcPts val="600"/>
              </a:spcBef>
              <a:spcAft>
                <a:spcPts val="0"/>
              </a:spcAft>
              <a:buNone/>
            </a:pPr>
            <a:r>
              <a:rPr b="1" lang="en" sz="1800">
                <a:solidFill>
                  <a:schemeClr val="dk1"/>
                </a:solidFill>
              </a:rPr>
              <a:t>C4: computational gene sets </a:t>
            </a:r>
            <a:endParaRPr sz="1800">
              <a:solidFill>
                <a:schemeClr val="dk1"/>
              </a:solidFill>
            </a:endParaRPr>
          </a:p>
          <a:p>
            <a:pPr indent="0" lvl="0" marL="0" rtl="0" algn="l">
              <a:spcBef>
                <a:spcPts val="600"/>
              </a:spcBef>
              <a:spcAft>
                <a:spcPts val="0"/>
              </a:spcAft>
              <a:buNone/>
            </a:pPr>
            <a:r>
              <a:rPr b="1" lang="en" sz="1800">
                <a:solidFill>
                  <a:schemeClr val="dk1"/>
                </a:solidFill>
              </a:rPr>
              <a:t>C5: GO gene sets </a:t>
            </a:r>
            <a:endParaRPr sz="1800">
              <a:solidFill>
                <a:schemeClr val="dk1"/>
              </a:solidFill>
            </a:endParaRPr>
          </a:p>
          <a:p>
            <a:pPr indent="0" lvl="0" marL="0" rtl="0" algn="l">
              <a:spcBef>
                <a:spcPts val="600"/>
              </a:spcBef>
              <a:spcAft>
                <a:spcPts val="0"/>
              </a:spcAft>
              <a:buNone/>
            </a:pPr>
            <a:r>
              <a:rPr b="1" lang="en" sz="1800">
                <a:solidFill>
                  <a:schemeClr val="dk1"/>
                </a:solidFill>
              </a:rPr>
              <a:t>C6: Oncogenic signatures</a:t>
            </a:r>
            <a:endParaRPr b="1" sz="1800">
              <a:solidFill>
                <a:schemeClr val="dk1"/>
              </a:solidFill>
            </a:endParaRPr>
          </a:p>
          <a:p>
            <a:pPr indent="0" lvl="0" marL="0" rtl="0" algn="l">
              <a:spcBef>
                <a:spcPts val="600"/>
              </a:spcBef>
              <a:spcAft>
                <a:spcPts val="0"/>
              </a:spcAft>
              <a:buNone/>
            </a:pPr>
            <a:r>
              <a:rPr b="1" lang="en" sz="1800">
                <a:solidFill>
                  <a:schemeClr val="dk1"/>
                </a:solidFill>
              </a:rPr>
              <a:t>C7: immunogenic signatures</a:t>
            </a:r>
            <a:endParaRPr b="1" sz="1800">
              <a:solidFill>
                <a:schemeClr val="dk1"/>
              </a:solidFill>
            </a:endParaRPr>
          </a:p>
          <a:p>
            <a:pPr indent="0" lvl="0" marL="0" rtl="0" algn="l">
              <a:spcBef>
                <a:spcPts val="600"/>
              </a:spcBef>
              <a:spcAft>
                <a:spcPts val="0"/>
              </a:spcAft>
              <a:buClr>
                <a:schemeClr val="dk1"/>
              </a:buClr>
              <a:buSzPts val="1100"/>
              <a:buFont typeface="Arial"/>
              <a:buNone/>
            </a:pPr>
            <a:r>
              <a:rPr b="1" lang="en" sz="1800">
                <a:solidFill>
                  <a:schemeClr val="dk1"/>
                </a:solidFill>
              </a:rPr>
              <a:t>Hallmarks of Cancer genesets</a:t>
            </a:r>
            <a:endParaRPr b="1" sz="1800">
              <a:solidFill>
                <a:schemeClr val="dk1"/>
              </a:solidFill>
            </a:endParaRPr>
          </a:p>
          <a:p>
            <a:pPr indent="0" lvl="0" marL="0" rtl="0" algn="l">
              <a:spcBef>
                <a:spcPts val="600"/>
              </a:spcBef>
              <a:spcAft>
                <a:spcPts val="0"/>
              </a:spcAft>
              <a:buClr>
                <a:schemeClr val="dk1"/>
              </a:buClr>
              <a:buSzPts val="1100"/>
              <a:buFont typeface="Arial"/>
              <a:buNone/>
            </a:pPr>
            <a:r>
              <a:rPr b="1" lang="en" sz="1800">
                <a:solidFill>
                  <a:schemeClr val="dk1"/>
                </a:solidFill>
              </a:rPr>
              <a:t> </a:t>
            </a:r>
            <a:endParaRPr b="1" sz="1800">
              <a:solidFill>
                <a:schemeClr val="dk1"/>
              </a:solidFill>
            </a:endParaRPr>
          </a:p>
          <a:p>
            <a:pPr indent="0" lvl="0" marL="0" rtl="0" algn="l">
              <a:spcBef>
                <a:spcPts val="1000"/>
              </a:spcBef>
              <a:spcAft>
                <a:spcPts val="2400"/>
              </a:spcAft>
              <a:buNone/>
            </a:pPr>
            <a:r>
              <a:t/>
            </a:r>
            <a:endParaRPr b="1" sz="1800"/>
          </a:p>
        </p:txBody>
      </p:sp>
      <p:sp>
        <p:nvSpPr>
          <p:cNvPr id="103" name="Google Shape;103;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4" name="Google Shape;104;p19"/>
          <p:cNvSpPr txBox="1"/>
          <p:nvPr/>
        </p:nvSpPr>
        <p:spPr>
          <a:xfrm>
            <a:off x="5198575" y="3103725"/>
            <a:ext cx="3744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19"/>
          <p:cNvPicPr preferRelativeResize="0"/>
          <p:nvPr/>
        </p:nvPicPr>
        <p:blipFill>
          <a:blip r:embed="rId4">
            <a:alphaModFix/>
          </a:blip>
          <a:stretch>
            <a:fillRect/>
          </a:stretch>
        </p:blipFill>
        <p:spPr>
          <a:xfrm>
            <a:off x="3964650" y="1895025"/>
            <a:ext cx="4473101" cy="2840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Gene Ontology (GO)</a:t>
            </a:r>
            <a:endParaRPr/>
          </a:p>
        </p:txBody>
      </p:sp>
      <p:sp>
        <p:nvSpPr>
          <p:cNvPr id="111" name="Google Shape;111;p20"/>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Ontology: “</a:t>
            </a:r>
            <a:r>
              <a:rPr i="1" lang="en" sz="2400"/>
              <a:t>a set of concepts and categories in a subject area or domain that shows their properties and the relations between them</a:t>
            </a:r>
            <a:r>
              <a:rPr lang="en" sz="2400"/>
              <a:t>”</a:t>
            </a:r>
            <a:endParaRPr sz="2400"/>
          </a:p>
          <a:p>
            <a:pPr indent="-381000" lvl="0" marL="457200" rtl="0" algn="l">
              <a:spcBef>
                <a:spcPts val="0"/>
              </a:spcBef>
              <a:spcAft>
                <a:spcPts val="0"/>
              </a:spcAft>
              <a:buSzPts val="2400"/>
              <a:buChar char="●"/>
            </a:pPr>
            <a:r>
              <a:rPr lang="en" sz="2400"/>
              <a:t>Gene Ontology: a controlled vocabulary of biological properties and their relationships</a:t>
            </a:r>
            <a:endParaRPr sz="2400"/>
          </a:p>
          <a:p>
            <a:pPr indent="-381000" lvl="0" marL="457200" rtl="0" algn="l">
              <a:spcBef>
                <a:spcPts val="0"/>
              </a:spcBef>
              <a:spcAft>
                <a:spcPts val="0"/>
              </a:spcAft>
              <a:buSzPts val="2400"/>
              <a:buChar char="●"/>
            </a:pPr>
            <a:r>
              <a:rPr lang="en" sz="2400"/>
              <a:t>GO composed of </a:t>
            </a:r>
            <a:r>
              <a:rPr b="1" lang="en" sz="2400"/>
              <a:t>terms</a:t>
            </a:r>
            <a:r>
              <a:rPr lang="en" sz="2400"/>
              <a:t> organized into three </a:t>
            </a:r>
            <a:r>
              <a:rPr b="1" lang="en" sz="2400"/>
              <a:t>namespaces</a:t>
            </a:r>
            <a:endParaRPr sz="2400"/>
          </a:p>
        </p:txBody>
      </p:sp>
      <p:sp>
        <p:nvSpPr>
          <p:cNvPr id="112" name="Google Shape;11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8" name="Google Shape;118;p21"/>
          <p:cNvPicPr preferRelativeResize="0"/>
          <p:nvPr/>
        </p:nvPicPr>
        <p:blipFill rotWithShape="1">
          <a:blip r:embed="rId3">
            <a:alphaModFix/>
          </a:blip>
          <a:srcRect b="0" l="0" r="0" t="0"/>
          <a:stretch/>
        </p:blipFill>
        <p:spPr>
          <a:xfrm>
            <a:off x="1063375" y="559275"/>
            <a:ext cx="4648600" cy="4497551"/>
          </a:xfrm>
          <a:prstGeom prst="rect">
            <a:avLst/>
          </a:prstGeom>
          <a:noFill/>
          <a:ln>
            <a:noFill/>
          </a:ln>
        </p:spPr>
      </p:pic>
      <p:pic>
        <p:nvPicPr>
          <p:cNvPr id="119" name="Google Shape;119;p21"/>
          <p:cNvPicPr preferRelativeResize="0"/>
          <p:nvPr/>
        </p:nvPicPr>
        <p:blipFill>
          <a:blip r:embed="rId4">
            <a:alphaModFix/>
          </a:blip>
          <a:stretch>
            <a:fillRect/>
          </a:stretch>
        </p:blipFill>
        <p:spPr>
          <a:xfrm>
            <a:off x="6235375" y="1061648"/>
            <a:ext cx="2404300" cy="3020200"/>
          </a:xfrm>
          <a:prstGeom prst="rect">
            <a:avLst/>
          </a:prstGeom>
          <a:noFill/>
          <a:ln>
            <a:noFill/>
          </a:ln>
        </p:spPr>
      </p:pic>
      <p:sp>
        <p:nvSpPr>
          <p:cNvPr id="120" name="Google Shape;120;p21"/>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Gene Ontology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